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drawings/drawing2.xml" ContentType="application/vnd.openxmlformats-officedocument.drawingml.chartshapes+xml"/>
  <Override PartName="/ppt/notesSlides/notesSlide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4.xml" ContentType="application/vnd.openxmlformats-officedocument.drawingml.chartshapes+xml"/>
  <Override PartName="/ppt/notesSlides/notesSlide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5.xml" ContentType="application/vnd.openxmlformats-officedocument.drawingml.chartshapes+xml"/>
  <Override PartName="/ppt/notesSlides/notesSlide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6.xml" ContentType="application/vnd.openxmlformats-officedocument.drawingml.chartshapes+xml"/>
  <Override PartName="/ppt/notesSlides/notesSlide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7.xml" ContentType="application/vnd.openxmlformats-officedocument.drawingml.chartshapes+xml"/>
  <Override PartName="/ppt/notesSlides/notesSlide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8.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8.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9.xml" ContentType="application/vnd.openxmlformats-officedocument.drawingml.chartshape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10.xml" ContentType="application/vnd.openxmlformats-officedocument.drawingml.chartshapes+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9.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2.xml" ContentType="application/vnd.openxmlformats-officedocument.themeOverr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0.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drawings/drawing11.xml" ContentType="application/vnd.openxmlformats-officedocument.drawingml.chartshapes+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drawings/drawing12.xml" ContentType="application/vnd.openxmlformats-officedocument.drawingml.chartshapes+xml"/>
  <Override PartName="/ppt/notesSlides/notesSlide13.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3.xml" ContentType="application/vnd.openxmlformats-officedocument.themeOverride+xml"/>
  <Override PartName="/ppt/drawings/drawing13.xml" ContentType="application/vnd.openxmlformats-officedocument.drawingml.chartshapes+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4.xml" ContentType="application/vnd.openxmlformats-officedocument.themeOverride+xml"/>
  <Override PartName="/ppt/notesSlides/notesSlide14.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5.xml" ContentType="application/vnd.openxmlformats-officedocument.themeOverr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6.xml" ContentType="application/vnd.openxmlformats-officedocument.themeOverr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7.xml" ContentType="application/vnd.openxmlformats-officedocument.themeOverride+xml"/>
  <Override PartName="/ppt/drawings/drawing14.xml" ContentType="application/vnd.openxmlformats-officedocument.drawingml.chartshapes+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8.xml" ContentType="application/vnd.openxmlformats-officedocument.themeOverride+xml"/>
  <Override PartName="/ppt/notesSlides/notesSlide15.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9.xml" ContentType="application/vnd.openxmlformats-officedocument.themeOverride+xml"/>
  <Override PartName="/ppt/drawings/drawing15.xml" ContentType="application/vnd.openxmlformats-officedocument.drawingml.chartshapes+xml"/>
  <Override PartName="/ppt/notesSlides/notesSlide16.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17.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heme/themeOverride10.xml" ContentType="application/vnd.openxmlformats-officedocument.themeOverr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4"/>
  </p:sldMasterIdLst>
  <p:notesMasterIdLst>
    <p:notesMasterId r:id="rId49"/>
  </p:notesMasterIdLst>
  <p:sldIdLst>
    <p:sldId id="354" r:id="rId5"/>
    <p:sldId id="1163" r:id="rId6"/>
    <p:sldId id="1225" r:id="rId7"/>
    <p:sldId id="1139" r:id="rId8"/>
    <p:sldId id="1219" r:id="rId9"/>
    <p:sldId id="1228" r:id="rId10"/>
    <p:sldId id="256" r:id="rId11"/>
    <p:sldId id="1192" r:id="rId12"/>
    <p:sldId id="908" r:id="rId13"/>
    <p:sldId id="1202" r:id="rId14"/>
    <p:sldId id="1201" r:id="rId15"/>
    <p:sldId id="1200" r:id="rId16"/>
    <p:sldId id="1199" r:id="rId17"/>
    <p:sldId id="1154" r:id="rId18"/>
    <p:sldId id="1129" r:id="rId19"/>
    <p:sldId id="1208" r:id="rId20"/>
    <p:sldId id="909" r:id="rId21"/>
    <p:sldId id="920" r:id="rId22"/>
    <p:sldId id="873" r:id="rId23"/>
    <p:sldId id="856" r:id="rId24"/>
    <p:sldId id="1227" r:id="rId25"/>
    <p:sldId id="1179" r:id="rId26"/>
    <p:sldId id="1178" r:id="rId27"/>
    <p:sldId id="910" r:id="rId28"/>
    <p:sldId id="1155" r:id="rId29"/>
    <p:sldId id="1156" r:id="rId30"/>
    <p:sldId id="1214" r:id="rId31"/>
    <p:sldId id="1157" r:id="rId32"/>
    <p:sldId id="1194" r:id="rId33"/>
    <p:sldId id="1207" r:id="rId34"/>
    <p:sldId id="911" r:id="rId35"/>
    <p:sldId id="1094" r:id="rId36"/>
    <p:sldId id="1185" r:id="rId37"/>
    <p:sldId id="1196" r:id="rId38"/>
    <p:sldId id="1205" r:id="rId39"/>
    <p:sldId id="1138" r:id="rId40"/>
    <p:sldId id="1197" r:id="rId41"/>
    <p:sldId id="912" r:id="rId42"/>
    <p:sldId id="1203" r:id="rId43"/>
    <p:sldId id="1220" r:id="rId44"/>
    <p:sldId id="1159" r:id="rId45"/>
    <p:sldId id="1198" r:id="rId46"/>
    <p:sldId id="1213" r:id="rId47"/>
    <p:sldId id="122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rmann, Alexander" initials="HA" lastIdx="1" clrIdx="0">
    <p:extLst>
      <p:ext uri="{19B8F6BF-5375-455C-9EA6-DF929625EA0E}">
        <p15:presenceInfo xmlns:p15="http://schemas.microsoft.com/office/powerpoint/2012/main" userId="S-1-5-21-1191599065-4274392095-3078430509-710108" providerId="AD"/>
      </p:ext>
    </p:extLst>
  </p:cmAuthor>
  <p:cmAuthor id="2" name="Marcia Fernald" initials="MF" lastIdx="49" clrIdx="1">
    <p:extLst>
      <p:ext uri="{19B8F6BF-5375-455C-9EA6-DF929625EA0E}">
        <p15:presenceInfo xmlns:p15="http://schemas.microsoft.com/office/powerpoint/2012/main" userId="6091802fd17cbb34" providerId="Windows Live"/>
      </p:ext>
    </p:extLst>
  </p:cmAuthor>
  <p:cmAuthor id="3" name="McCue, Daniel T." initials="MDT" lastIdx="6" clrIdx="2">
    <p:extLst>
      <p:ext uri="{19B8F6BF-5375-455C-9EA6-DF929625EA0E}">
        <p15:presenceInfo xmlns:p15="http://schemas.microsoft.com/office/powerpoint/2012/main" userId="S::daniel_mccue@harvard.edu::deb020d9-0c57-49a0-aef3-43e4a7f1f00f" providerId="AD"/>
      </p:ext>
    </p:extLst>
  </p:cmAuthor>
  <p:cmAuthor id="4" name="Hermann, Alexander" initials="HA [2]" lastIdx="6" clrIdx="3">
    <p:extLst>
      <p:ext uri="{19B8F6BF-5375-455C-9EA6-DF929625EA0E}">
        <p15:presenceInfo xmlns:p15="http://schemas.microsoft.com/office/powerpoint/2012/main" userId="S::alexander_hermann@harvard.edu::5d2c7d74-7d05-4968-8c35-9e1a058b1c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2D52"/>
    <a:srgbClr val="F8AD8C"/>
    <a:srgbClr val="F26829"/>
    <a:srgbClr val="FFC60A"/>
    <a:srgbClr val="35AFC8"/>
    <a:srgbClr val="8FD3E1"/>
    <a:srgbClr val="1A4E8E"/>
    <a:srgbClr val="6F625A"/>
    <a:srgbClr val="F2F2F2"/>
    <a:srgbClr val="508D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4" autoAdjust="0"/>
    <p:restoredTop sz="74618" autoAdjust="0"/>
  </p:normalViewPr>
  <p:slideViewPr>
    <p:cSldViewPr snapToGrid="0">
      <p:cViewPr varScale="1">
        <p:scale>
          <a:sx n="85" d="100"/>
          <a:sy n="85" d="100"/>
        </p:scale>
        <p:origin x="276" y="84"/>
      </p:cViewPr>
      <p:guideLst/>
    </p:cSldViewPr>
  </p:slideViewPr>
  <p:outlineViewPr>
    <p:cViewPr>
      <p:scale>
        <a:sx n="33" d="100"/>
        <a:sy n="33" d="100"/>
      </p:scale>
      <p:origin x="0" y="-111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erson, Corinna" userId="6f384d72-8e04-441d-9fd5-f525f44a0e36" providerId="ADAL" clId="{B77B8268-7F4D-4EA1-AE5F-4CE8568DD6A5}"/>
    <pc:docChg chg="modSld">
      <pc:chgData name="Anderson, Corinna" userId="6f384d72-8e04-441d-9fd5-f525f44a0e36" providerId="ADAL" clId="{B77B8268-7F4D-4EA1-AE5F-4CE8568DD6A5}" dt="2020-11-16T21:18:33.406" v="1" actId="20577"/>
      <pc:docMkLst>
        <pc:docMk/>
      </pc:docMkLst>
      <pc:sldChg chg="modNotesTx">
        <pc:chgData name="Anderson, Corinna" userId="6f384d72-8e04-441d-9fd5-f525f44a0e36" providerId="ADAL" clId="{B77B8268-7F4D-4EA1-AE5F-4CE8568DD6A5}" dt="2020-11-16T21:18:33.406" v="1" actId="20577"/>
        <pc:sldMkLst>
          <pc:docMk/>
          <pc:sldMk cId="1929277444" sldId="873"/>
        </pc:sldMkLst>
      </pc:sldChg>
      <pc:sldChg chg="modNotesTx">
        <pc:chgData name="Anderson, Corinna" userId="6f384d72-8e04-441d-9fd5-f525f44a0e36" providerId="ADAL" clId="{B77B8268-7F4D-4EA1-AE5F-4CE8568DD6A5}" dt="2020-11-16T21:18:23.962" v="0" actId="20577"/>
        <pc:sldMkLst>
          <pc:docMk/>
          <pc:sldMk cId="2340885603" sldId="111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9.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10.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chartUserShapes" Target="../drawings/drawing11.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chartUserShapes" Target="../drawings/drawing12.xml"/></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2.xml"/><Relationship Id="rId1" Type="http://schemas.microsoft.com/office/2011/relationships/chartStyle" Target="style22.xml"/><Relationship Id="rId5" Type="http://schemas.openxmlformats.org/officeDocument/2006/relationships/chartUserShapes" Target="../drawings/drawing13.xml"/><Relationship Id="rId4"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28.xml"/><Relationship Id="rId1" Type="http://schemas.microsoft.com/office/2011/relationships/chartStyle" Target="style28.xml"/><Relationship Id="rId5" Type="http://schemas.openxmlformats.org/officeDocument/2006/relationships/chartUserShapes" Target="../drawings/drawing14.xml"/><Relationship Id="rId4"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package" Target="../embeddings/Microsoft_Excel_Worksheet28.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30.xml"/><Relationship Id="rId1" Type="http://schemas.microsoft.com/office/2011/relationships/chartStyle" Target="style30.xml"/><Relationship Id="rId5" Type="http://schemas.openxmlformats.org/officeDocument/2006/relationships/chartUserShapes" Target="../drawings/drawing15.xml"/><Relationship Id="rId4" Type="http://schemas.openxmlformats.org/officeDocument/2006/relationships/package" Target="../embeddings/Microsoft_Excel_Worksheet29.xlsx"/></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package" Target="../embeddings/Microsoft_Excel_Worksheet31.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r>
              <a:rPr lang="en-US" sz="1400" b="1">
                <a:solidFill>
                  <a:schemeClr val="tx1">
                    <a:lumMod val="50000"/>
                  </a:schemeClr>
                </a:solidFill>
              </a:rPr>
              <a:t>Share of Renter</a:t>
            </a:r>
            <a:r>
              <a:rPr lang="en-US" sz="1400" b="1" baseline="0">
                <a:solidFill>
                  <a:schemeClr val="tx1">
                    <a:lumMod val="50000"/>
                  </a:schemeClr>
                </a:solidFill>
              </a:rPr>
              <a:t> Households with Cost Burdens (Percent)</a:t>
            </a:r>
            <a:endParaRPr lang="en-US" sz="1400" b="1">
              <a:solidFill>
                <a:schemeClr val="tx1">
                  <a:lumMod val="50000"/>
                </a:schemeClr>
              </a:solidFill>
            </a:endParaRPr>
          </a:p>
        </c:rich>
      </c:tx>
      <c:layout>
        <c:manualLayout>
          <c:xMode val="edge"/>
          <c:yMode val="edge"/>
          <c:x val="2.6896583027313645E-4"/>
          <c:y val="0"/>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2.7567138790604784E-2"/>
          <c:y val="9.5843603005707545E-2"/>
          <c:w val="0.95486492269718004"/>
          <c:h val="0.59712789106489894"/>
        </c:manualLayout>
      </c:layout>
      <c:barChart>
        <c:barDir val="col"/>
        <c:grouping val="stacked"/>
        <c:varyColors val="0"/>
        <c:ser>
          <c:idx val="1"/>
          <c:order val="0"/>
          <c:tx>
            <c:strRef>
              <c:f>Sheet1!$C$1</c:f>
              <c:strCache>
                <c:ptCount val="1"/>
                <c:pt idx="0">
                  <c:v>Severely Burdened</c:v>
                </c:pt>
              </c:strCache>
            </c:strRef>
          </c:tx>
          <c:spPr>
            <a:solidFill>
              <a:srgbClr val="0F2D52"/>
            </a:solidFill>
            <a:ln>
              <a:noFill/>
            </a:ln>
            <a:effectLst/>
          </c:spPr>
          <c:invertIfNegative val="0"/>
          <c:cat>
            <c:multiLvlStrRef>
              <c:f>Sheet1!$A$2:$B$13</c:f>
              <c:multiLvlStrCache>
                <c:ptCount val="12"/>
                <c:lvl>
                  <c:pt idx="0">
                    <c:v>2001</c:v>
                  </c:pt>
                  <c:pt idx="1">
                    <c:v>2011</c:v>
                  </c:pt>
                  <c:pt idx="2">
                    <c:v>2019</c:v>
                  </c:pt>
                  <c:pt idx="3">
                    <c:v>2001</c:v>
                  </c:pt>
                  <c:pt idx="4">
                    <c:v>2011</c:v>
                  </c:pt>
                  <c:pt idx="5">
                    <c:v>2019</c:v>
                  </c:pt>
                  <c:pt idx="6">
                    <c:v>2001</c:v>
                  </c:pt>
                  <c:pt idx="7">
                    <c:v>2011</c:v>
                  </c:pt>
                  <c:pt idx="8">
                    <c:v>2019</c:v>
                  </c:pt>
                  <c:pt idx="9">
                    <c:v>2001</c:v>
                  </c:pt>
                  <c:pt idx="10">
                    <c:v>2011</c:v>
                  </c:pt>
                  <c:pt idx="11">
                    <c:v>2019</c:v>
                  </c:pt>
                </c:lvl>
                <c:lvl>
                  <c:pt idx="0">
                    <c:v>Under $25,000</c:v>
                  </c:pt>
                  <c:pt idx="3">
                    <c:v>$25,000–49,999</c:v>
                  </c:pt>
                  <c:pt idx="6">
                    <c:v>$50,000–74,999</c:v>
                  </c:pt>
                  <c:pt idx="9">
                    <c:v>All Households</c:v>
                  </c:pt>
                </c:lvl>
              </c:multiLvlStrCache>
            </c:multiLvlStrRef>
          </c:cat>
          <c:val>
            <c:numRef>
              <c:f>Sheet1!$C$2:$C$13</c:f>
              <c:numCache>
                <c:formatCode>General</c:formatCode>
                <c:ptCount val="12"/>
                <c:pt idx="0">
                  <c:v>56.6</c:v>
                </c:pt>
                <c:pt idx="1">
                  <c:v>62.6</c:v>
                </c:pt>
                <c:pt idx="3">
                  <c:v>8.3000000000000007</c:v>
                </c:pt>
                <c:pt idx="4">
                  <c:v>14.2</c:v>
                </c:pt>
                <c:pt idx="6">
                  <c:v>1.3</c:v>
                </c:pt>
                <c:pt idx="7">
                  <c:v>2.2999999999999998</c:v>
                </c:pt>
                <c:pt idx="9">
                  <c:v>20.7</c:v>
                </c:pt>
                <c:pt idx="10">
                  <c:v>27.9</c:v>
                </c:pt>
              </c:numCache>
            </c:numRef>
          </c:val>
          <c:extLst>
            <c:ext xmlns:c16="http://schemas.microsoft.com/office/drawing/2014/chart" uri="{C3380CC4-5D6E-409C-BE32-E72D297353CC}">
              <c16:uniqueId val="{00000001-0C5F-4B2C-8E3C-5DC892D84802}"/>
            </c:ext>
          </c:extLst>
        </c:ser>
        <c:ser>
          <c:idx val="2"/>
          <c:order val="1"/>
          <c:tx>
            <c:strRef>
              <c:f>Sheet1!$D$1</c:f>
              <c:strCache>
                <c:ptCount val="1"/>
                <c:pt idx="0">
                  <c:v>Moderately Burdened</c:v>
                </c:pt>
              </c:strCache>
            </c:strRef>
          </c:tx>
          <c:spPr>
            <a:solidFill>
              <a:srgbClr val="FFC60A"/>
            </a:solidFill>
            <a:ln>
              <a:noFill/>
            </a:ln>
            <a:effectLst/>
          </c:spPr>
          <c:invertIfNegative val="0"/>
          <c:cat>
            <c:multiLvlStrRef>
              <c:f>Sheet1!$A$2:$B$13</c:f>
              <c:multiLvlStrCache>
                <c:ptCount val="12"/>
                <c:lvl>
                  <c:pt idx="0">
                    <c:v>2001</c:v>
                  </c:pt>
                  <c:pt idx="1">
                    <c:v>2011</c:v>
                  </c:pt>
                  <c:pt idx="2">
                    <c:v>2019</c:v>
                  </c:pt>
                  <c:pt idx="3">
                    <c:v>2001</c:v>
                  </c:pt>
                  <c:pt idx="4">
                    <c:v>2011</c:v>
                  </c:pt>
                  <c:pt idx="5">
                    <c:v>2019</c:v>
                  </c:pt>
                  <c:pt idx="6">
                    <c:v>2001</c:v>
                  </c:pt>
                  <c:pt idx="7">
                    <c:v>2011</c:v>
                  </c:pt>
                  <c:pt idx="8">
                    <c:v>2019</c:v>
                  </c:pt>
                  <c:pt idx="9">
                    <c:v>2001</c:v>
                  </c:pt>
                  <c:pt idx="10">
                    <c:v>2011</c:v>
                  </c:pt>
                  <c:pt idx="11">
                    <c:v>2019</c:v>
                  </c:pt>
                </c:lvl>
                <c:lvl>
                  <c:pt idx="0">
                    <c:v>Under $25,000</c:v>
                  </c:pt>
                  <c:pt idx="3">
                    <c:v>$25,000–49,999</c:v>
                  </c:pt>
                  <c:pt idx="6">
                    <c:v>$50,000–74,999</c:v>
                  </c:pt>
                  <c:pt idx="9">
                    <c:v>All Households</c:v>
                  </c:pt>
                </c:lvl>
              </c:multiLvlStrCache>
            </c:multiLvlStrRef>
          </c:cat>
          <c:val>
            <c:numRef>
              <c:f>Sheet1!$D$2:$D$13</c:f>
              <c:numCache>
                <c:formatCode>General</c:formatCode>
                <c:ptCount val="12"/>
                <c:pt idx="0">
                  <c:v>22.8</c:v>
                </c:pt>
                <c:pt idx="1">
                  <c:v>19.8</c:v>
                </c:pt>
                <c:pt idx="3">
                  <c:v>36.700000000000003</c:v>
                </c:pt>
                <c:pt idx="4">
                  <c:v>40</c:v>
                </c:pt>
                <c:pt idx="6">
                  <c:v>11.3</c:v>
                </c:pt>
                <c:pt idx="7">
                  <c:v>19.11</c:v>
                </c:pt>
                <c:pt idx="9">
                  <c:v>20.5</c:v>
                </c:pt>
                <c:pt idx="10">
                  <c:v>22.82</c:v>
                </c:pt>
              </c:numCache>
            </c:numRef>
          </c:val>
          <c:extLst>
            <c:ext xmlns:c16="http://schemas.microsoft.com/office/drawing/2014/chart" uri="{C3380CC4-5D6E-409C-BE32-E72D297353CC}">
              <c16:uniqueId val="{00000002-0C5F-4B2C-8E3C-5DC892D84802}"/>
            </c:ext>
          </c:extLst>
        </c:ser>
        <c:ser>
          <c:idx val="3"/>
          <c:order val="2"/>
          <c:tx>
            <c:strRef>
              <c:f>Sheet1!$E$1</c:f>
              <c:strCache>
                <c:ptCount val="1"/>
                <c:pt idx="0">
                  <c:v>Severely Burdened in 2019</c:v>
                </c:pt>
              </c:strCache>
            </c:strRef>
          </c:tx>
          <c:spPr>
            <a:solidFill>
              <a:srgbClr val="0F2D52"/>
            </a:solidFill>
            <a:ln>
              <a:noFill/>
            </a:ln>
            <a:effectLst/>
          </c:spPr>
          <c:invertIfNegative val="0"/>
          <c:cat>
            <c:multiLvlStrRef>
              <c:f>Sheet1!$A$2:$B$13</c:f>
              <c:multiLvlStrCache>
                <c:ptCount val="12"/>
                <c:lvl>
                  <c:pt idx="0">
                    <c:v>2001</c:v>
                  </c:pt>
                  <c:pt idx="1">
                    <c:v>2011</c:v>
                  </c:pt>
                  <c:pt idx="2">
                    <c:v>2019</c:v>
                  </c:pt>
                  <c:pt idx="3">
                    <c:v>2001</c:v>
                  </c:pt>
                  <c:pt idx="4">
                    <c:v>2011</c:v>
                  </c:pt>
                  <c:pt idx="5">
                    <c:v>2019</c:v>
                  </c:pt>
                  <c:pt idx="6">
                    <c:v>2001</c:v>
                  </c:pt>
                  <c:pt idx="7">
                    <c:v>2011</c:v>
                  </c:pt>
                  <c:pt idx="8">
                    <c:v>2019</c:v>
                  </c:pt>
                  <c:pt idx="9">
                    <c:v>2001</c:v>
                  </c:pt>
                  <c:pt idx="10">
                    <c:v>2011</c:v>
                  </c:pt>
                  <c:pt idx="11">
                    <c:v>2019</c:v>
                  </c:pt>
                </c:lvl>
                <c:lvl>
                  <c:pt idx="0">
                    <c:v>Under $25,000</c:v>
                  </c:pt>
                  <c:pt idx="3">
                    <c:v>$25,000–49,999</c:v>
                  </c:pt>
                  <c:pt idx="6">
                    <c:v>$50,000–74,999</c:v>
                  </c:pt>
                  <c:pt idx="9">
                    <c:v>All Households</c:v>
                  </c:pt>
                </c:lvl>
              </c:multiLvlStrCache>
            </c:multiLvlStrRef>
          </c:cat>
          <c:val>
            <c:numRef>
              <c:f>Sheet1!$E$2:$E$13</c:f>
              <c:numCache>
                <c:formatCode>General</c:formatCode>
                <c:ptCount val="12"/>
                <c:pt idx="2">
                  <c:v>62.2</c:v>
                </c:pt>
                <c:pt idx="5">
                  <c:v>16.899999999999999</c:v>
                </c:pt>
                <c:pt idx="8">
                  <c:v>3.3</c:v>
                </c:pt>
                <c:pt idx="11">
                  <c:v>23.9</c:v>
                </c:pt>
              </c:numCache>
            </c:numRef>
          </c:val>
          <c:extLst>
            <c:ext xmlns:c16="http://schemas.microsoft.com/office/drawing/2014/chart" uri="{C3380CC4-5D6E-409C-BE32-E72D297353CC}">
              <c16:uniqueId val="{00000003-0C5F-4B2C-8E3C-5DC892D84802}"/>
            </c:ext>
          </c:extLst>
        </c:ser>
        <c:ser>
          <c:idx val="4"/>
          <c:order val="3"/>
          <c:tx>
            <c:strRef>
              <c:f>Sheet1!$F$1</c:f>
              <c:strCache>
                <c:ptCount val="1"/>
                <c:pt idx="0">
                  <c:v>Moderately Burdened in 2019</c:v>
                </c:pt>
              </c:strCache>
            </c:strRef>
          </c:tx>
          <c:spPr>
            <a:solidFill>
              <a:srgbClr val="FFC60A"/>
            </a:solidFill>
            <a:ln>
              <a:noFill/>
            </a:ln>
            <a:effectLst/>
          </c:spPr>
          <c:invertIfNegative val="0"/>
          <c:cat>
            <c:multiLvlStrRef>
              <c:f>Sheet1!$A$2:$B$13</c:f>
              <c:multiLvlStrCache>
                <c:ptCount val="12"/>
                <c:lvl>
                  <c:pt idx="0">
                    <c:v>2001</c:v>
                  </c:pt>
                  <c:pt idx="1">
                    <c:v>2011</c:v>
                  </c:pt>
                  <c:pt idx="2">
                    <c:v>2019</c:v>
                  </c:pt>
                  <c:pt idx="3">
                    <c:v>2001</c:v>
                  </c:pt>
                  <c:pt idx="4">
                    <c:v>2011</c:v>
                  </c:pt>
                  <c:pt idx="5">
                    <c:v>2019</c:v>
                  </c:pt>
                  <c:pt idx="6">
                    <c:v>2001</c:v>
                  </c:pt>
                  <c:pt idx="7">
                    <c:v>2011</c:v>
                  </c:pt>
                  <c:pt idx="8">
                    <c:v>2019</c:v>
                  </c:pt>
                  <c:pt idx="9">
                    <c:v>2001</c:v>
                  </c:pt>
                  <c:pt idx="10">
                    <c:v>2011</c:v>
                  </c:pt>
                  <c:pt idx="11">
                    <c:v>2019</c:v>
                  </c:pt>
                </c:lvl>
                <c:lvl>
                  <c:pt idx="0">
                    <c:v>Under $25,000</c:v>
                  </c:pt>
                  <c:pt idx="3">
                    <c:v>$25,000–49,999</c:v>
                  </c:pt>
                  <c:pt idx="6">
                    <c:v>$50,000–74,999</c:v>
                  </c:pt>
                  <c:pt idx="9">
                    <c:v>All Households</c:v>
                  </c:pt>
                </c:lvl>
              </c:multiLvlStrCache>
            </c:multiLvlStrRef>
          </c:cat>
          <c:val>
            <c:numRef>
              <c:f>Sheet1!$F$2:$F$13</c:f>
              <c:numCache>
                <c:formatCode>General</c:formatCode>
                <c:ptCount val="12"/>
                <c:pt idx="2">
                  <c:v>20</c:v>
                </c:pt>
                <c:pt idx="5">
                  <c:v>41</c:v>
                </c:pt>
                <c:pt idx="8">
                  <c:v>22</c:v>
                </c:pt>
                <c:pt idx="11">
                  <c:v>22.4</c:v>
                </c:pt>
              </c:numCache>
            </c:numRef>
          </c:val>
          <c:extLst>
            <c:ext xmlns:c16="http://schemas.microsoft.com/office/drawing/2014/chart" uri="{C3380CC4-5D6E-409C-BE32-E72D297353CC}">
              <c16:uniqueId val="{00000004-0C5F-4B2C-8E3C-5DC892D84802}"/>
            </c:ext>
          </c:extLst>
        </c:ser>
        <c:dLbls>
          <c:showLegendKey val="0"/>
          <c:showVal val="0"/>
          <c:showCatName val="0"/>
          <c:showSerName val="0"/>
          <c:showPercent val="0"/>
          <c:showBubbleSize val="0"/>
        </c:dLbls>
        <c:gapWidth val="50"/>
        <c:overlap val="100"/>
        <c:axId val="854429656"/>
        <c:axId val="746969792"/>
      </c:barChart>
      <c:catAx>
        <c:axId val="854429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746969792"/>
        <c:crosses val="autoZero"/>
        <c:auto val="1"/>
        <c:lblAlgn val="ctr"/>
        <c:lblOffset val="100"/>
        <c:noMultiLvlLbl val="0"/>
      </c:catAx>
      <c:valAx>
        <c:axId val="746969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854429656"/>
        <c:crosses val="autoZero"/>
        <c:crossBetween val="between"/>
      </c:valAx>
      <c:spPr>
        <a:noFill/>
        <a:ln>
          <a:noFill/>
        </a:ln>
        <a:effectLst/>
      </c:spPr>
    </c:plotArea>
    <c:legend>
      <c:legendPos val="b"/>
      <c:legendEntry>
        <c:idx val="3"/>
        <c:delete val="1"/>
      </c:legendEntry>
      <c:layout>
        <c:manualLayout>
          <c:xMode val="edge"/>
          <c:yMode val="edge"/>
          <c:x val="5.9507933454515459E-4"/>
          <c:y val="0.92125781431631648"/>
          <c:w val="0.45639973976626524"/>
          <c:h val="7.057077216211740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Housing Vacancy Survey</c:v>
                </c:pt>
              </c:strCache>
            </c:strRef>
          </c:tx>
          <c:spPr>
            <a:solidFill>
              <a:srgbClr val="0F2D52"/>
            </a:solidFill>
            <a:ln>
              <a:noFill/>
            </a:ln>
            <a:effectLst/>
          </c:spPr>
          <c:invertIfNegative val="0"/>
          <c:cat>
            <c:strRef>
              <c:f>Sheet1!$B$1:$G$1</c:f>
              <c:strCache>
                <c:ptCount val="6"/>
                <c:pt idx="0">
                  <c:v>2000–2005</c:v>
                </c:pt>
                <c:pt idx="1">
                  <c:v>2005–2010</c:v>
                </c:pt>
                <c:pt idx="2">
                  <c:v>2010–2013</c:v>
                </c:pt>
                <c:pt idx="3">
                  <c:v>2013–2016</c:v>
                </c:pt>
                <c:pt idx="4">
                  <c:v>2016–2019</c:v>
                </c:pt>
                <c:pt idx="5">
                  <c:v>2020:1</c:v>
                </c:pt>
              </c:strCache>
            </c:strRef>
          </c:cat>
          <c:val>
            <c:numRef>
              <c:f>Sheet1!$B$2:$G$2</c:f>
              <c:numCache>
                <c:formatCode>General</c:formatCode>
                <c:ptCount val="6"/>
                <c:pt idx="0">
                  <c:v>1380</c:v>
                </c:pt>
                <c:pt idx="1">
                  <c:v>683</c:v>
                </c:pt>
                <c:pt idx="2">
                  <c:v>801</c:v>
                </c:pt>
                <c:pt idx="3" formatCode="#,##0">
                  <c:v>1188</c:v>
                </c:pt>
                <c:pt idx="4" formatCode="#,##0">
                  <c:v>1337</c:v>
                </c:pt>
                <c:pt idx="5">
                  <c:v>1502</c:v>
                </c:pt>
              </c:numCache>
            </c:numRef>
          </c:val>
          <c:extLst>
            <c:ext xmlns:c16="http://schemas.microsoft.com/office/drawing/2014/chart" uri="{C3380CC4-5D6E-409C-BE32-E72D297353CC}">
              <c16:uniqueId val="{00000000-B598-45A7-965E-D2167AC059E5}"/>
            </c:ext>
          </c:extLst>
        </c:ser>
        <c:ser>
          <c:idx val="1"/>
          <c:order val="1"/>
          <c:tx>
            <c:strRef>
              <c:f>Sheet1!$A$3</c:f>
              <c:strCache>
                <c:ptCount val="1"/>
                <c:pt idx="0">
                  <c:v>American Community Survey</c:v>
                </c:pt>
              </c:strCache>
            </c:strRef>
          </c:tx>
          <c:spPr>
            <a:solidFill>
              <a:srgbClr val="FFC60A"/>
            </a:solidFill>
            <a:ln>
              <a:noFill/>
            </a:ln>
            <a:effectLst/>
          </c:spPr>
          <c:invertIfNegative val="0"/>
          <c:cat>
            <c:strRef>
              <c:f>Sheet1!$B$1:$G$1</c:f>
              <c:strCache>
                <c:ptCount val="6"/>
                <c:pt idx="0">
                  <c:v>2000–2005</c:v>
                </c:pt>
                <c:pt idx="1">
                  <c:v>2005–2010</c:v>
                </c:pt>
                <c:pt idx="2">
                  <c:v>2010–2013</c:v>
                </c:pt>
                <c:pt idx="3">
                  <c:v>2013–2016</c:v>
                </c:pt>
                <c:pt idx="4">
                  <c:v>2016–2019</c:v>
                </c:pt>
                <c:pt idx="5">
                  <c:v>2020:1</c:v>
                </c:pt>
              </c:strCache>
            </c:strRef>
          </c:cat>
          <c:val>
            <c:numRef>
              <c:f>Sheet1!$B$3:$G$3</c:f>
              <c:numCache>
                <c:formatCode>General</c:formatCode>
                <c:ptCount val="6"/>
                <c:pt idx="0">
                  <c:v>1254</c:v>
                </c:pt>
                <c:pt idx="1">
                  <c:v>695</c:v>
                </c:pt>
                <c:pt idx="2">
                  <c:v>575</c:v>
                </c:pt>
                <c:pt idx="3">
                  <c:v>856</c:v>
                </c:pt>
                <c:pt idx="4" formatCode="#,##0">
                  <c:v>1314</c:v>
                </c:pt>
              </c:numCache>
            </c:numRef>
          </c:val>
          <c:extLst>
            <c:ext xmlns:c16="http://schemas.microsoft.com/office/drawing/2014/chart" uri="{C3380CC4-5D6E-409C-BE32-E72D297353CC}">
              <c16:uniqueId val="{00000000-A23E-47BB-AE75-3438B439736C}"/>
            </c:ext>
          </c:extLst>
        </c:ser>
        <c:dLbls>
          <c:showLegendKey val="0"/>
          <c:showVal val="0"/>
          <c:showCatName val="0"/>
          <c:showSerName val="0"/>
          <c:showPercent val="0"/>
          <c:showBubbleSize val="0"/>
        </c:dLbls>
        <c:gapWidth val="100"/>
        <c:axId val="503577720"/>
        <c:axId val="503578048"/>
      </c:barChart>
      <c:catAx>
        <c:axId val="503577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lumMod val="50000"/>
                  </a:schemeClr>
                </a:solidFill>
                <a:latin typeface="+mn-lt"/>
                <a:ea typeface="+mn-ea"/>
                <a:cs typeface="+mn-cs"/>
              </a:defRPr>
            </a:pPr>
            <a:endParaRPr lang="en-US"/>
          </a:p>
        </c:txPr>
        <c:crossAx val="503578048"/>
        <c:crosses val="autoZero"/>
        <c:auto val="1"/>
        <c:lblAlgn val="ctr"/>
        <c:lblOffset val="100"/>
        <c:noMultiLvlLbl val="0"/>
      </c:catAx>
      <c:valAx>
        <c:axId val="50357804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2">
                    <a:lumMod val="50000"/>
                  </a:schemeClr>
                </a:solidFill>
                <a:latin typeface="+mn-lt"/>
                <a:ea typeface="+mn-ea"/>
                <a:cs typeface="+mn-cs"/>
              </a:defRPr>
            </a:pPr>
            <a:endParaRPr lang="en-US"/>
          </a:p>
        </c:txPr>
        <c:crossAx val="503577720"/>
        <c:crosses val="autoZero"/>
        <c:crossBetween val="between"/>
        <c:dispUnits>
          <c:builtInUnit val="thousands"/>
        </c:dispUnits>
      </c:valAx>
      <c:spPr>
        <a:noFill/>
        <a:ln>
          <a:noFill/>
        </a:ln>
        <a:effectLst/>
      </c:spPr>
    </c:plotArea>
    <c:legend>
      <c:legendPos val="b"/>
      <c:layout>
        <c:manualLayout>
          <c:xMode val="edge"/>
          <c:yMode val="edge"/>
          <c:x val="9.709917196392238E-4"/>
          <c:y val="0.91847376669478253"/>
          <c:w val="0.48199982276439984"/>
          <c:h val="5.94051429793189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2">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r>
              <a:rPr lang="en-US" sz="1400" b="1">
                <a:solidFill>
                  <a:schemeClr val="tx1">
                    <a:lumMod val="50000"/>
                  </a:schemeClr>
                </a:solidFill>
              </a:rPr>
              <a:t>Annual US Population Growth (Millions)</a:t>
            </a:r>
          </a:p>
        </c:rich>
      </c:tx>
      <c:layout>
        <c:manualLayout>
          <c:xMode val="edge"/>
          <c:yMode val="edge"/>
          <c:x val="2.573636443919515E-2"/>
          <c:y val="2.8785376747092901E-4"/>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3.3189011169898648E-2"/>
          <c:y val="9.9124450655600452E-2"/>
          <c:w val="0.91685865899938912"/>
          <c:h val="0.68357058786683467"/>
        </c:manualLayout>
      </c:layout>
      <c:barChart>
        <c:barDir val="col"/>
        <c:grouping val="clustered"/>
        <c:varyColors val="0"/>
        <c:ser>
          <c:idx val="0"/>
          <c:order val="0"/>
          <c:tx>
            <c:strRef>
              <c:f>NaturalVsImm!$A$5</c:f>
              <c:strCache>
                <c:ptCount val="1"/>
                <c:pt idx="0">
                  <c:v>Estimated</c:v>
                </c:pt>
              </c:strCache>
            </c:strRef>
          </c:tx>
          <c:spPr>
            <a:solidFill>
              <a:srgbClr val="0F2D52"/>
            </a:solidFill>
            <a:ln>
              <a:noFill/>
            </a:ln>
            <a:effectLst/>
          </c:spPr>
          <c:invertIfNegative val="0"/>
          <c:dPt>
            <c:idx val="0"/>
            <c:invertIfNegative val="0"/>
            <c:bubble3D val="0"/>
            <c:spPr>
              <a:solidFill>
                <a:srgbClr val="0F2D52"/>
              </a:solidFill>
              <a:ln>
                <a:noFill/>
              </a:ln>
              <a:effectLst/>
            </c:spPr>
            <c:extLst>
              <c:ext xmlns:c16="http://schemas.microsoft.com/office/drawing/2014/chart" uri="{C3380CC4-5D6E-409C-BE32-E72D297353CC}">
                <c16:uniqueId val="{00000001-C9A5-4206-8B07-E4B056DDDFF3}"/>
              </c:ext>
            </c:extLst>
          </c:dPt>
          <c:dPt>
            <c:idx val="1"/>
            <c:invertIfNegative val="0"/>
            <c:bubble3D val="0"/>
            <c:spPr>
              <a:solidFill>
                <a:srgbClr val="0F2D52"/>
              </a:solidFill>
              <a:ln>
                <a:noFill/>
              </a:ln>
              <a:effectLst/>
            </c:spPr>
            <c:extLst>
              <c:ext xmlns:c16="http://schemas.microsoft.com/office/drawing/2014/chart" uri="{C3380CC4-5D6E-409C-BE32-E72D297353CC}">
                <c16:uniqueId val="{00000003-C9A5-4206-8B07-E4B056DDDFF3}"/>
              </c:ext>
            </c:extLst>
          </c:dPt>
          <c:dPt>
            <c:idx val="2"/>
            <c:invertIfNegative val="0"/>
            <c:bubble3D val="0"/>
            <c:spPr>
              <a:solidFill>
                <a:srgbClr val="0F2D52"/>
              </a:solidFill>
              <a:ln>
                <a:noFill/>
              </a:ln>
              <a:effectLst/>
            </c:spPr>
            <c:extLst>
              <c:ext xmlns:c16="http://schemas.microsoft.com/office/drawing/2014/chart" uri="{C3380CC4-5D6E-409C-BE32-E72D297353CC}">
                <c16:uniqueId val="{00000005-C9A5-4206-8B07-E4B056DDDFF3}"/>
              </c:ext>
            </c:extLst>
          </c:dPt>
          <c:dPt>
            <c:idx val="3"/>
            <c:invertIfNegative val="0"/>
            <c:bubble3D val="0"/>
            <c:spPr>
              <a:solidFill>
                <a:srgbClr val="0F2D52"/>
              </a:solidFill>
              <a:ln>
                <a:noFill/>
              </a:ln>
              <a:effectLst/>
            </c:spPr>
            <c:extLst>
              <c:ext xmlns:c16="http://schemas.microsoft.com/office/drawing/2014/chart" uri="{C3380CC4-5D6E-409C-BE32-E72D297353CC}">
                <c16:uniqueId val="{00000007-C9A5-4206-8B07-E4B056DDDFF3}"/>
              </c:ext>
            </c:extLst>
          </c:dPt>
          <c:dPt>
            <c:idx val="4"/>
            <c:invertIfNegative val="0"/>
            <c:bubble3D val="0"/>
            <c:spPr>
              <a:solidFill>
                <a:srgbClr val="0F2D52"/>
              </a:solidFill>
              <a:ln>
                <a:noFill/>
              </a:ln>
              <a:effectLst/>
            </c:spPr>
            <c:extLst>
              <c:ext xmlns:c16="http://schemas.microsoft.com/office/drawing/2014/chart" uri="{C3380CC4-5D6E-409C-BE32-E72D297353CC}">
                <c16:uniqueId val="{00000009-C9A5-4206-8B07-E4B056DDDFF3}"/>
              </c:ext>
            </c:extLst>
          </c:dPt>
          <c:dPt>
            <c:idx val="5"/>
            <c:invertIfNegative val="0"/>
            <c:bubble3D val="0"/>
            <c:spPr>
              <a:solidFill>
                <a:srgbClr val="0F2D52"/>
              </a:solidFill>
              <a:ln>
                <a:noFill/>
              </a:ln>
              <a:effectLst/>
            </c:spPr>
            <c:extLst>
              <c:ext xmlns:c16="http://schemas.microsoft.com/office/drawing/2014/chart" uri="{C3380CC4-5D6E-409C-BE32-E72D297353CC}">
                <c16:uniqueId val="{0000000B-C9A5-4206-8B07-E4B056DDDFF3}"/>
              </c:ext>
            </c:extLst>
          </c:dPt>
          <c:dPt>
            <c:idx val="6"/>
            <c:invertIfNegative val="0"/>
            <c:bubble3D val="0"/>
            <c:spPr>
              <a:solidFill>
                <a:srgbClr val="0F2D52"/>
              </a:solidFill>
              <a:ln>
                <a:noFill/>
              </a:ln>
              <a:effectLst/>
            </c:spPr>
            <c:extLst>
              <c:ext xmlns:c16="http://schemas.microsoft.com/office/drawing/2014/chart" uri="{C3380CC4-5D6E-409C-BE32-E72D297353CC}">
                <c16:uniqueId val="{0000000D-C9A5-4206-8B07-E4B056DDDFF3}"/>
              </c:ext>
            </c:extLst>
          </c:dPt>
          <c:dPt>
            <c:idx val="7"/>
            <c:invertIfNegative val="0"/>
            <c:bubble3D val="0"/>
            <c:spPr>
              <a:solidFill>
                <a:srgbClr val="0F2D52"/>
              </a:solidFill>
              <a:ln>
                <a:noFill/>
              </a:ln>
              <a:effectLst/>
            </c:spPr>
            <c:extLst>
              <c:ext xmlns:c16="http://schemas.microsoft.com/office/drawing/2014/chart" uri="{C3380CC4-5D6E-409C-BE32-E72D297353CC}">
                <c16:uniqueId val="{0000000F-C9A5-4206-8B07-E4B056DDDFF3}"/>
              </c:ext>
            </c:extLst>
          </c:dPt>
          <c:dPt>
            <c:idx val="8"/>
            <c:invertIfNegative val="0"/>
            <c:bubble3D val="0"/>
            <c:spPr>
              <a:solidFill>
                <a:srgbClr val="0F2D52"/>
              </a:solidFill>
              <a:ln>
                <a:noFill/>
              </a:ln>
              <a:effectLst/>
            </c:spPr>
            <c:extLst>
              <c:ext xmlns:c16="http://schemas.microsoft.com/office/drawing/2014/chart" uri="{C3380CC4-5D6E-409C-BE32-E72D297353CC}">
                <c16:uniqueId val="{00000011-C9A5-4206-8B07-E4B056DDDFF3}"/>
              </c:ext>
            </c:extLst>
          </c:dPt>
          <c:dPt>
            <c:idx val="9"/>
            <c:invertIfNegative val="0"/>
            <c:bubble3D val="0"/>
            <c:spPr>
              <a:solidFill>
                <a:srgbClr val="0F2D52"/>
              </a:solidFill>
              <a:ln>
                <a:noFill/>
              </a:ln>
              <a:effectLst/>
            </c:spPr>
            <c:extLst>
              <c:ext xmlns:c16="http://schemas.microsoft.com/office/drawing/2014/chart" uri="{C3380CC4-5D6E-409C-BE32-E72D297353CC}">
                <c16:uniqueId val="{00000013-C9A5-4206-8B07-E4B056DDDFF3}"/>
              </c:ext>
            </c:extLst>
          </c:dPt>
          <c:dPt>
            <c:idx val="10"/>
            <c:invertIfNegative val="0"/>
            <c:bubble3D val="0"/>
            <c:spPr>
              <a:solidFill>
                <a:srgbClr val="0F2D52"/>
              </a:solidFill>
              <a:ln>
                <a:noFill/>
              </a:ln>
              <a:effectLst/>
            </c:spPr>
            <c:extLst>
              <c:ext xmlns:c16="http://schemas.microsoft.com/office/drawing/2014/chart" uri="{C3380CC4-5D6E-409C-BE32-E72D297353CC}">
                <c16:uniqueId val="{00000015-C9A5-4206-8B07-E4B056DDDFF3}"/>
              </c:ext>
            </c:extLst>
          </c:dPt>
          <c:cat>
            <c:numRef>
              <c:f>NaturalVsImm!$B$4:$P$4</c:f>
              <c:numCache>
                <c:formatCode>General</c:formatCode>
                <c:ptCount val="15"/>
                <c:pt idx="0">
                  <c:v>2011</c:v>
                </c:pt>
                <c:pt idx="1">
                  <c:v>2012</c:v>
                </c:pt>
                <c:pt idx="2">
                  <c:v>2013</c:v>
                </c:pt>
                <c:pt idx="3">
                  <c:v>2014</c:v>
                </c:pt>
                <c:pt idx="4">
                  <c:v>2015</c:v>
                </c:pt>
                <c:pt idx="5">
                  <c:v>2016</c:v>
                </c:pt>
                <c:pt idx="6">
                  <c:v>2017</c:v>
                </c:pt>
                <c:pt idx="7">
                  <c:v>2018</c:v>
                </c:pt>
                <c:pt idx="8">
                  <c:v>2019</c:v>
                </c:pt>
                <c:pt idx="9">
                  <c:v>2020</c:v>
                </c:pt>
                <c:pt idx="10">
                  <c:v>2025</c:v>
                </c:pt>
                <c:pt idx="11">
                  <c:v>2030</c:v>
                </c:pt>
                <c:pt idx="12">
                  <c:v>2035</c:v>
                </c:pt>
                <c:pt idx="13">
                  <c:v>2040</c:v>
                </c:pt>
                <c:pt idx="14">
                  <c:v>2045</c:v>
                </c:pt>
              </c:numCache>
            </c:numRef>
          </c:cat>
          <c:val>
            <c:numRef>
              <c:f>NaturalVsImm!$B$5:$P$5</c:f>
              <c:numCache>
                <c:formatCode>General</c:formatCode>
                <c:ptCount val="15"/>
                <c:pt idx="0">
                  <c:v>2235208</c:v>
                </c:pt>
                <c:pt idx="1">
                  <c:v>2274116</c:v>
                </c:pt>
                <c:pt idx="2">
                  <c:v>2162725</c:v>
                </c:pt>
                <c:pt idx="3">
                  <c:v>2307293</c:v>
                </c:pt>
                <c:pt idx="4">
                  <c:v>2334155</c:v>
                </c:pt>
                <c:pt idx="5">
                  <c:v>2306148</c:v>
                </c:pt>
                <c:pt idx="6">
                  <c:v>2044228</c:v>
                </c:pt>
                <c:pt idx="7">
                  <c:v>1701962</c:v>
                </c:pt>
                <c:pt idx="8">
                  <c:v>1552022</c:v>
                </c:pt>
              </c:numCache>
            </c:numRef>
          </c:val>
          <c:extLst>
            <c:ext xmlns:c16="http://schemas.microsoft.com/office/drawing/2014/chart" uri="{C3380CC4-5D6E-409C-BE32-E72D297353CC}">
              <c16:uniqueId val="{00000016-C9A5-4206-8B07-E4B056DDDFF3}"/>
            </c:ext>
          </c:extLst>
        </c:ser>
        <c:ser>
          <c:idx val="1"/>
          <c:order val="1"/>
          <c:tx>
            <c:strRef>
              <c:f>NaturalVsImm!$A$6</c:f>
              <c:strCache>
                <c:ptCount val="1"/>
                <c:pt idx="0">
                  <c:v>Projected </c:v>
                </c:pt>
              </c:strCache>
            </c:strRef>
          </c:tx>
          <c:spPr>
            <a:solidFill>
              <a:srgbClr val="35AFC8"/>
            </a:solidFill>
            <a:ln>
              <a:noFill/>
            </a:ln>
            <a:effectLst/>
          </c:spPr>
          <c:invertIfNegative val="0"/>
          <c:dPt>
            <c:idx val="0"/>
            <c:invertIfNegative val="0"/>
            <c:bubble3D val="0"/>
            <c:spPr>
              <a:solidFill>
                <a:srgbClr val="35AFC8"/>
              </a:solidFill>
              <a:ln>
                <a:noFill/>
              </a:ln>
              <a:effectLst/>
            </c:spPr>
            <c:extLst>
              <c:ext xmlns:c16="http://schemas.microsoft.com/office/drawing/2014/chart" uri="{C3380CC4-5D6E-409C-BE32-E72D297353CC}">
                <c16:uniqueId val="{00000018-C9A5-4206-8B07-E4B056DDDFF3}"/>
              </c:ext>
            </c:extLst>
          </c:dPt>
          <c:dPt>
            <c:idx val="1"/>
            <c:invertIfNegative val="0"/>
            <c:bubble3D val="0"/>
            <c:spPr>
              <a:solidFill>
                <a:srgbClr val="35AFC8"/>
              </a:solidFill>
              <a:ln>
                <a:noFill/>
              </a:ln>
              <a:effectLst/>
            </c:spPr>
            <c:extLst>
              <c:ext xmlns:c16="http://schemas.microsoft.com/office/drawing/2014/chart" uri="{C3380CC4-5D6E-409C-BE32-E72D297353CC}">
                <c16:uniqueId val="{0000001A-C9A5-4206-8B07-E4B056DDDFF3}"/>
              </c:ext>
            </c:extLst>
          </c:dPt>
          <c:dPt>
            <c:idx val="2"/>
            <c:invertIfNegative val="0"/>
            <c:bubble3D val="0"/>
            <c:spPr>
              <a:solidFill>
                <a:srgbClr val="35AFC8"/>
              </a:solidFill>
              <a:ln>
                <a:noFill/>
              </a:ln>
              <a:effectLst/>
            </c:spPr>
            <c:extLst>
              <c:ext xmlns:c16="http://schemas.microsoft.com/office/drawing/2014/chart" uri="{C3380CC4-5D6E-409C-BE32-E72D297353CC}">
                <c16:uniqueId val="{0000001C-C9A5-4206-8B07-E4B056DDDFF3}"/>
              </c:ext>
            </c:extLst>
          </c:dPt>
          <c:dPt>
            <c:idx val="3"/>
            <c:invertIfNegative val="0"/>
            <c:bubble3D val="0"/>
            <c:spPr>
              <a:solidFill>
                <a:srgbClr val="35AFC8"/>
              </a:solidFill>
              <a:ln>
                <a:noFill/>
              </a:ln>
              <a:effectLst/>
            </c:spPr>
            <c:extLst>
              <c:ext xmlns:c16="http://schemas.microsoft.com/office/drawing/2014/chart" uri="{C3380CC4-5D6E-409C-BE32-E72D297353CC}">
                <c16:uniqueId val="{0000001E-C9A5-4206-8B07-E4B056DDDFF3}"/>
              </c:ext>
            </c:extLst>
          </c:dPt>
          <c:dPt>
            <c:idx val="4"/>
            <c:invertIfNegative val="0"/>
            <c:bubble3D val="0"/>
            <c:spPr>
              <a:solidFill>
                <a:srgbClr val="35AFC8"/>
              </a:solidFill>
              <a:ln>
                <a:noFill/>
              </a:ln>
              <a:effectLst/>
            </c:spPr>
            <c:extLst>
              <c:ext xmlns:c16="http://schemas.microsoft.com/office/drawing/2014/chart" uri="{C3380CC4-5D6E-409C-BE32-E72D297353CC}">
                <c16:uniqueId val="{00000020-C9A5-4206-8B07-E4B056DDDFF3}"/>
              </c:ext>
            </c:extLst>
          </c:dPt>
          <c:dPt>
            <c:idx val="5"/>
            <c:invertIfNegative val="0"/>
            <c:bubble3D val="0"/>
            <c:spPr>
              <a:solidFill>
                <a:srgbClr val="35AFC8"/>
              </a:solidFill>
              <a:ln>
                <a:noFill/>
              </a:ln>
              <a:effectLst/>
            </c:spPr>
            <c:extLst>
              <c:ext xmlns:c16="http://schemas.microsoft.com/office/drawing/2014/chart" uri="{C3380CC4-5D6E-409C-BE32-E72D297353CC}">
                <c16:uniqueId val="{00000022-C9A5-4206-8B07-E4B056DDDFF3}"/>
              </c:ext>
            </c:extLst>
          </c:dPt>
          <c:dPt>
            <c:idx val="6"/>
            <c:invertIfNegative val="0"/>
            <c:bubble3D val="0"/>
            <c:spPr>
              <a:solidFill>
                <a:srgbClr val="35AFC8"/>
              </a:solidFill>
              <a:ln>
                <a:noFill/>
              </a:ln>
              <a:effectLst/>
            </c:spPr>
            <c:extLst>
              <c:ext xmlns:c16="http://schemas.microsoft.com/office/drawing/2014/chart" uri="{C3380CC4-5D6E-409C-BE32-E72D297353CC}">
                <c16:uniqueId val="{00000024-C9A5-4206-8B07-E4B056DDDFF3}"/>
              </c:ext>
            </c:extLst>
          </c:dPt>
          <c:dPt>
            <c:idx val="7"/>
            <c:invertIfNegative val="0"/>
            <c:bubble3D val="0"/>
            <c:spPr>
              <a:solidFill>
                <a:srgbClr val="35AFC8"/>
              </a:solidFill>
              <a:ln>
                <a:noFill/>
              </a:ln>
              <a:effectLst/>
            </c:spPr>
            <c:extLst>
              <c:ext xmlns:c16="http://schemas.microsoft.com/office/drawing/2014/chart" uri="{C3380CC4-5D6E-409C-BE32-E72D297353CC}">
                <c16:uniqueId val="{00000026-C9A5-4206-8B07-E4B056DDDFF3}"/>
              </c:ext>
            </c:extLst>
          </c:dPt>
          <c:dPt>
            <c:idx val="8"/>
            <c:invertIfNegative val="0"/>
            <c:bubble3D val="0"/>
            <c:spPr>
              <a:solidFill>
                <a:srgbClr val="35AFC8"/>
              </a:solidFill>
              <a:ln>
                <a:noFill/>
              </a:ln>
              <a:effectLst/>
            </c:spPr>
            <c:extLst>
              <c:ext xmlns:c16="http://schemas.microsoft.com/office/drawing/2014/chart" uri="{C3380CC4-5D6E-409C-BE32-E72D297353CC}">
                <c16:uniqueId val="{00000028-C9A5-4206-8B07-E4B056DDDFF3}"/>
              </c:ext>
            </c:extLst>
          </c:dPt>
          <c:dPt>
            <c:idx val="9"/>
            <c:invertIfNegative val="0"/>
            <c:bubble3D val="0"/>
            <c:spPr>
              <a:solidFill>
                <a:srgbClr val="35AFC8"/>
              </a:solidFill>
              <a:ln>
                <a:noFill/>
              </a:ln>
              <a:effectLst/>
            </c:spPr>
            <c:extLst>
              <c:ext xmlns:c16="http://schemas.microsoft.com/office/drawing/2014/chart" uri="{C3380CC4-5D6E-409C-BE32-E72D297353CC}">
                <c16:uniqueId val="{0000002A-C9A5-4206-8B07-E4B056DDDFF3}"/>
              </c:ext>
            </c:extLst>
          </c:dPt>
          <c:dPt>
            <c:idx val="10"/>
            <c:invertIfNegative val="0"/>
            <c:bubble3D val="0"/>
            <c:spPr>
              <a:solidFill>
                <a:srgbClr val="35AFC8"/>
              </a:solidFill>
              <a:ln>
                <a:noFill/>
              </a:ln>
              <a:effectLst/>
            </c:spPr>
            <c:extLst>
              <c:ext xmlns:c16="http://schemas.microsoft.com/office/drawing/2014/chart" uri="{C3380CC4-5D6E-409C-BE32-E72D297353CC}">
                <c16:uniqueId val="{0000002C-C9A5-4206-8B07-E4B056DDDFF3}"/>
              </c:ext>
            </c:extLst>
          </c:dPt>
          <c:cat>
            <c:numRef>
              <c:f>NaturalVsImm!$B$4:$P$4</c:f>
              <c:numCache>
                <c:formatCode>General</c:formatCode>
                <c:ptCount val="15"/>
                <c:pt idx="0">
                  <c:v>2011</c:v>
                </c:pt>
                <c:pt idx="1">
                  <c:v>2012</c:v>
                </c:pt>
                <c:pt idx="2">
                  <c:v>2013</c:v>
                </c:pt>
                <c:pt idx="3">
                  <c:v>2014</c:v>
                </c:pt>
                <c:pt idx="4">
                  <c:v>2015</c:v>
                </c:pt>
                <c:pt idx="5">
                  <c:v>2016</c:v>
                </c:pt>
                <c:pt idx="6">
                  <c:v>2017</c:v>
                </c:pt>
                <c:pt idx="7">
                  <c:v>2018</c:v>
                </c:pt>
                <c:pt idx="8">
                  <c:v>2019</c:v>
                </c:pt>
                <c:pt idx="9">
                  <c:v>2020</c:v>
                </c:pt>
                <c:pt idx="10">
                  <c:v>2025</c:v>
                </c:pt>
                <c:pt idx="11">
                  <c:v>2030</c:v>
                </c:pt>
                <c:pt idx="12">
                  <c:v>2035</c:v>
                </c:pt>
                <c:pt idx="13">
                  <c:v>2040</c:v>
                </c:pt>
                <c:pt idx="14">
                  <c:v>2045</c:v>
                </c:pt>
              </c:numCache>
            </c:numRef>
          </c:cat>
          <c:val>
            <c:numRef>
              <c:f>NaturalVsImm!$B$6:$P$6</c:f>
              <c:numCache>
                <c:formatCode>General</c:formatCode>
                <c:ptCount val="15"/>
                <c:pt idx="6">
                  <c:v>2383671</c:v>
                </c:pt>
                <c:pt idx="7">
                  <c:v>2380727</c:v>
                </c:pt>
                <c:pt idx="8">
                  <c:v>2376929</c:v>
                </c:pt>
                <c:pt idx="9">
                  <c:v>2370262</c:v>
                </c:pt>
                <c:pt idx="10">
                  <c:v>2270969</c:v>
                </c:pt>
                <c:pt idx="11">
                  <c:v>2092506</c:v>
                </c:pt>
                <c:pt idx="12">
                  <c:v>1858735</c:v>
                </c:pt>
                <c:pt idx="13">
                  <c:v>1656735</c:v>
                </c:pt>
                <c:pt idx="14">
                  <c:v>1529438</c:v>
                </c:pt>
              </c:numCache>
            </c:numRef>
          </c:val>
          <c:extLst>
            <c:ext xmlns:c16="http://schemas.microsoft.com/office/drawing/2014/chart" uri="{C3380CC4-5D6E-409C-BE32-E72D297353CC}">
              <c16:uniqueId val="{0000002D-C9A5-4206-8B07-E4B056DDDFF3}"/>
            </c:ext>
          </c:extLst>
        </c:ser>
        <c:dLbls>
          <c:showLegendKey val="0"/>
          <c:showVal val="0"/>
          <c:showCatName val="0"/>
          <c:showSerName val="0"/>
          <c:showPercent val="0"/>
          <c:showBubbleSize val="0"/>
        </c:dLbls>
        <c:gapWidth val="50"/>
        <c:axId val="241210016"/>
        <c:axId val="241210408"/>
      </c:barChart>
      <c:catAx>
        <c:axId val="241210016"/>
        <c:scaling>
          <c:orientation val="minMax"/>
        </c:scaling>
        <c:delete val="0"/>
        <c:axPos val="b"/>
        <c:numFmt formatCode="General" sourceLinked="1"/>
        <c:majorTickMark val="none"/>
        <c:minorTickMark val="none"/>
        <c:tickLblPos val="low"/>
        <c:spPr>
          <a:noFill/>
          <a:ln w="9525" cap="flat" cmpd="sng" algn="ctr">
            <a:solidFill>
              <a:schemeClr val="tx1">
                <a:lumMod val="60000"/>
                <a:lumOff val="40000"/>
              </a:schemeClr>
            </a:solidFill>
            <a:round/>
          </a:ln>
          <a:effectLst/>
        </c:spPr>
        <c:txPr>
          <a:bodyPr rot="-60000000" spcFirstLastPara="1" vertOverflow="ellipsis" vert="horz" wrap="square" anchor="ctr" anchorCtr="1"/>
          <a:lstStyle/>
          <a:p>
            <a:pPr>
              <a:defRPr sz="1200" b="0" i="0" u="none" strike="noStrike" kern="1200" baseline="0">
                <a:solidFill>
                  <a:schemeClr val="accent1"/>
                </a:solidFill>
                <a:latin typeface="+mn-lt"/>
                <a:ea typeface="+mn-ea"/>
                <a:cs typeface="+mn-cs"/>
              </a:defRPr>
            </a:pPr>
            <a:endParaRPr lang="en-US"/>
          </a:p>
        </c:txPr>
        <c:crossAx val="241210408"/>
        <c:crosses val="autoZero"/>
        <c:auto val="1"/>
        <c:lblAlgn val="ctr"/>
        <c:lblOffset val="100"/>
        <c:noMultiLvlLbl val="0"/>
      </c:catAx>
      <c:valAx>
        <c:axId val="241210408"/>
        <c:scaling>
          <c:orientation val="minMax"/>
          <c:max val="2500000"/>
        </c:scaling>
        <c:delete val="0"/>
        <c:axPos val="l"/>
        <c:majorGridlines>
          <c:spPr>
            <a:ln w="9525" cap="flat" cmpd="sng" algn="ctr">
              <a:solidFill>
                <a:schemeClr val="tx1">
                  <a:lumMod val="60000"/>
                  <a:lumOff val="40000"/>
                </a:schemeClr>
              </a:solidFill>
              <a:prstDash val="sysDash"/>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crossAx val="241210016"/>
        <c:crosses val="autoZero"/>
        <c:crossBetween val="between"/>
        <c:dispUnits>
          <c:builtInUnit val="millions"/>
        </c:dispUnits>
      </c:valAx>
      <c:spPr>
        <a:noFill/>
        <a:ln>
          <a:noFill/>
        </a:ln>
        <a:effectLst/>
      </c:spPr>
    </c:plotArea>
    <c:legend>
      <c:legendPos val="b"/>
      <c:layout>
        <c:manualLayout>
          <c:xMode val="edge"/>
          <c:yMode val="edge"/>
          <c:x val="4.8575205624495687E-4"/>
          <c:y val="0.92998939169760764"/>
          <c:w val="0.24152631519967438"/>
          <c:h val="7.0010608302392446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r>
              <a:rPr lang="en-US" sz="1400" b="1">
                <a:solidFill>
                  <a:schemeClr val="tx1">
                    <a:lumMod val="50000"/>
                  </a:schemeClr>
                </a:solidFill>
              </a:rPr>
              <a:t>Average Annual Household Growth (Thousands)</a:t>
            </a:r>
          </a:p>
        </c:rich>
      </c:tx>
      <c:layout>
        <c:manualLayout>
          <c:xMode val="edge"/>
          <c:yMode val="edge"/>
          <c:x val="8.5090379349026597E-4"/>
          <c:y val="4.8609558246306833E-3"/>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1990–2000</c:v>
                </c:pt>
              </c:strCache>
            </c:strRef>
          </c:tx>
          <c:spPr>
            <a:solidFill>
              <a:srgbClr val="0F2D52"/>
            </a:solidFill>
            <a:ln>
              <a:noFill/>
            </a:ln>
            <a:effectLst/>
          </c:spPr>
          <c:invertIfNegative val="0"/>
          <c:cat>
            <c:strRef>
              <c:f>Sheet1!$A$2:$A$4</c:f>
              <c:strCache>
                <c:ptCount val="3"/>
                <c:pt idx="0">
                  <c:v>City</c:v>
                </c:pt>
                <c:pt idx="1">
                  <c:v>Suburb</c:v>
                </c:pt>
                <c:pt idx="2">
                  <c:v>Non-Metro</c:v>
                </c:pt>
              </c:strCache>
            </c:strRef>
          </c:cat>
          <c:val>
            <c:numRef>
              <c:f>Sheet1!$B$2:$B$4</c:f>
              <c:numCache>
                <c:formatCode>#,##0</c:formatCode>
                <c:ptCount val="3"/>
                <c:pt idx="0">
                  <c:v>249046</c:v>
                </c:pt>
                <c:pt idx="1">
                  <c:v>919730</c:v>
                </c:pt>
                <c:pt idx="2">
                  <c:v>184539</c:v>
                </c:pt>
              </c:numCache>
            </c:numRef>
          </c:val>
          <c:extLst>
            <c:ext xmlns:c16="http://schemas.microsoft.com/office/drawing/2014/chart" uri="{C3380CC4-5D6E-409C-BE32-E72D297353CC}">
              <c16:uniqueId val="{00000000-7558-4AD2-998B-34A6B34258C3}"/>
            </c:ext>
          </c:extLst>
        </c:ser>
        <c:ser>
          <c:idx val="1"/>
          <c:order val="1"/>
          <c:tx>
            <c:strRef>
              <c:f>Sheet1!$C$1</c:f>
              <c:strCache>
                <c:ptCount val="1"/>
                <c:pt idx="0">
                  <c:v>2000–2010</c:v>
                </c:pt>
              </c:strCache>
            </c:strRef>
          </c:tx>
          <c:spPr>
            <a:solidFill>
              <a:srgbClr val="FFC60A"/>
            </a:solidFill>
            <a:ln>
              <a:noFill/>
            </a:ln>
            <a:effectLst/>
          </c:spPr>
          <c:invertIfNegative val="0"/>
          <c:cat>
            <c:strRef>
              <c:f>Sheet1!$A$2:$A$4</c:f>
              <c:strCache>
                <c:ptCount val="3"/>
                <c:pt idx="0">
                  <c:v>City</c:v>
                </c:pt>
                <c:pt idx="1">
                  <c:v>Suburb</c:v>
                </c:pt>
                <c:pt idx="2">
                  <c:v>Non-Metro</c:v>
                </c:pt>
              </c:strCache>
            </c:strRef>
          </c:cat>
          <c:val>
            <c:numRef>
              <c:f>Sheet1!$C$2:$C$4</c:f>
              <c:numCache>
                <c:formatCode>#,##0</c:formatCode>
                <c:ptCount val="3"/>
                <c:pt idx="0">
                  <c:v>122202</c:v>
                </c:pt>
                <c:pt idx="1">
                  <c:v>686149</c:v>
                </c:pt>
                <c:pt idx="2">
                  <c:v>67238</c:v>
                </c:pt>
              </c:numCache>
            </c:numRef>
          </c:val>
          <c:extLst>
            <c:ext xmlns:c16="http://schemas.microsoft.com/office/drawing/2014/chart" uri="{C3380CC4-5D6E-409C-BE32-E72D297353CC}">
              <c16:uniqueId val="{00000001-7558-4AD2-998B-34A6B34258C3}"/>
            </c:ext>
          </c:extLst>
        </c:ser>
        <c:ser>
          <c:idx val="2"/>
          <c:order val="2"/>
          <c:tx>
            <c:strRef>
              <c:f>Sheet1!$D$1</c:f>
              <c:strCache>
                <c:ptCount val="1"/>
                <c:pt idx="0">
                  <c:v>2010–2014</c:v>
                </c:pt>
              </c:strCache>
            </c:strRef>
          </c:tx>
          <c:spPr>
            <a:solidFill>
              <a:srgbClr val="35AFC8"/>
            </a:solidFill>
            <a:ln>
              <a:noFill/>
            </a:ln>
            <a:effectLst/>
          </c:spPr>
          <c:invertIfNegative val="0"/>
          <c:cat>
            <c:strRef>
              <c:f>Sheet1!$A$2:$A$4</c:f>
              <c:strCache>
                <c:ptCount val="3"/>
                <c:pt idx="0">
                  <c:v>City</c:v>
                </c:pt>
                <c:pt idx="1">
                  <c:v>Suburb</c:v>
                </c:pt>
                <c:pt idx="2">
                  <c:v>Non-Metro</c:v>
                </c:pt>
              </c:strCache>
            </c:strRef>
          </c:cat>
          <c:val>
            <c:numRef>
              <c:f>Sheet1!$D$2:$D$4</c:f>
              <c:numCache>
                <c:formatCode>#,##0</c:formatCode>
                <c:ptCount val="3"/>
                <c:pt idx="0">
                  <c:v>114473</c:v>
                </c:pt>
                <c:pt idx="1">
                  <c:v>402424</c:v>
                </c:pt>
                <c:pt idx="2">
                  <c:v>-23122</c:v>
                </c:pt>
              </c:numCache>
            </c:numRef>
          </c:val>
          <c:extLst>
            <c:ext xmlns:c16="http://schemas.microsoft.com/office/drawing/2014/chart" uri="{C3380CC4-5D6E-409C-BE32-E72D297353CC}">
              <c16:uniqueId val="{00000002-7558-4AD2-998B-34A6B34258C3}"/>
            </c:ext>
          </c:extLst>
        </c:ser>
        <c:ser>
          <c:idx val="3"/>
          <c:order val="3"/>
          <c:tx>
            <c:strRef>
              <c:f>Sheet1!$E$1</c:f>
              <c:strCache>
                <c:ptCount val="1"/>
                <c:pt idx="0">
                  <c:v>2014–2018</c:v>
                </c:pt>
              </c:strCache>
            </c:strRef>
          </c:tx>
          <c:spPr>
            <a:solidFill>
              <a:srgbClr val="F26829"/>
            </a:solidFill>
            <a:ln>
              <a:noFill/>
            </a:ln>
            <a:effectLst/>
          </c:spPr>
          <c:invertIfNegative val="0"/>
          <c:cat>
            <c:strRef>
              <c:f>Sheet1!$A$2:$A$4</c:f>
              <c:strCache>
                <c:ptCount val="3"/>
                <c:pt idx="0">
                  <c:v>City</c:v>
                </c:pt>
                <c:pt idx="1">
                  <c:v>Suburb</c:v>
                </c:pt>
                <c:pt idx="2">
                  <c:v>Non-Metro</c:v>
                </c:pt>
              </c:strCache>
            </c:strRef>
          </c:cat>
          <c:val>
            <c:numRef>
              <c:f>Sheet1!$E$2:$E$4</c:f>
              <c:numCache>
                <c:formatCode>#,##0</c:formatCode>
                <c:ptCount val="3"/>
                <c:pt idx="0">
                  <c:v>268942</c:v>
                </c:pt>
                <c:pt idx="1">
                  <c:v>595973</c:v>
                </c:pt>
                <c:pt idx="2">
                  <c:v>14844</c:v>
                </c:pt>
              </c:numCache>
            </c:numRef>
          </c:val>
          <c:extLst>
            <c:ext xmlns:c16="http://schemas.microsoft.com/office/drawing/2014/chart" uri="{C3380CC4-5D6E-409C-BE32-E72D297353CC}">
              <c16:uniqueId val="{00000003-7558-4AD2-998B-34A6B34258C3}"/>
            </c:ext>
          </c:extLst>
        </c:ser>
        <c:dLbls>
          <c:showLegendKey val="0"/>
          <c:showVal val="0"/>
          <c:showCatName val="0"/>
          <c:showSerName val="0"/>
          <c:showPercent val="0"/>
          <c:showBubbleSize val="0"/>
        </c:dLbls>
        <c:gapWidth val="219"/>
        <c:axId val="234045464"/>
        <c:axId val="234045792"/>
      </c:barChart>
      <c:catAx>
        <c:axId val="23404546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34045792"/>
        <c:crosses val="autoZero"/>
        <c:auto val="1"/>
        <c:lblAlgn val="ctr"/>
        <c:lblOffset val="100"/>
        <c:noMultiLvlLbl val="0"/>
      </c:catAx>
      <c:valAx>
        <c:axId val="2340457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34045464"/>
        <c:crosses val="autoZero"/>
        <c:crossBetween val="between"/>
        <c:dispUnits>
          <c:builtInUnit val="thousands"/>
        </c:dispUnits>
      </c:valAx>
      <c:spPr>
        <a:noFill/>
        <a:ln>
          <a:noFill/>
        </a:ln>
        <a:effectLst/>
      </c:spPr>
    </c:plotArea>
    <c:legend>
      <c:legendPos val="b"/>
      <c:layout>
        <c:manualLayout>
          <c:xMode val="edge"/>
          <c:yMode val="edge"/>
          <c:x val="4.791413151313959E-4"/>
          <c:y val="0.93509479744035018"/>
          <c:w val="0.44345566192093133"/>
          <c:h val="6.490520255964983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057119575672034E-2"/>
          <c:y val="6.2066209816692836E-2"/>
          <c:w val="0.90501926896799167"/>
          <c:h val="0.74104643088868938"/>
        </c:manualLayout>
      </c:layout>
      <c:barChart>
        <c:barDir val="col"/>
        <c:grouping val="clustered"/>
        <c:varyColors val="0"/>
        <c:ser>
          <c:idx val="2"/>
          <c:order val="0"/>
          <c:tx>
            <c:strRef>
              <c:f>Sheet1!$B$1</c:f>
              <c:strCache>
                <c:ptCount val="1"/>
                <c:pt idx="0">
                  <c:v>Median Household Income (Right scale)</c:v>
                </c:pt>
              </c:strCache>
            </c:strRef>
          </c:tx>
          <c:spPr>
            <a:solidFill>
              <a:srgbClr val="FFC60A"/>
            </a:solidFill>
            <a:ln>
              <a:noFill/>
            </a:ln>
            <a:effectLst/>
          </c:spPr>
          <c:invertIfNegative val="0"/>
          <c:cat>
            <c:numRef>
              <c:f>Sheet1!$A$2:$A$11</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Sheet1!$B$2:$B$11</c:f>
              <c:numCache>
                <c:formatCode>_(* #,##0_);_(* \(#,##0\);_(* "-"??_);_(@_)</c:formatCode>
                <c:ptCount val="10"/>
                <c:pt idx="0">
                  <c:v>58387.38</c:v>
                </c:pt>
                <c:pt idx="1">
                  <c:v>56828.07</c:v>
                </c:pt>
                <c:pt idx="2">
                  <c:v>56232.65</c:v>
                </c:pt>
                <c:pt idx="3">
                  <c:v>57067.03</c:v>
                </c:pt>
                <c:pt idx="4">
                  <c:v>57451.98</c:v>
                </c:pt>
                <c:pt idx="5">
                  <c:v>59649.02</c:v>
                </c:pt>
                <c:pt idx="6">
                  <c:v>60716.51</c:v>
                </c:pt>
                <c:pt idx="7">
                  <c:v>62579.23</c:v>
                </c:pt>
                <c:pt idx="8">
                  <c:v>62105.3</c:v>
                </c:pt>
                <c:pt idx="9">
                  <c:v>65000</c:v>
                </c:pt>
              </c:numCache>
            </c:numRef>
          </c:val>
          <c:extLst>
            <c:ext xmlns:c16="http://schemas.microsoft.com/office/drawing/2014/chart" uri="{C3380CC4-5D6E-409C-BE32-E72D297353CC}">
              <c16:uniqueId val="{00000002-A166-4085-8A40-67A03CC52BE1}"/>
            </c:ext>
          </c:extLst>
        </c:ser>
        <c:dLbls>
          <c:showLegendKey val="0"/>
          <c:showVal val="0"/>
          <c:showCatName val="0"/>
          <c:showSerName val="0"/>
          <c:showPercent val="0"/>
          <c:showBubbleSize val="0"/>
        </c:dLbls>
        <c:gapWidth val="50"/>
        <c:axId val="715651792"/>
        <c:axId val="715648184"/>
      </c:barChart>
      <c:lineChart>
        <c:grouping val="standard"/>
        <c:varyColors val="0"/>
        <c:ser>
          <c:idx val="0"/>
          <c:order val="1"/>
          <c:tx>
            <c:strRef>
              <c:f>Sheet1!$C$1</c:f>
              <c:strCache>
                <c:ptCount val="1"/>
                <c:pt idx="0">
                  <c:v>Unemployment Rate</c:v>
                </c:pt>
              </c:strCache>
            </c:strRef>
          </c:tx>
          <c:spPr>
            <a:ln w="63500" cap="rnd">
              <a:solidFill>
                <a:srgbClr val="0F2D52"/>
              </a:solidFill>
              <a:round/>
            </a:ln>
            <a:effectLst/>
          </c:spPr>
          <c:marker>
            <c:symbol val="circle"/>
            <c:size val="5"/>
            <c:spPr>
              <a:solidFill>
                <a:schemeClr val="accent1"/>
              </a:solidFill>
              <a:ln w="9525">
                <a:solidFill>
                  <a:srgbClr val="0F2D52"/>
                </a:solidFill>
              </a:ln>
              <a:effectLst/>
            </c:spPr>
          </c:marker>
          <c:cat>
            <c:numRef>
              <c:f>Sheet1!$A$2:$A$11</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Sheet1!$C$2:$C$11</c:f>
              <c:numCache>
                <c:formatCode>0.0</c:formatCode>
                <c:ptCount val="10"/>
                <c:pt idx="0">
                  <c:v>10.277200000000001</c:v>
                </c:pt>
                <c:pt idx="1">
                  <c:v>9.4428000000000001</c:v>
                </c:pt>
                <c:pt idx="2">
                  <c:v>8.6129999999999995</c:v>
                </c:pt>
                <c:pt idx="3">
                  <c:v>7.8630000000000004</c:v>
                </c:pt>
                <c:pt idx="4">
                  <c:v>6.8265000000000002</c:v>
                </c:pt>
                <c:pt idx="5">
                  <c:v>5.6875</c:v>
                </c:pt>
                <c:pt idx="6">
                  <c:v>5.2719000000000005</c:v>
                </c:pt>
                <c:pt idx="7">
                  <c:v>4.6143000000000001</c:v>
                </c:pt>
                <c:pt idx="8">
                  <c:v>4.2392000000000003</c:v>
                </c:pt>
                <c:pt idx="9">
                  <c:v>3.8884000000000003</c:v>
                </c:pt>
              </c:numCache>
            </c:numRef>
          </c:val>
          <c:smooth val="0"/>
          <c:extLst>
            <c:ext xmlns:c16="http://schemas.microsoft.com/office/drawing/2014/chart" uri="{C3380CC4-5D6E-409C-BE32-E72D297353CC}">
              <c16:uniqueId val="{00000000-A166-4085-8A40-67A03CC52BE1}"/>
            </c:ext>
          </c:extLst>
        </c:ser>
        <c:dLbls>
          <c:showLegendKey val="0"/>
          <c:showVal val="0"/>
          <c:showCatName val="0"/>
          <c:showSerName val="0"/>
          <c:showPercent val="0"/>
          <c:showBubbleSize val="0"/>
        </c:dLbls>
        <c:marker val="1"/>
        <c:smooth val="0"/>
        <c:axId val="599179120"/>
        <c:axId val="599183712"/>
      </c:lineChart>
      <c:catAx>
        <c:axId val="599179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F2D52"/>
                </a:solidFill>
                <a:latin typeface="+mn-lt"/>
                <a:ea typeface="+mn-ea"/>
                <a:cs typeface="+mn-cs"/>
              </a:defRPr>
            </a:pPr>
            <a:endParaRPr lang="en-US"/>
          </a:p>
        </c:txPr>
        <c:crossAx val="599183712"/>
        <c:crosses val="autoZero"/>
        <c:auto val="1"/>
        <c:lblAlgn val="ctr"/>
        <c:lblOffset val="100"/>
        <c:noMultiLvlLbl val="0"/>
      </c:catAx>
      <c:valAx>
        <c:axId val="599183712"/>
        <c:scaling>
          <c:orientation val="minMax"/>
          <c:min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F2D52"/>
                </a:solidFill>
                <a:latin typeface="+mn-lt"/>
                <a:ea typeface="+mn-ea"/>
                <a:cs typeface="+mn-cs"/>
              </a:defRPr>
            </a:pPr>
            <a:endParaRPr lang="en-US"/>
          </a:p>
        </c:txPr>
        <c:crossAx val="599179120"/>
        <c:crosses val="autoZero"/>
        <c:crossBetween val="between"/>
        <c:majorUnit val="1"/>
      </c:valAx>
      <c:valAx>
        <c:axId val="715648184"/>
        <c:scaling>
          <c:orientation val="minMax"/>
          <c:max val="68000"/>
          <c:min val="53000"/>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F2D52"/>
                </a:solidFill>
                <a:latin typeface="+mn-lt"/>
                <a:ea typeface="+mn-ea"/>
                <a:cs typeface="+mn-cs"/>
              </a:defRPr>
            </a:pPr>
            <a:endParaRPr lang="en-US"/>
          </a:p>
        </c:txPr>
        <c:crossAx val="715651792"/>
        <c:crosses val="max"/>
        <c:crossBetween val="between"/>
        <c:majorUnit val="3000"/>
      </c:valAx>
      <c:catAx>
        <c:axId val="715651792"/>
        <c:scaling>
          <c:orientation val="minMax"/>
        </c:scaling>
        <c:delete val="1"/>
        <c:axPos val="b"/>
        <c:numFmt formatCode="General" sourceLinked="1"/>
        <c:majorTickMark val="out"/>
        <c:minorTickMark val="none"/>
        <c:tickLblPos val="nextTo"/>
        <c:crossAx val="715648184"/>
        <c:crosses val="autoZero"/>
        <c:auto val="1"/>
        <c:lblAlgn val="ctr"/>
        <c:lblOffset val="100"/>
        <c:noMultiLvlLbl val="0"/>
      </c:catAx>
      <c:spPr>
        <a:noFill/>
        <a:ln>
          <a:noFill/>
        </a:ln>
        <a:effectLst/>
      </c:spPr>
    </c:plotArea>
    <c:legend>
      <c:legendPos val="b"/>
      <c:layout>
        <c:manualLayout>
          <c:xMode val="edge"/>
          <c:yMode val="edge"/>
          <c:x val="0.22882343659828686"/>
          <c:y val="0.91345842882342165"/>
          <c:w val="0.38778682447839768"/>
          <c:h val="8.6541571176578375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0F2D52"/>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0"/>
          <c:tx>
            <c:strRef>
              <c:f>Sheet1!$D$1</c:f>
              <c:strCache>
                <c:ptCount val="1"/>
                <c:pt idx="0">
                  <c:v>Black-White Income Gap (Right scale)</c:v>
                </c:pt>
              </c:strCache>
            </c:strRef>
          </c:tx>
          <c:spPr>
            <a:solidFill>
              <a:srgbClr val="FFC60A"/>
            </a:solidFill>
            <a:ln>
              <a:noFill/>
            </a:ln>
            <a:effectLst/>
          </c:spPr>
          <c:invertIfNegative val="0"/>
          <c:cat>
            <c:numRef>
              <c:f>Sheet1!$A$2:$A$6</c:f>
              <c:numCache>
                <c:formatCode>General</c:formatCode>
                <c:ptCount val="5"/>
                <c:pt idx="0">
                  <c:v>1980</c:v>
                </c:pt>
                <c:pt idx="1">
                  <c:v>1990</c:v>
                </c:pt>
                <c:pt idx="2">
                  <c:v>2000</c:v>
                </c:pt>
                <c:pt idx="3">
                  <c:v>2010</c:v>
                </c:pt>
                <c:pt idx="4">
                  <c:v>2019</c:v>
                </c:pt>
              </c:numCache>
            </c:numRef>
          </c:cat>
          <c:val>
            <c:numRef>
              <c:f>Sheet1!$D$2:$D$6</c:f>
              <c:numCache>
                <c:formatCode>General</c:formatCode>
                <c:ptCount val="5"/>
                <c:pt idx="0">
                  <c:v>21468.087650000001</c:v>
                </c:pt>
                <c:pt idx="1">
                  <c:v>23194.563559999999</c:v>
                </c:pt>
                <c:pt idx="2">
                  <c:v>23635.691480000001</c:v>
                </c:pt>
                <c:pt idx="3">
                  <c:v>23800.571680000001</c:v>
                </c:pt>
                <c:pt idx="4">
                  <c:v>27700</c:v>
                </c:pt>
              </c:numCache>
            </c:numRef>
          </c:val>
          <c:extLst>
            <c:ext xmlns:c16="http://schemas.microsoft.com/office/drawing/2014/chart" uri="{C3380CC4-5D6E-409C-BE32-E72D297353CC}">
              <c16:uniqueId val="{00000002-A166-4085-8A40-67A03CC52BE1}"/>
            </c:ext>
          </c:extLst>
        </c:ser>
        <c:dLbls>
          <c:showLegendKey val="0"/>
          <c:showVal val="0"/>
          <c:showCatName val="0"/>
          <c:showSerName val="0"/>
          <c:showPercent val="0"/>
          <c:showBubbleSize val="0"/>
        </c:dLbls>
        <c:gapWidth val="100"/>
        <c:axId val="715651792"/>
        <c:axId val="715648184"/>
      </c:barChart>
      <c:lineChart>
        <c:grouping val="standard"/>
        <c:varyColors val="0"/>
        <c:ser>
          <c:idx val="0"/>
          <c:order val="1"/>
          <c:tx>
            <c:strRef>
              <c:f>Sheet1!$B$1</c:f>
              <c:strCache>
                <c:ptCount val="1"/>
                <c:pt idx="0">
                  <c:v>White Households</c:v>
                </c:pt>
              </c:strCache>
            </c:strRef>
          </c:tx>
          <c:spPr>
            <a:ln w="63500" cap="rnd">
              <a:solidFill>
                <a:srgbClr val="0F2D52"/>
              </a:solidFill>
              <a:round/>
            </a:ln>
            <a:effectLst/>
          </c:spPr>
          <c:marker>
            <c:symbol val="circle"/>
            <c:size val="5"/>
            <c:spPr>
              <a:solidFill>
                <a:schemeClr val="accent1"/>
              </a:solidFill>
              <a:ln w="9525">
                <a:solidFill>
                  <a:srgbClr val="0F2D52"/>
                </a:solidFill>
              </a:ln>
              <a:effectLst/>
            </c:spPr>
          </c:marker>
          <c:cat>
            <c:numRef>
              <c:f>Sheet1!$A$2:$A$6</c:f>
              <c:numCache>
                <c:formatCode>General</c:formatCode>
                <c:ptCount val="5"/>
                <c:pt idx="0">
                  <c:v>1980</c:v>
                </c:pt>
                <c:pt idx="1">
                  <c:v>1990</c:v>
                </c:pt>
                <c:pt idx="2">
                  <c:v>2000</c:v>
                </c:pt>
                <c:pt idx="3">
                  <c:v>2010</c:v>
                </c:pt>
                <c:pt idx="4">
                  <c:v>2019</c:v>
                </c:pt>
              </c:numCache>
            </c:numRef>
          </c:cat>
          <c:val>
            <c:numRef>
              <c:f>Sheet1!$B$2:$B$6</c:f>
              <c:numCache>
                <c:formatCode>"$"#,##0_);[Red]\("$"#,##0\)</c:formatCode>
                <c:ptCount val="5"/>
                <c:pt idx="0">
                  <c:v>55267.92</c:v>
                </c:pt>
                <c:pt idx="1">
                  <c:v>60762.95</c:v>
                </c:pt>
                <c:pt idx="2">
                  <c:v>66809.429999999993</c:v>
                </c:pt>
                <c:pt idx="3">
                  <c:v>63077.38</c:v>
                </c:pt>
                <c:pt idx="4" formatCode="General">
                  <c:v>70900</c:v>
                </c:pt>
              </c:numCache>
            </c:numRef>
          </c:val>
          <c:smooth val="0"/>
          <c:extLst>
            <c:ext xmlns:c16="http://schemas.microsoft.com/office/drawing/2014/chart" uri="{C3380CC4-5D6E-409C-BE32-E72D297353CC}">
              <c16:uniqueId val="{00000000-A166-4085-8A40-67A03CC52BE1}"/>
            </c:ext>
          </c:extLst>
        </c:ser>
        <c:ser>
          <c:idx val="1"/>
          <c:order val="2"/>
          <c:tx>
            <c:strRef>
              <c:f>Sheet1!$C$1</c:f>
              <c:strCache>
                <c:ptCount val="1"/>
                <c:pt idx="0">
                  <c:v>Black Households</c:v>
                </c:pt>
              </c:strCache>
            </c:strRef>
          </c:tx>
          <c:spPr>
            <a:ln w="63500" cap="rnd">
              <a:solidFill>
                <a:srgbClr val="35AFC8"/>
              </a:solidFill>
              <a:round/>
            </a:ln>
            <a:effectLst/>
          </c:spPr>
          <c:marker>
            <c:symbol val="none"/>
          </c:marker>
          <c:cat>
            <c:numRef>
              <c:f>Sheet1!$A$2:$A$6</c:f>
              <c:numCache>
                <c:formatCode>General</c:formatCode>
                <c:ptCount val="5"/>
                <c:pt idx="0">
                  <c:v>1980</c:v>
                </c:pt>
                <c:pt idx="1">
                  <c:v>1990</c:v>
                </c:pt>
                <c:pt idx="2">
                  <c:v>2000</c:v>
                </c:pt>
                <c:pt idx="3">
                  <c:v>2010</c:v>
                </c:pt>
                <c:pt idx="4">
                  <c:v>2019</c:v>
                </c:pt>
              </c:numCache>
            </c:numRef>
          </c:cat>
          <c:val>
            <c:numRef>
              <c:f>Sheet1!$C$2:$C$6</c:f>
              <c:numCache>
                <c:formatCode>"$"#,##0_);[Red]\("$"#,##0\)</c:formatCode>
                <c:ptCount val="5"/>
                <c:pt idx="0">
                  <c:v>33799.828750000001</c:v>
                </c:pt>
                <c:pt idx="1">
                  <c:v>37568.383699999998</c:v>
                </c:pt>
                <c:pt idx="2">
                  <c:v>43173.737959999999</c:v>
                </c:pt>
                <c:pt idx="3">
                  <c:v>39276.805480000003</c:v>
                </c:pt>
                <c:pt idx="4" formatCode="General">
                  <c:v>43200</c:v>
                </c:pt>
              </c:numCache>
            </c:numRef>
          </c:val>
          <c:smooth val="0"/>
          <c:extLst>
            <c:ext xmlns:c16="http://schemas.microsoft.com/office/drawing/2014/chart" uri="{C3380CC4-5D6E-409C-BE32-E72D297353CC}">
              <c16:uniqueId val="{00000001-A166-4085-8A40-67A03CC52BE1}"/>
            </c:ext>
          </c:extLst>
        </c:ser>
        <c:dLbls>
          <c:showLegendKey val="0"/>
          <c:showVal val="0"/>
          <c:showCatName val="0"/>
          <c:showSerName val="0"/>
          <c:showPercent val="0"/>
          <c:showBubbleSize val="0"/>
        </c:dLbls>
        <c:marker val="1"/>
        <c:smooth val="0"/>
        <c:axId val="599179120"/>
        <c:axId val="599183712"/>
      </c:lineChart>
      <c:catAx>
        <c:axId val="599179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599183712"/>
        <c:crosses val="autoZero"/>
        <c:auto val="1"/>
        <c:lblAlgn val="ctr"/>
        <c:lblOffset val="100"/>
        <c:noMultiLvlLbl val="0"/>
      </c:catAx>
      <c:valAx>
        <c:axId val="599183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599179120"/>
        <c:crosses val="autoZero"/>
        <c:crossBetween val="between"/>
      </c:valAx>
      <c:valAx>
        <c:axId val="715648184"/>
        <c:scaling>
          <c:orientation val="minMax"/>
          <c:max val="28000"/>
          <c:min val="20000"/>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715651792"/>
        <c:crosses val="max"/>
        <c:crossBetween val="between"/>
      </c:valAx>
      <c:catAx>
        <c:axId val="715651792"/>
        <c:scaling>
          <c:orientation val="minMax"/>
        </c:scaling>
        <c:delete val="1"/>
        <c:axPos val="b"/>
        <c:numFmt formatCode="General" sourceLinked="1"/>
        <c:majorTickMark val="out"/>
        <c:minorTickMark val="none"/>
        <c:tickLblPos val="nextTo"/>
        <c:crossAx val="715648184"/>
        <c:crosses val="autoZero"/>
        <c:auto val="1"/>
        <c:lblAlgn val="ctr"/>
        <c:lblOffset val="100"/>
        <c:noMultiLvlLbl val="0"/>
      </c:catAx>
      <c:spPr>
        <a:noFill/>
        <a:ln>
          <a:noFill/>
        </a:ln>
        <a:effectLst/>
      </c:spPr>
    </c:plotArea>
    <c:legend>
      <c:legendPos val="b"/>
      <c:layout>
        <c:manualLayout>
          <c:xMode val="edge"/>
          <c:yMode val="edge"/>
          <c:x val="0.37516168425693974"/>
          <c:y val="0.90300178747246374"/>
          <c:w val="0.39022013958384222"/>
          <c:h val="7.2516249421083506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658415673930854E-2"/>
          <c:y val="4.8876712087311626E-2"/>
          <c:w val="0.88301134662122283"/>
          <c:h val="0.64849854688325004"/>
        </c:manualLayout>
      </c:layout>
      <c:barChart>
        <c:barDir val="col"/>
        <c:grouping val="stacked"/>
        <c:varyColors val="0"/>
        <c:ser>
          <c:idx val="0"/>
          <c:order val="0"/>
          <c:tx>
            <c:strRef>
              <c:f>Sheet1!$B$1</c:f>
              <c:strCache>
                <c:ptCount val="1"/>
                <c:pt idx="0">
                  <c:v>White</c:v>
                </c:pt>
              </c:strCache>
            </c:strRef>
          </c:tx>
          <c:spPr>
            <a:solidFill>
              <a:srgbClr val="0F2D52"/>
            </a:solidFill>
            <a:ln>
              <a:noFill/>
            </a:ln>
            <a:effectLst/>
          </c:spPr>
          <c:invertIfNegative val="0"/>
          <c:cat>
            <c:strRef>
              <c:f>Sheet1!$A$2:$A$7</c:f>
              <c:strCache>
                <c:ptCount val="6"/>
                <c:pt idx="0">
                  <c:v>Under 35</c:v>
                </c:pt>
                <c:pt idx="1">
                  <c:v>35–44</c:v>
                </c:pt>
                <c:pt idx="2">
                  <c:v>45–54</c:v>
                </c:pt>
                <c:pt idx="3">
                  <c:v>55–64</c:v>
                </c:pt>
                <c:pt idx="4">
                  <c:v>65–74</c:v>
                </c:pt>
                <c:pt idx="5">
                  <c:v>75 and Over</c:v>
                </c:pt>
              </c:strCache>
            </c:strRef>
          </c:cat>
          <c:val>
            <c:numRef>
              <c:f>Sheet1!$B$2:$B$7</c:f>
              <c:numCache>
                <c:formatCode>General</c:formatCode>
                <c:ptCount val="6"/>
                <c:pt idx="0">
                  <c:v>63746</c:v>
                </c:pt>
                <c:pt idx="1">
                  <c:v>-130123</c:v>
                </c:pt>
                <c:pt idx="2">
                  <c:v>-2072309</c:v>
                </c:pt>
                <c:pt idx="3">
                  <c:v>255999</c:v>
                </c:pt>
                <c:pt idx="4">
                  <c:v>1990682</c:v>
                </c:pt>
                <c:pt idx="5">
                  <c:v>1187751</c:v>
                </c:pt>
              </c:numCache>
            </c:numRef>
          </c:val>
          <c:extLst>
            <c:ext xmlns:c16="http://schemas.microsoft.com/office/drawing/2014/chart" uri="{C3380CC4-5D6E-409C-BE32-E72D297353CC}">
              <c16:uniqueId val="{00000000-C727-4934-87AF-3565D0DA1E04}"/>
            </c:ext>
          </c:extLst>
        </c:ser>
        <c:ser>
          <c:idx val="1"/>
          <c:order val="1"/>
          <c:tx>
            <c:strRef>
              <c:f>Sheet1!$C$1</c:f>
              <c:strCache>
                <c:ptCount val="1"/>
                <c:pt idx="0">
                  <c:v>Black</c:v>
                </c:pt>
              </c:strCache>
            </c:strRef>
          </c:tx>
          <c:spPr>
            <a:solidFill>
              <a:srgbClr val="FFC60A"/>
            </a:solidFill>
            <a:ln>
              <a:noFill/>
            </a:ln>
            <a:effectLst/>
          </c:spPr>
          <c:invertIfNegative val="0"/>
          <c:cat>
            <c:strRef>
              <c:f>Sheet1!$A$2:$A$7</c:f>
              <c:strCache>
                <c:ptCount val="6"/>
                <c:pt idx="0">
                  <c:v>Under 35</c:v>
                </c:pt>
                <c:pt idx="1">
                  <c:v>35–44</c:v>
                </c:pt>
                <c:pt idx="2">
                  <c:v>45–54</c:v>
                </c:pt>
                <c:pt idx="3">
                  <c:v>55–64</c:v>
                </c:pt>
                <c:pt idx="4">
                  <c:v>65–74</c:v>
                </c:pt>
                <c:pt idx="5">
                  <c:v>75 and Over</c:v>
                </c:pt>
              </c:strCache>
            </c:strRef>
          </c:cat>
          <c:val>
            <c:numRef>
              <c:f>Sheet1!$C$2:$C$7</c:f>
              <c:numCache>
                <c:formatCode>General</c:formatCode>
                <c:ptCount val="6"/>
                <c:pt idx="0">
                  <c:v>99326</c:v>
                </c:pt>
                <c:pt idx="1">
                  <c:v>30830</c:v>
                </c:pt>
                <c:pt idx="2">
                  <c:v>-122203</c:v>
                </c:pt>
                <c:pt idx="3">
                  <c:v>249137</c:v>
                </c:pt>
                <c:pt idx="4">
                  <c:v>464774</c:v>
                </c:pt>
                <c:pt idx="5">
                  <c:v>214343</c:v>
                </c:pt>
              </c:numCache>
            </c:numRef>
          </c:val>
          <c:extLst>
            <c:ext xmlns:c16="http://schemas.microsoft.com/office/drawing/2014/chart" uri="{C3380CC4-5D6E-409C-BE32-E72D297353CC}">
              <c16:uniqueId val="{00000001-C727-4934-87AF-3565D0DA1E04}"/>
            </c:ext>
          </c:extLst>
        </c:ser>
        <c:ser>
          <c:idx val="2"/>
          <c:order val="2"/>
          <c:tx>
            <c:strRef>
              <c:f>Sheet1!$D$1</c:f>
              <c:strCache>
                <c:ptCount val="1"/>
                <c:pt idx="0">
                  <c:v>Hispanic</c:v>
                </c:pt>
              </c:strCache>
            </c:strRef>
          </c:tx>
          <c:spPr>
            <a:solidFill>
              <a:srgbClr val="35AFC8"/>
            </a:solidFill>
            <a:ln>
              <a:noFill/>
            </a:ln>
            <a:effectLst/>
          </c:spPr>
          <c:invertIfNegative val="0"/>
          <c:cat>
            <c:strRef>
              <c:f>Sheet1!$A$2:$A$7</c:f>
              <c:strCache>
                <c:ptCount val="6"/>
                <c:pt idx="0">
                  <c:v>Under 35</c:v>
                </c:pt>
                <c:pt idx="1">
                  <c:v>35–44</c:v>
                </c:pt>
                <c:pt idx="2">
                  <c:v>45–54</c:v>
                </c:pt>
                <c:pt idx="3">
                  <c:v>55–64</c:v>
                </c:pt>
                <c:pt idx="4">
                  <c:v>65–74</c:v>
                </c:pt>
                <c:pt idx="5">
                  <c:v>75 and Over</c:v>
                </c:pt>
              </c:strCache>
            </c:strRef>
          </c:cat>
          <c:val>
            <c:numRef>
              <c:f>Sheet1!$D$2:$D$7</c:f>
              <c:numCache>
                <c:formatCode>General</c:formatCode>
                <c:ptCount val="6"/>
                <c:pt idx="0">
                  <c:v>229152</c:v>
                </c:pt>
                <c:pt idx="1">
                  <c:v>241862</c:v>
                </c:pt>
                <c:pt idx="2">
                  <c:v>378802</c:v>
                </c:pt>
                <c:pt idx="3">
                  <c:v>525089</c:v>
                </c:pt>
                <c:pt idx="4">
                  <c:v>391709</c:v>
                </c:pt>
                <c:pt idx="5">
                  <c:v>223125</c:v>
                </c:pt>
              </c:numCache>
            </c:numRef>
          </c:val>
          <c:extLst>
            <c:ext xmlns:c16="http://schemas.microsoft.com/office/drawing/2014/chart" uri="{C3380CC4-5D6E-409C-BE32-E72D297353CC}">
              <c16:uniqueId val="{00000002-C727-4934-87AF-3565D0DA1E04}"/>
            </c:ext>
          </c:extLst>
        </c:ser>
        <c:ser>
          <c:idx val="3"/>
          <c:order val="3"/>
          <c:tx>
            <c:strRef>
              <c:f>Sheet1!$E$1</c:f>
              <c:strCache>
                <c:ptCount val="1"/>
                <c:pt idx="0">
                  <c:v>Asian</c:v>
                </c:pt>
              </c:strCache>
            </c:strRef>
          </c:tx>
          <c:spPr>
            <a:solidFill>
              <a:srgbClr val="F26829"/>
            </a:solidFill>
            <a:ln>
              <a:noFill/>
            </a:ln>
            <a:effectLst/>
          </c:spPr>
          <c:invertIfNegative val="0"/>
          <c:cat>
            <c:strRef>
              <c:f>Sheet1!$A$2:$A$7</c:f>
              <c:strCache>
                <c:ptCount val="6"/>
                <c:pt idx="0">
                  <c:v>Under 35</c:v>
                </c:pt>
                <c:pt idx="1">
                  <c:v>35–44</c:v>
                </c:pt>
                <c:pt idx="2">
                  <c:v>45–54</c:v>
                </c:pt>
                <c:pt idx="3">
                  <c:v>55–64</c:v>
                </c:pt>
                <c:pt idx="4">
                  <c:v>65–74</c:v>
                </c:pt>
                <c:pt idx="5">
                  <c:v>75 and Over</c:v>
                </c:pt>
              </c:strCache>
            </c:strRef>
          </c:cat>
          <c:val>
            <c:numRef>
              <c:f>Sheet1!$E$2:$E$7</c:f>
              <c:numCache>
                <c:formatCode>General</c:formatCode>
                <c:ptCount val="6"/>
                <c:pt idx="0">
                  <c:v>132673</c:v>
                </c:pt>
                <c:pt idx="1">
                  <c:v>111268</c:v>
                </c:pt>
                <c:pt idx="2">
                  <c:v>142268</c:v>
                </c:pt>
                <c:pt idx="3">
                  <c:v>146215</c:v>
                </c:pt>
                <c:pt idx="4">
                  <c:v>165871</c:v>
                </c:pt>
                <c:pt idx="5">
                  <c:v>125545</c:v>
                </c:pt>
              </c:numCache>
            </c:numRef>
          </c:val>
          <c:extLst>
            <c:ext xmlns:c16="http://schemas.microsoft.com/office/drawing/2014/chart" uri="{C3380CC4-5D6E-409C-BE32-E72D297353CC}">
              <c16:uniqueId val="{00000003-C727-4934-87AF-3565D0DA1E04}"/>
            </c:ext>
          </c:extLst>
        </c:ser>
        <c:ser>
          <c:idx val="4"/>
          <c:order val="4"/>
          <c:tx>
            <c:strRef>
              <c:f>Sheet1!$F$1</c:f>
              <c:strCache>
                <c:ptCount val="1"/>
                <c:pt idx="0">
                  <c:v>All Other</c:v>
                </c:pt>
              </c:strCache>
            </c:strRef>
          </c:tx>
          <c:spPr>
            <a:solidFill>
              <a:srgbClr val="6F625A"/>
            </a:solidFill>
            <a:ln>
              <a:noFill/>
            </a:ln>
            <a:effectLst/>
          </c:spPr>
          <c:invertIfNegative val="0"/>
          <c:cat>
            <c:strRef>
              <c:f>Sheet1!$A$2:$A$7</c:f>
              <c:strCache>
                <c:ptCount val="6"/>
                <c:pt idx="0">
                  <c:v>Under 35</c:v>
                </c:pt>
                <c:pt idx="1">
                  <c:v>35–44</c:v>
                </c:pt>
                <c:pt idx="2">
                  <c:v>45–54</c:v>
                </c:pt>
                <c:pt idx="3">
                  <c:v>55–64</c:v>
                </c:pt>
                <c:pt idx="4">
                  <c:v>65–74</c:v>
                </c:pt>
                <c:pt idx="5">
                  <c:v>75 and Over</c:v>
                </c:pt>
              </c:strCache>
            </c:strRef>
          </c:cat>
          <c:val>
            <c:numRef>
              <c:f>Sheet1!$F$2:$F$7</c:f>
              <c:numCache>
                <c:formatCode>General</c:formatCode>
                <c:ptCount val="6"/>
                <c:pt idx="0">
                  <c:v>150441</c:v>
                </c:pt>
                <c:pt idx="1">
                  <c:v>81250</c:v>
                </c:pt>
                <c:pt idx="2">
                  <c:v>69579</c:v>
                </c:pt>
                <c:pt idx="3">
                  <c:v>84982</c:v>
                </c:pt>
                <c:pt idx="4">
                  <c:v>72418</c:v>
                </c:pt>
                <c:pt idx="5">
                  <c:v>39280</c:v>
                </c:pt>
              </c:numCache>
            </c:numRef>
          </c:val>
          <c:extLst>
            <c:ext xmlns:c16="http://schemas.microsoft.com/office/drawing/2014/chart" uri="{C3380CC4-5D6E-409C-BE32-E72D297353CC}">
              <c16:uniqueId val="{00000000-0E0D-40AF-BB68-622DB70D7CF3}"/>
            </c:ext>
          </c:extLst>
        </c:ser>
        <c:dLbls>
          <c:showLegendKey val="0"/>
          <c:showVal val="0"/>
          <c:showCatName val="0"/>
          <c:showSerName val="0"/>
          <c:showPercent val="0"/>
          <c:showBubbleSize val="0"/>
        </c:dLbls>
        <c:gapWidth val="50"/>
        <c:overlap val="100"/>
        <c:axId val="565332576"/>
        <c:axId val="565332904"/>
      </c:barChart>
      <c:catAx>
        <c:axId val="56533257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565332904"/>
        <c:crosses val="autoZero"/>
        <c:auto val="1"/>
        <c:lblAlgn val="ctr"/>
        <c:lblOffset val="100"/>
        <c:noMultiLvlLbl val="0"/>
      </c:catAx>
      <c:valAx>
        <c:axId val="565332904"/>
        <c:scaling>
          <c:orientation val="minMax"/>
          <c:max val="4000000"/>
          <c:min val="-3000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565332576"/>
        <c:crosses val="autoZero"/>
        <c:crossBetween val="between"/>
        <c:dispUnits>
          <c:builtInUnit val="millions"/>
        </c:dispUnits>
      </c:valAx>
      <c:spPr>
        <a:noFill/>
        <a:ln>
          <a:noFill/>
        </a:ln>
        <a:effectLst/>
      </c:spPr>
    </c:plotArea>
    <c:legend>
      <c:legendPos val="b"/>
      <c:layout>
        <c:manualLayout>
          <c:xMode val="edge"/>
          <c:yMode val="edge"/>
          <c:x val="2.5790836934604801E-2"/>
          <c:y val="0.88490432801571384"/>
          <c:w val="0.80414440629636252"/>
          <c:h val="5.896798993548883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26818193406626E-2"/>
          <c:y val="2.43047860008417E-2"/>
          <c:w val="0.88459410496242974"/>
          <c:h val="0.70344005946467891"/>
        </c:manualLayout>
      </c:layout>
      <c:barChart>
        <c:barDir val="col"/>
        <c:grouping val="stacked"/>
        <c:varyColors val="0"/>
        <c:ser>
          <c:idx val="0"/>
          <c:order val="0"/>
          <c:tx>
            <c:strRef>
              <c:f>Sheet1!$B$1</c:f>
              <c:strCache>
                <c:ptCount val="1"/>
                <c:pt idx="0">
                  <c:v>White</c:v>
                </c:pt>
              </c:strCache>
            </c:strRef>
          </c:tx>
          <c:spPr>
            <a:solidFill>
              <a:srgbClr val="0F2D52"/>
            </a:solidFill>
            <a:ln>
              <a:noFill/>
            </a:ln>
            <a:effectLst/>
          </c:spPr>
          <c:invertIfNegative val="0"/>
          <c:cat>
            <c:strRef>
              <c:f>Sheet1!$A$2:$A$3</c:f>
              <c:strCache>
                <c:ptCount val="2"/>
                <c:pt idx="0">
                  <c:v>Change 2014–2019</c:v>
                </c:pt>
                <c:pt idx="1">
                  <c:v>2019</c:v>
                </c:pt>
              </c:strCache>
            </c:strRef>
          </c:cat>
          <c:val>
            <c:numRef>
              <c:f>Sheet1!$B$2:$B$3</c:f>
              <c:numCache>
                <c:formatCode>General</c:formatCode>
                <c:ptCount val="2"/>
                <c:pt idx="0" formatCode="0.0">
                  <c:v>23.4</c:v>
                </c:pt>
                <c:pt idx="1">
                  <c:v>66.7</c:v>
                </c:pt>
              </c:numCache>
            </c:numRef>
          </c:val>
          <c:extLst>
            <c:ext xmlns:c16="http://schemas.microsoft.com/office/drawing/2014/chart" uri="{C3380CC4-5D6E-409C-BE32-E72D297353CC}">
              <c16:uniqueId val="{00000000-788D-411A-97B6-E4FF42515B36}"/>
            </c:ext>
          </c:extLst>
        </c:ser>
        <c:ser>
          <c:idx val="1"/>
          <c:order val="1"/>
          <c:tx>
            <c:strRef>
              <c:f>Sheet1!$C$1</c:f>
              <c:strCache>
                <c:ptCount val="1"/>
                <c:pt idx="0">
                  <c:v>Black</c:v>
                </c:pt>
              </c:strCache>
            </c:strRef>
          </c:tx>
          <c:spPr>
            <a:solidFill>
              <a:srgbClr val="FFC60A"/>
            </a:solidFill>
            <a:ln>
              <a:noFill/>
            </a:ln>
            <a:effectLst/>
          </c:spPr>
          <c:invertIfNegative val="0"/>
          <c:cat>
            <c:strRef>
              <c:f>Sheet1!$A$2:$A$3</c:f>
              <c:strCache>
                <c:ptCount val="2"/>
                <c:pt idx="0">
                  <c:v>Change 2014–2019</c:v>
                </c:pt>
                <c:pt idx="1">
                  <c:v>2019</c:v>
                </c:pt>
              </c:strCache>
            </c:strRef>
          </c:cat>
          <c:val>
            <c:numRef>
              <c:f>Sheet1!$C$2:$C$3</c:f>
              <c:numCache>
                <c:formatCode>General</c:formatCode>
                <c:ptCount val="2"/>
                <c:pt idx="0" formatCode="0.0">
                  <c:v>16.899999999999999</c:v>
                </c:pt>
                <c:pt idx="1">
                  <c:v>12.2</c:v>
                </c:pt>
              </c:numCache>
            </c:numRef>
          </c:val>
          <c:extLst>
            <c:ext xmlns:c16="http://schemas.microsoft.com/office/drawing/2014/chart" uri="{C3380CC4-5D6E-409C-BE32-E72D297353CC}">
              <c16:uniqueId val="{00000001-788D-411A-97B6-E4FF42515B36}"/>
            </c:ext>
          </c:extLst>
        </c:ser>
        <c:ser>
          <c:idx val="2"/>
          <c:order val="2"/>
          <c:tx>
            <c:strRef>
              <c:f>Sheet1!$D$1</c:f>
              <c:strCache>
                <c:ptCount val="1"/>
                <c:pt idx="0">
                  <c:v>Hispanic</c:v>
                </c:pt>
              </c:strCache>
            </c:strRef>
          </c:tx>
          <c:spPr>
            <a:solidFill>
              <a:srgbClr val="35AFC8"/>
            </a:solidFill>
            <a:ln>
              <a:noFill/>
            </a:ln>
            <a:effectLst/>
          </c:spPr>
          <c:invertIfNegative val="0"/>
          <c:cat>
            <c:strRef>
              <c:f>Sheet1!$A$2:$A$3</c:f>
              <c:strCache>
                <c:ptCount val="2"/>
                <c:pt idx="0">
                  <c:v>Change 2014–2019</c:v>
                </c:pt>
                <c:pt idx="1">
                  <c:v>2019</c:v>
                </c:pt>
              </c:strCache>
            </c:strRef>
          </c:cat>
          <c:val>
            <c:numRef>
              <c:f>Sheet1!$D$2:$D$3</c:f>
              <c:numCache>
                <c:formatCode>General</c:formatCode>
                <c:ptCount val="2"/>
                <c:pt idx="0" formatCode="0.0">
                  <c:v>35.9</c:v>
                </c:pt>
                <c:pt idx="1">
                  <c:v>13.6</c:v>
                </c:pt>
              </c:numCache>
            </c:numRef>
          </c:val>
          <c:extLst>
            <c:ext xmlns:c16="http://schemas.microsoft.com/office/drawing/2014/chart" uri="{C3380CC4-5D6E-409C-BE32-E72D297353CC}">
              <c16:uniqueId val="{00000002-788D-411A-97B6-E4FF42515B36}"/>
            </c:ext>
          </c:extLst>
        </c:ser>
        <c:ser>
          <c:idx val="3"/>
          <c:order val="3"/>
          <c:tx>
            <c:strRef>
              <c:f>Sheet1!$E$1</c:f>
              <c:strCache>
                <c:ptCount val="1"/>
                <c:pt idx="0">
                  <c:v>Asian</c:v>
                </c:pt>
              </c:strCache>
            </c:strRef>
          </c:tx>
          <c:spPr>
            <a:solidFill>
              <a:srgbClr val="F26829"/>
            </a:solidFill>
            <a:ln>
              <a:noFill/>
            </a:ln>
            <a:effectLst/>
          </c:spPr>
          <c:invertIfNegative val="0"/>
          <c:cat>
            <c:strRef>
              <c:f>Sheet1!$A$2:$A$3</c:f>
              <c:strCache>
                <c:ptCount val="2"/>
                <c:pt idx="0">
                  <c:v>Change 2014–2019</c:v>
                </c:pt>
                <c:pt idx="1">
                  <c:v>2019</c:v>
                </c:pt>
              </c:strCache>
            </c:strRef>
          </c:cat>
          <c:val>
            <c:numRef>
              <c:f>Sheet1!$E$2:$E$3</c:f>
              <c:numCache>
                <c:formatCode>General</c:formatCode>
                <c:ptCount val="2"/>
                <c:pt idx="0" formatCode="0.0">
                  <c:v>14.9</c:v>
                </c:pt>
                <c:pt idx="1">
                  <c:v>4.9000000000000004</c:v>
                </c:pt>
              </c:numCache>
            </c:numRef>
          </c:val>
          <c:extLst>
            <c:ext xmlns:c16="http://schemas.microsoft.com/office/drawing/2014/chart" uri="{C3380CC4-5D6E-409C-BE32-E72D297353CC}">
              <c16:uniqueId val="{00000003-788D-411A-97B6-E4FF42515B36}"/>
            </c:ext>
          </c:extLst>
        </c:ser>
        <c:ser>
          <c:idx val="4"/>
          <c:order val="4"/>
          <c:tx>
            <c:strRef>
              <c:f>Sheet1!$F$1</c:f>
              <c:strCache>
                <c:ptCount val="1"/>
                <c:pt idx="0">
                  <c:v>All Other</c:v>
                </c:pt>
              </c:strCache>
            </c:strRef>
          </c:tx>
          <c:spPr>
            <a:solidFill>
              <a:srgbClr val="6F625A"/>
            </a:solidFill>
            <a:ln>
              <a:noFill/>
            </a:ln>
            <a:effectLst/>
          </c:spPr>
          <c:invertIfNegative val="0"/>
          <c:cat>
            <c:strRef>
              <c:f>Sheet1!$A$2:$A$3</c:f>
              <c:strCache>
                <c:ptCount val="2"/>
                <c:pt idx="0">
                  <c:v>Change 2014–2019</c:v>
                </c:pt>
                <c:pt idx="1">
                  <c:v>2019</c:v>
                </c:pt>
              </c:strCache>
            </c:strRef>
          </c:cat>
          <c:val>
            <c:numRef>
              <c:f>Sheet1!$F$2:$F$3</c:f>
              <c:numCache>
                <c:formatCode>General</c:formatCode>
                <c:ptCount val="2"/>
                <c:pt idx="0" formatCode="0.0">
                  <c:v>9</c:v>
                </c:pt>
                <c:pt idx="1">
                  <c:v>2.6</c:v>
                </c:pt>
              </c:numCache>
            </c:numRef>
          </c:val>
          <c:extLst>
            <c:ext xmlns:c16="http://schemas.microsoft.com/office/drawing/2014/chart" uri="{C3380CC4-5D6E-409C-BE32-E72D297353CC}">
              <c16:uniqueId val="{00000000-379E-4219-84B1-0F5E0D9169E9}"/>
            </c:ext>
          </c:extLst>
        </c:ser>
        <c:dLbls>
          <c:showLegendKey val="0"/>
          <c:showVal val="0"/>
          <c:showCatName val="0"/>
          <c:showSerName val="0"/>
          <c:showPercent val="0"/>
          <c:showBubbleSize val="0"/>
        </c:dLbls>
        <c:gapWidth val="50"/>
        <c:overlap val="100"/>
        <c:axId val="565332576"/>
        <c:axId val="565332904"/>
      </c:barChart>
      <c:catAx>
        <c:axId val="56533257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565332904"/>
        <c:crosses val="autoZero"/>
        <c:auto val="1"/>
        <c:lblAlgn val="ctr"/>
        <c:lblOffset val="100"/>
        <c:noMultiLvlLbl val="0"/>
      </c:catAx>
      <c:valAx>
        <c:axId val="565332904"/>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565332576"/>
        <c:crosses val="autoZero"/>
        <c:crossBetween val="between"/>
      </c:valAx>
      <c:spPr>
        <a:noFill/>
        <a:ln>
          <a:noFill/>
        </a:ln>
        <a:effectLst/>
      </c:spPr>
    </c:plotArea>
    <c:legend>
      <c:legendPos val="b"/>
      <c:layout>
        <c:manualLayout>
          <c:xMode val="edge"/>
          <c:yMode val="edge"/>
          <c:x val="0"/>
          <c:y val="0.93093900007641495"/>
          <c:w val="0.82220899716020546"/>
          <c:h val="6.317936890562297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9690689358801851E-2"/>
          <c:y val="3.4762123048615173E-2"/>
          <c:w val="0.92412108485913047"/>
          <c:h val="0.79216920268140667"/>
        </c:manualLayout>
      </c:layout>
      <c:barChart>
        <c:barDir val="col"/>
        <c:grouping val="clustered"/>
        <c:varyColors val="0"/>
        <c:ser>
          <c:idx val="1"/>
          <c:order val="0"/>
          <c:tx>
            <c:strRef>
              <c:f>Sheet1!$B$1</c:f>
              <c:strCache>
                <c:ptCount val="1"/>
                <c:pt idx="0">
                  <c:v>Change in Homeowner Households</c:v>
                </c:pt>
              </c:strCache>
            </c:strRef>
          </c:tx>
          <c:spPr>
            <a:solidFill>
              <a:srgbClr val="FFC60A"/>
            </a:solidFill>
            <a:ln>
              <a:noFill/>
            </a:ln>
            <a:effectLst/>
          </c:spPr>
          <c:invertIfNegative val="0"/>
          <c:cat>
            <c:numRef>
              <c:f>Sheet1!$A$2:$A$17</c:f>
              <c:numCache>
                <c:formatCode>General</c:formatCode>
                <c:ptCount val="16"/>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numCache>
            </c:numRef>
          </c:cat>
          <c:val>
            <c:numRef>
              <c:f>Sheet1!$B$2:$B$17</c:f>
              <c:numCache>
                <c:formatCode>#,##0</c:formatCode>
                <c:ptCount val="16"/>
                <c:pt idx="0">
                  <c:v>1848</c:v>
                </c:pt>
                <c:pt idx="1">
                  <c:v>1136</c:v>
                </c:pt>
                <c:pt idx="2" formatCode="General">
                  <c:v>720</c:v>
                </c:pt>
                <c:pt idx="3" formatCode="General">
                  <c:v>-338</c:v>
                </c:pt>
                <c:pt idx="4" formatCode="General">
                  <c:v>-68</c:v>
                </c:pt>
                <c:pt idx="5" formatCode="General">
                  <c:v>-90</c:v>
                </c:pt>
                <c:pt idx="6" formatCode="General">
                  <c:v>-175</c:v>
                </c:pt>
                <c:pt idx="7">
                  <c:v>-363</c:v>
                </c:pt>
                <c:pt idx="8">
                  <c:v>-132</c:v>
                </c:pt>
                <c:pt idx="9" formatCode="General">
                  <c:v>112</c:v>
                </c:pt>
                <c:pt idx="10">
                  <c:v>-40</c:v>
                </c:pt>
                <c:pt idx="11">
                  <c:v>-18</c:v>
                </c:pt>
                <c:pt idx="12" formatCode="General">
                  <c:v>375</c:v>
                </c:pt>
                <c:pt idx="13">
                  <c:v>1206</c:v>
                </c:pt>
                <c:pt idx="14">
                  <c:v>1633</c:v>
                </c:pt>
                <c:pt idx="15">
                  <c:v>1090</c:v>
                </c:pt>
              </c:numCache>
            </c:numRef>
          </c:val>
          <c:extLst>
            <c:ext xmlns:c16="http://schemas.microsoft.com/office/drawing/2014/chart" uri="{C3380CC4-5D6E-409C-BE32-E72D297353CC}">
              <c16:uniqueId val="{00000002-4738-4781-AF33-94E7723F8883}"/>
            </c:ext>
          </c:extLst>
        </c:ser>
        <c:dLbls>
          <c:showLegendKey val="0"/>
          <c:showVal val="0"/>
          <c:showCatName val="0"/>
          <c:showSerName val="0"/>
          <c:showPercent val="0"/>
          <c:showBubbleSize val="0"/>
        </c:dLbls>
        <c:gapWidth val="50"/>
        <c:axId val="170027864"/>
        <c:axId val="170027536"/>
      </c:barChart>
      <c:lineChart>
        <c:grouping val="standard"/>
        <c:varyColors val="0"/>
        <c:ser>
          <c:idx val="2"/>
          <c:order val="1"/>
          <c:tx>
            <c:strRef>
              <c:f>Sheet1!$C$1</c:f>
              <c:strCache>
                <c:ptCount val="1"/>
                <c:pt idx="0">
                  <c:v>Homeownership Rate (Right scale)</c:v>
                </c:pt>
              </c:strCache>
            </c:strRef>
          </c:tx>
          <c:spPr>
            <a:ln w="63500" cap="rnd">
              <a:solidFill>
                <a:srgbClr val="0F2D52"/>
              </a:solidFill>
              <a:round/>
            </a:ln>
            <a:effectLst/>
          </c:spPr>
          <c:marker>
            <c:symbol val="none"/>
          </c:marker>
          <c:cat>
            <c:numRef>
              <c:f>Sheet1!$A$2:$A$17</c:f>
              <c:numCache>
                <c:formatCode>General</c:formatCode>
                <c:ptCount val="16"/>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numCache>
            </c:numRef>
          </c:cat>
          <c:val>
            <c:numRef>
              <c:f>Sheet1!$C$2:$C$17</c:f>
              <c:numCache>
                <c:formatCode>0.0</c:formatCode>
                <c:ptCount val="16"/>
                <c:pt idx="0">
                  <c:v>69</c:v>
                </c:pt>
                <c:pt idx="1">
                  <c:v>68.900000000000006</c:v>
                </c:pt>
                <c:pt idx="2">
                  <c:v>68.8</c:v>
                </c:pt>
                <c:pt idx="3">
                  <c:v>68.099999999999994</c:v>
                </c:pt>
                <c:pt idx="4">
                  <c:v>67.8</c:v>
                </c:pt>
                <c:pt idx="5">
                  <c:v>67.400000000000006</c:v>
                </c:pt>
                <c:pt idx="6">
                  <c:v>66.8</c:v>
                </c:pt>
                <c:pt idx="7">
                  <c:v>66.099999999999994</c:v>
                </c:pt>
                <c:pt idx="8">
                  <c:v>65.400000000000006</c:v>
                </c:pt>
                <c:pt idx="9">
                  <c:v>65.099999999999994</c:v>
                </c:pt>
                <c:pt idx="10">
                  <c:v>64.5</c:v>
                </c:pt>
                <c:pt idx="11">
                  <c:v>63.7</c:v>
                </c:pt>
                <c:pt idx="12">
                  <c:v>63.4</c:v>
                </c:pt>
                <c:pt idx="13">
                  <c:v>63.9</c:v>
                </c:pt>
                <c:pt idx="14">
                  <c:v>64.400000000000006</c:v>
                </c:pt>
                <c:pt idx="15">
                  <c:v>64.599999999999994</c:v>
                </c:pt>
              </c:numCache>
            </c:numRef>
          </c:val>
          <c:smooth val="0"/>
          <c:extLst>
            <c:ext xmlns:c16="http://schemas.microsoft.com/office/drawing/2014/chart" uri="{C3380CC4-5D6E-409C-BE32-E72D297353CC}">
              <c16:uniqueId val="{00000000-6499-4B58-A192-542C2DFDA111}"/>
            </c:ext>
          </c:extLst>
        </c:ser>
        <c:dLbls>
          <c:showLegendKey val="0"/>
          <c:showVal val="0"/>
          <c:showCatName val="0"/>
          <c:showSerName val="0"/>
          <c:showPercent val="0"/>
          <c:showBubbleSize val="0"/>
        </c:dLbls>
        <c:marker val="1"/>
        <c:smooth val="0"/>
        <c:axId val="812737960"/>
        <c:axId val="812733368"/>
      </c:lineChart>
      <c:valAx>
        <c:axId val="812733368"/>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812737960"/>
        <c:crosses val="max"/>
        <c:crossBetween val="between"/>
      </c:valAx>
      <c:catAx>
        <c:axId val="812737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812733368"/>
        <c:crosses val="autoZero"/>
        <c:auto val="1"/>
        <c:lblAlgn val="ctr"/>
        <c:lblOffset val="100"/>
        <c:noMultiLvlLbl val="0"/>
      </c:catAx>
      <c:valAx>
        <c:axId val="17002753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170027864"/>
        <c:crosses val="autoZero"/>
        <c:crossBetween val="between"/>
        <c:majorUnit val="250"/>
        <c:dispUnits>
          <c:builtInUnit val="thousands"/>
        </c:dispUnits>
      </c:valAx>
      <c:catAx>
        <c:axId val="170027864"/>
        <c:scaling>
          <c:orientation val="minMax"/>
        </c:scaling>
        <c:delete val="1"/>
        <c:axPos val="b"/>
        <c:numFmt formatCode="General" sourceLinked="1"/>
        <c:majorTickMark val="out"/>
        <c:minorTickMark val="none"/>
        <c:tickLblPos val="nextTo"/>
        <c:crossAx val="170027536"/>
        <c:crosses val="autoZero"/>
        <c:auto val="1"/>
        <c:lblAlgn val="ctr"/>
        <c:lblOffset val="100"/>
        <c:noMultiLvlLbl val="0"/>
      </c:catAx>
      <c:spPr>
        <a:noFill/>
        <a:ln>
          <a:noFill/>
        </a:ln>
        <a:effectLst/>
      </c:spPr>
    </c:plotArea>
    <c:legend>
      <c:legendPos val="b"/>
      <c:layout>
        <c:manualLayout>
          <c:xMode val="edge"/>
          <c:yMode val="edge"/>
          <c:x val="0"/>
          <c:y val="0.92547667305554349"/>
          <c:w val="0.59250122281244721"/>
          <c:h val="5.825400258473019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r>
              <a:rPr lang="en-US" sz="1400" b="1" baseline="0">
                <a:solidFill>
                  <a:schemeClr val="tx1">
                    <a:lumMod val="50000"/>
                  </a:schemeClr>
                </a:solidFill>
              </a:rPr>
              <a:t>Trillions of 2020 Dollars</a:t>
            </a:r>
            <a:endParaRPr lang="en-US" sz="1400" b="1">
              <a:solidFill>
                <a:schemeClr val="tx1">
                  <a:lumMod val="50000"/>
                </a:schemeClr>
              </a:solidFill>
            </a:endParaRPr>
          </a:p>
        </c:rich>
      </c:tx>
      <c:layout>
        <c:manualLayout>
          <c:xMode val="edge"/>
          <c:yMode val="edge"/>
          <c:x val="1.040329744672664E-3"/>
          <c:y val="0"/>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areaChart>
        <c:grouping val="standard"/>
        <c:varyColors val="0"/>
        <c:ser>
          <c:idx val="0"/>
          <c:order val="0"/>
          <c:tx>
            <c:strRef>
              <c:f>Sheet1!$B$1</c:f>
              <c:strCache>
                <c:ptCount val="1"/>
                <c:pt idx="0">
                  <c:v>Aggregate Home Equity</c:v>
                </c:pt>
              </c:strCache>
            </c:strRef>
          </c:tx>
          <c:spPr>
            <a:solidFill>
              <a:srgbClr val="FFC60A"/>
            </a:solidFill>
            <a:ln w="63500">
              <a:solidFill>
                <a:srgbClr val="FFC60A"/>
              </a:solidFill>
            </a:ln>
            <a:effectLst/>
          </c:spPr>
          <c:cat>
            <c:numRef>
              <c:f>Sheet1!$A$2:$A$123</c:f>
              <c:numCache>
                <c:formatCode>General</c:formatCode>
                <c:ptCount val="122"/>
                <c:pt idx="0">
                  <c:v>1990</c:v>
                </c:pt>
                <c:pt idx="4">
                  <c:v>1991</c:v>
                </c:pt>
                <c:pt idx="8">
                  <c:v>1992</c:v>
                </c:pt>
                <c:pt idx="12">
                  <c:v>1993</c:v>
                </c:pt>
                <c:pt idx="16">
                  <c:v>1994</c:v>
                </c:pt>
                <c:pt idx="20">
                  <c:v>1995</c:v>
                </c:pt>
                <c:pt idx="24">
                  <c:v>1996</c:v>
                </c:pt>
                <c:pt idx="28">
                  <c:v>1997</c:v>
                </c:pt>
                <c:pt idx="32">
                  <c:v>1998</c:v>
                </c:pt>
                <c:pt idx="36">
                  <c:v>1999</c:v>
                </c:pt>
                <c:pt idx="40">
                  <c:v>2000</c:v>
                </c:pt>
                <c:pt idx="44">
                  <c:v>2001</c:v>
                </c:pt>
                <c:pt idx="48">
                  <c:v>2002</c:v>
                </c:pt>
                <c:pt idx="52">
                  <c:v>2003</c:v>
                </c:pt>
                <c:pt idx="56">
                  <c:v>2004</c:v>
                </c:pt>
                <c:pt idx="60">
                  <c:v>2005</c:v>
                </c:pt>
                <c:pt idx="64">
                  <c:v>2006</c:v>
                </c:pt>
                <c:pt idx="68">
                  <c:v>2007</c:v>
                </c:pt>
                <c:pt idx="72">
                  <c:v>2008</c:v>
                </c:pt>
                <c:pt idx="76">
                  <c:v>2009</c:v>
                </c:pt>
                <c:pt idx="80">
                  <c:v>2010</c:v>
                </c:pt>
                <c:pt idx="84">
                  <c:v>2011</c:v>
                </c:pt>
                <c:pt idx="88">
                  <c:v>2012</c:v>
                </c:pt>
                <c:pt idx="92">
                  <c:v>2013</c:v>
                </c:pt>
                <c:pt idx="96">
                  <c:v>2014</c:v>
                </c:pt>
                <c:pt idx="100">
                  <c:v>2015</c:v>
                </c:pt>
                <c:pt idx="104">
                  <c:v>2016</c:v>
                </c:pt>
                <c:pt idx="108">
                  <c:v>2017</c:v>
                </c:pt>
                <c:pt idx="112">
                  <c:v>2018</c:v>
                </c:pt>
                <c:pt idx="116">
                  <c:v>2019</c:v>
                </c:pt>
                <c:pt idx="120">
                  <c:v>2020</c:v>
                </c:pt>
              </c:numCache>
            </c:numRef>
          </c:cat>
          <c:val>
            <c:numRef>
              <c:f>Sheet1!$B$2:$B$123</c:f>
              <c:numCache>
                <c:formatCode>0.0</c:formatCode>
                <c:ptCount val="122"/>
                <c:pt idx="0">
                  <c:v>9.5350000000000001</c:v>
                </c:pt>
                <c:pt idx="1">
                  <c:v>9.3979999999999997</c:v>
                </c:pt>
                <c:pt idx="2">
                  <c:v>9.2349999999999994</c:v>
                </c:pt>
                <c:pt idx="3">
                  <c:v>8.9700000000000006</c:v>
                </c:pt>
                <c:pt idx="4">
                  <c:v>8.907</c:v>
                </c:pt>
                <c:pt idx="5">
                  <c:v>8.8119999999999994</c:v>
                </c:pt>
                <c:pt idx="6">
                  <c:v>8.7620000000000005</c:v>
                </c:pt>
                <c:pt idx="7">
                  <c:v>8.7119999999999997</c:v>
                </c:pt>
                <c:pt idx="8">
                  <c:v>8.7569999999999997</c:v>
                </c:pt>
                <c:pt idx="9">
                  <c:v>8.69</c:v>
                </c:pt>
                <c:pt idx="10">
                  <c:v>8.68</c:v>
                </c:pt>
                <c:pt idx="11">
                  <c:v>8.6660000000000004</c:v>
                </c:pt>
                <c:pt idx="12">
                  <c:v>8.5990000000000002</c:v>
                </c:pt>
                <c:pt idx="13">
                  <c:v>8.6010000000000009</c:v>
                </c:pt>
                <c:pt idx="14">
                  <c:v>8.6289999999999996</c:v>
                </c:pt>
                <c:pt idx="15">
                  <c:v>8.6430000000000007</c:v>
                </c:pt>
                <c:pt idx="16">
                  <c:v>8.6560000000000006</c:v>
                </c:pt>
                <c:pt idx="17">
                  <c:v>8.6780000000000008</c:v>
                </c:pt>
                <c:pt idx="18">
                  <c:v>8.6519999999999992</c:v>
                </c:pt>
                <c:pt idx="19">
                  <c:v>8.625</c:v>
                </c:pt>
                <c:pt idx="20">
                  <c:v>8.5960000000000001</c:v>
                </c:pt>
                <c:pt idx="21">
                  <c:v>8.5719999999999992</c:v>
                </c:pt>
                <c:pt idx="22">
                  <c:v>8.59</c:v>
                </c:pt>
                <c:pt idx="23">
                  <c:v>8.6199999999999992</c:v>
                </c:pt>
                <c:pt idx="24">
                  <c:v>8.6180000000000003</c:v>
                </c:pt>
                <c:pt idx="25">
                  <c:v>8.6210000000000004</c:v>
                </c:pt>
                <c:pt idx="26">
                  <c:v>8.6440000000000001</c:v>
                </c:pt>
                <c:pt idx="27">
                  <c:v>8.6349999999999998</c:v>
                </c:pt>
                <c:pt idx="28">
                  <c:v>8.6470000000000002</c:v>
                </c:pt>
                <c:pt idx="29">
                  <c:v>8.7370000000000001</c:v>
                </c:pt>
                <c:pt idx="30">
                  <c:v>8.7420000000000009</c:v>
                </c:pt>
                <c:pt idx="31">
                  <c:v>8.843</c:v>
                </c:pt>
                <c:pt idx="32">
                  <c:v>9.0210000000000008</c:v>
                </c:pt>
                <c:pt idx="33">
                  <c:v>9.2289999999999992</c:v>
                </c:pt>
                <c:pt idx="34">
                  <c:v>9.42</c:v>
                </c:pt>
                <c:pt idx="35">
                  <c:v>9.6150000000000002</c:v>
                </c:pt>
                <c:pt idx="36">
                  <c:v>9.7850000000000001</c:v>
                </c:pt>
                <c:pt idx="37">
                  <c:v>9.9499999999999993</c:v>
                </c:pt>
                <c:pt idx="38">
                  <c:v>10.122999999999999</c:v>
                </c:pt>
                <c:pt idx="39">
                  <c:v>10.321</c:v>
                </c:pt>
                <c:pt idx="40">
                  <c:v>10.75</c:v>
                </c:pt>
                <c:pt idx="41">
                  <c:v>11.14</c:v>
                </c:pt>
                <c:pt idx="42">
                  <c:v>11.448</c:v>
                </c:pt>
                <c:pt idx="43">
                  <c:v>11.831</c:v>
                </c:pt>
                <c:pt idx="44">
                  <c:v>12.648999999999999</c:v>
                </c:pt>
                <c:pt idx="45">
                  <c:v>12.847</c:v>
                </c:pt>
                <c:pt idx="46">
                  <c:v>13.119</c:v>
                </c:pt>
                <c:pt idx="47">
                  <c:v>13.47</c:v>
                </c:pt>
                <c:pt idx="48">
                  <c:v>13.776999999999999</c:v>
                </c:pt>
                <c:pt idx="49">
                  <c:v>13.917</c:v>
                </c:pt>
                <c:pt idx="50">
                  <c:v>14.082000000000001</c:v>
                </c:pt>
                <c:pt idx="51">
                  <c:v>14.244</c:v>
                </c:pt>
                <c:pt idx="52">
                  <c:v>14.385999999999999</c:v>
                </c:pt>
                <c:pt idx="53">
                  <c:v>14.605</c:v>
                </c:pt>
                <c:pt idx="54">
                  <c:v>14.731</c:v>
                </c:pt>
                <c:pt idx="55">
                  <c:v>14.994999999999999</c:v>
                </c:pt>
                <c:pt idx="56">
                  <c:v>15.587</c:v>
                </c:pt>
                <c:pt idx="57">
                  <c:v>15.922000000000001</c:v>
                </c:pt>
                <c:pt idx="58">
                  <c:v>16.468</c:v>
                </c:pt>
                <c:pt idx="59">
                  <c:v>16.913</c:v>
                </c:pt>
                <c:pt idx="60">
                  <c:v>17.443000000000001</c:v>
                </c:pt>
                <c:pt idx="61">
                  <c:v>17.861000000000001</c:v>
                </c:pt>
                <c:pt idx="62">
                  <c:v>18.218</c:v>
                </c:pt>
                <c:pt idx="63">
                  <c:v>18.62</c:v>
                </c:pt>
                <c:pt idx="64">
                  <c:v>18.263000000000002</c:v>
                </c:pt>
                <c:pt idx="65">
                  <c:v>18.143999999999998</c:v>
                </c:pt>
                <c:pt idx="66">
                  <c:v>17.989000000000001</c:v>
                </c:pt>
                <c:pt idx="67">
                  <c:v>17.989000000000001</c:v>
                </c:pt>
                <c:pt idx="68">
                  <c:v>17.254999999999999</c:v>
                </c:pt>
                <c:pt idx="69">
                  <c:v>16.628</c:v>
                </c:pt>
                <c:pt idx="70">
                  <c:v>16.04</c:v>
                </c:pt>
                <c:pt idx="71">
                  <c:v>15.313000000000001</c:v>
                </c:pt>
                <c:pt idx="72">
                  <c:v>14.23</c:v>
                </c:pt>
                <c:pt idx="73">
                  <c:v>13.353999999999999</c:v>
                </c:pt>
                <c:pt idx="74">
                  <c:v>12.507999999999999</c:v>
                </c:pt>
                <c:pt idx="75">
                  <c:v>12.237</c:v>
                </c:pt>
                <c:pt idx="76">
                  <c:v>11.694000000000001</c:v>
                </c:pt>
                <c:pt idx="77">
                  <c:v>11.164999999999999</c:v>
                </c:pt>
                <c:pt idx="78">
                  <c:v>10.786</c:v>
                </c:pt>
                <c:pt idx="79">
                  <c:v>10.522</c:v>
                </c:pt>
                <c:pt idx="80">
                  <c:v>10.551</c:v>
                </c:pt>
                <c:pt idx="81">
                  <c:v>10.52</c:v>
                </c:pt>
                <c:pt idx="82">
                  <c:v>10.406000000000001</c:v>
                </c:pt>
                <c:pt idx="83">
                  <c:v>10.233000000000001</c:v>
                </c:pt>
                <c:pt idx="84">
                  <c:v>9.8070000000000004</c:v>
                </c:pt>
                <c:pt idx="85">
                  <c:v>9.6370000000000005</c:v>
                </c:pt>
                <c:pt idx="86">
                  <c:v>9.5440000000000005</c:v>
                </c:pt>
                <c:pt idx="87">
                  <c:v>9.391</c:v>
                </c:pt>
                <c:pt idx="88">
                  <c:v>9.2189999999999994</c:v>
                </c:pt>
                <c:pt idx="89">
                  <c:v>9.4789999999999992</c:v>
                </c:pt>
                <c:pt idx="90">
                  <c:v>9.7629999999999999</c:v>
                </c:pt>
                <c:pt idx="91">
                  <c:v>9.98</c:v>
                </c:pt>
                <c:pt idx="92">
                  <c:v>10.462</c:v>
                </c:pt>
                <c:pt idx="93">
                  <c:v>11.051</c:v>
                </c:pt>
                <c:pt idx="94">
                  <c:v>11.548999999999999</c:v>
                </c:pt>
                <c:pt idx="95">
                  <c:v>11.914999999999999</c:v>
                </c:pt>
                <c:pt idx="96">
                  <c:v>12.215</c:v>
                </c:pt>
                <c:pt idx="97">
                  <c:v>12.606</c:v>
                </c:pt>
                <c:pt idx="98">
                  <c:v>12.989000000000001</c:v>
                </c:pt>
                <c:pt idx="99">
                  <c:v>13.305999999999999</c:v>
                </c:pt>
                <c:pt idx="100">
                  <c:v>13.798</c:v>
                </c:pt>
                <c:pt idx="101">
                  <c:v>14.124000000000001</c:v>
                </c:pt>
                <c:pt idx="102">
                  <c:v>14.491</c:v>
                </c:pt>
                <c:pt idx="103">
                  <c:v>14.79</c:v>
                </c:pt>
                <c:pt idx="104">
                  <c:v>15.118</c:v>
                </c:pt>
                <c:pt idx="105">
                  <c:v>15.506</c:v>
                </c:pt>
                <c:pt idx="106">
                  <c:v>15.894</c:v>
                </c:pt>
                <c:pt idx="107">
                  <c:v>16.186</c:v>
                </c:pt>
                <c:pt idx="108">
                  <c:v>16.472000000000001</c:v>
                </c:pt>
                <c:pt idx="109">
                  <c:v>16.916</c:v>
                </c:pt>
                <c:pt idx="110">
                  <c:v>17.277999999999999</c:v>
                </c:pt>
                <c:pt idx="111">
                  <c:v>17.510000000000002</c:v>
                </c:pt>
                <c:pt idx="112">
                  <c:v>17.616</c:v>
                </c:pt>
                <c:pt idx="113">
                  <c:v>17.954000000000001</c:v>
                </c:pt>
                <c:pt idx="114">
                  <c:v>18.213999999999999</c:v>
                </c:pt>
                <c:pt idx="115">
                  <c:v>18.456</c:v>
                </c:pt>
                <c:pt idx="116">
                  <c:v>18.995999999999999</c:v>
                </c:pt>
                <c:pt idx="117">
                  <c:v>19.138000000000002</c:v>
                </c:pt>
                <c:pt idx="118">
                  <c:v>19.222999999999999</c:v>
                </c:pt>
                <c:pt idx="119">
                  <c:v>19.356999999999999</c:v>
                </c:pt>
                <c:pt idx="120">
                  <c:v>19.623999999999999</c:v>
                </c:pt>
                <c:pt idx="121">
                  <c:v>20.169</c:v>
                </c:pt>
              </c:numCache>
            </c:numRef>
          </c:val>
          <c:extLst>
            <c:ext xmlns:c16="http://schemas.microsoft.com/office/drawing/2014/chart" uri="{C3380CC4-5D6E-409C-BE32-E72D297353CC}">
              <c16:uniqueId val="{00000000-6B60-4820-835B-4664110E4F34}"/>
            </c:ext>
          </c:extLst>
        </c:ser>
        <c:dLbls>
          <c:showLegendKey val="0"/>
          <c:showVal val="0"/>
          <c:showCatName val="0"/>
          <c:showSerName val="0"/>
          <c:showPercent val="0"/>
          <c:showBubbleSize val="0"/>
        </c:dLbls>
        <c:axId val="474588104"/>
        <c:axId val="474588432"/>
      </c:areaChart>
      <c:lineChart>
        <c:grouping val="standard"/>
        <c:varyColors val="0"/>
        <c:ser>
          <c:idx val="1"/>
          <c:order val="1"/>
          <c:tx>
            <c:strRef>
              <c:f>Sheet1!$C$1</c:f>
              <c:strCache>
                <c:ptCount val="1"/>
                <c:pt idx="0">
                  <c:v>Aggregate Mortgage Debt</c:v>
                </c:pt>
              </c:strCache>
            </c:strRef>
          </c:tx>
          <c:spPr>
            <a:ln w="76200" cap="rnd">
              <a:solidFill>
                <a:srgbClr val="0F2D52"/>
              </a:solidFill>
              <a:round/>
            </a:ln>
            <a:effectLst/>
          </c:spPr>
          <c:marker>
            <c:symbol val="none"/>
          </c:marker>
          <c:cat>
            <c:numRef>
              <c:f>Sheet1!$A$2:$A$123</c:f>
              <c:numCache>
                <c:formatCode>General</c:formatCode>
                <c:ptCount val="122"/>
                <c:pt idx="0">
                  <c:v>1990</c:v>
                </c:pt>
                <c:pt idx="4">
                  <c:v>1991</c:v>
                </c:pt>
                <c:pt idx="8">
                  <c:v>1992</c:v>
                </c:pt>
                <c:pt idx="12">
                  <c:v>1993</c:v>
                </c:pt>
                <c:pt idx="16">
                  <c:v>1994</c:v>
                </c:pt>
                <c:pt idx="20">
                  <c:v>1995</c:v>
                </c:pt>
                <c:pt idx="24">
                  <c:v>1996</c:v>
                </c:pt>
                <c:pt idx="28">
                  <c:v>1997</c:v>
                </c:pt>
                <c:pt idx="32">
                  <c:v>1998</c:v>
                </c:pt>
                <c:pt idx="36">
                  <c:v>1999</c:v>
                </c:pt>
                <c:pt idx="40">
                  <c:v>2000</c:v>
                </c:pt>
                <c:pt idx="44">
                  <c:v>2001</c:v>
                </c:pt>
                <c:pt idx="48">
                  <c:v>2002</c:v>
                </c:pt>
                <c:pt idx="52">
                  <c:v>2003</c:v>
                </c:pt>
                <c:pt idx="56">
                  <c:v>2004</c:v>
                </c:pt>
                <c:pt idx="60">
                  <c:v>2005</c:v>
                </c:pt>
                <c:pt idx="64">
                  <c:v>2006</c:v>
                </c:pt>
                <c:pt idx="68">
                  <c:v>2007</c:v>
                </c:pt>
                <c:pt idx="72">
                  <c:v>2008</c:v>
                </c:pt>
                <c:pt idx="76">
                  <c:v>2009</c:v>
                </c:pt>
                <c:pt idx="80">
                  <c:v>2010</c:v>
                </c:pt>
                <c:pt idx="84">
                  <c:v>2011</c:v>
                </c:pt>
                <c:pt idx="88">
                  <c:v>2012</c:v>
                </c:pt>
                <c:pt idx="92">
                  <c:v>2013</c:v>
                </c:pt>
                <c:pt idx="96">
                  <c:v>2014</c:v>
                </c:pt>
                <c:pt idx="100">
                  <c:v>2015</c:v>
                </c:pt>
                <c:pt idx="104">
                  <c:v>2016</c:v>
                </c:pt>
                <c:pt idx="108">
                  <c:v>2017</c:v>
                </c:pt>
                <c:pt idx="112">
                  <c:v>2018</c:v>
                </c:pt>
                <c:pt idx="116">
                  <c:v>2019</c:v>
                </c:pt>
                <c:pt idx="120">
                  <c:v>2020</c:v>
                </c:pt>
              </c:numCache>
            </c:numRef>
          </c:cat>
          <c:val>
            <c:numRef>
              <c:f>Sheet1!$C$2:$C$123</c:f>
              <c:numCache>
                <c:formatCode>0.0</c:formatCode>
                <c:ptCount val="122"/>
                <c:pt idx="0">
                  <c:v>4.6740000000000004</c:v>
                </c:pt>
                <c:pt idx="1">
                  <c:v>4.7480000000000002</c:v>
                </c:pt>
                <c:pt idx="2">
                  <c:v>4.7679999999999998</c:v>
                </c:pt>
                <c:pt idx="3">
                  <c:v>4.7690000000000001</c:v>
                </c:pt>
                <c:pt idx="4">
                  <c:v>4.8099999999999996</c:v>
                </c:pt>
                <c:pt idx="5">
                  <c:v>4.8970000000000002</c:v>
                </c:pt>
                <c:pt idx="6">
                  <c:v>4.9039999999999999</c:v>
                </c:pt>
                <c:pt idx="7">
                  <c:v>4.9630000000000001</c:v>
                </c:pt>
                <c:pt idx="8">
                  <c:v>5.0049999999999999</c:v>
                </c:pt>
                <c:pt idx="9">
                  <c:v>5.0270000000000001</c:v>
                </c:pt>
                <c:pt idx="10">
                  <c:v>5.0880000000000001</c:v>
                </c:pt>
                <c:pt idx="11">
                  <c:v>5.125</c:v>
                </c:pt>
                <c:pt idx="12">
                  <c:v>5.1130000000000004</c:v>
                </c:pt>
                <c:pt idx="13">
                  <c:v>5.1719999999999997</c:v>
                </c:pt>
                <c:pt idx="14">
                  <c:v>5.2370000000000001</c:v>
                </c:pt>
                <c:pt idx="15">
                  <c:v>5.266</c:v>
                </c:pt>
                <c:pt idx="16">
                  <c:v>5.2930000000000001</c:v>
                </c:pt>
                <c:pt idx="17">
                  <c:v>5.3410000000000002</c:v>
                </c:pt>
                <c:pt idx="18">
                  <c:v>5.3719999999999999</c:v>
                </c:pt>
                <c:pt idx="19">
                  <c:v>5.4180000000000001</c:v>
                </c:pt>
                <c:pt idx="20">
                  <c:v>5.4219999999999997</c:v>
                </c:pt>
                <c:pt idx="21">
                  <c:v>5.4569999999999999</c:v>
                </c:pt>
                <c:pt idx="22">
                  <c:v>5.516</c:v>
                </c:pt>
                <c:pt idx="23">
                  <c:v>5.5359999999999996</c:v>
                </c:pt>
                <c:pt idx="24">
                  <c:v>5.5839999999999996</c:v>
                </c:pt>
                <c:pt idx="25">
                  <c:v>5.6239999999999997</c:v>
                </c:pt>
                <c:pt idx="26">
                  <c:v>5.6840000000000002</c:v>
                </c:pt>
                <c:pt idx="27">
                  <c:v>5.7149999999999999</c:v>
                </c:pt>
                <c:pt idx="28">
                  <c:v>5.7489999999999997</c:v>
                </c:pt>
                <c:pt idx="29">
                  <c:v>5.8179999999999996</c:v>
                </c:pt>
                <c:pt idx="30">
                  <c:v>5.9240000000000004</c:v>
                </c:pt>
                <c:pt idx="31">
                  <c:v>5.952</c:v>
                </c:pt>
                <c:pt idx="32">
                  <c:v>6.0270000000000001</c:v>
                </c:pt>
                <c:pt idx="33">
                  <c:v>6.1310000000000002</c:v>
                </c:pt>
                <c:pt idx="34">
                  <c:v>6.22</c:v>
                </c:pt>
                <c:pt idx="35">
                  <c:v>6.3360000000000003</c:v>
                </c:pt>
                <c:pt idx="36">
                  <c:v>6.4359999999999999</c:v>
                </c:pt>
                <c:pt idx="37">
                  <c:v>6.5369999999999999</c:v>
                </c:pt>
                <c:pt idx="38">
                  <c:v>6.67</c:v>
                </c:pt>
                <c:pt idx="39">
                  <c:v>6.7480000000000002</c:v>
                </c:pt>
                <c:pt idx="40">
                  <c:v>6.7750000000000004</c:v>
                </c:pt>
                <c:pt idx="41">
                  <c:v>6.891</c:v>
                </c:pt>
                <c:pt idx="42">
                  <c:v>6.9950000000000001</c:v>
                </c:pt>
                <c:pt idx="43">
                  <c:v>7.085</c:v>
                </c:pt>
                <c:pt idx="44">
                  <c:v>7.1420000000000003</c:v>
                </c:pt>
                <c:pt idx="45">
                  <c:v>7.3250000000000002</c:v>
                </c:pt>
                <c:pt idx="46">
                  <c:v>7.5179999999999998</c:v>
                </c:pt>
                <c:pt idx="47">
                  <c:v>7.6890000000000001</c:v>
                </c:pt>
                <c:pt idx="48">
                  <c:v>7.8620000000000001</c:v>
                </c:pt>
                <c:pt idx="49">
                  <c:v>8.0530000000000008</c:v>
                </c:pt>
                <c:pt idx="50">
                  <c:v>8.2859999999999996</c:v>
                </c:pt>
                <c:pt idx="51">
                  <c:v>8.5169999999999995</c:v>
                </c:pt>
                <c:pt idx="52">
                  <c:v>8.673</c:v>
                </c:pt>
                <c:pt idx="53">
                  <c:v>9.0489999999999995</c:v>
                </c:pt>
                <c:pt idx="54">
                  <c:v>9.3209999999999997</c:v>
                </c:pt>
                <c:pt idx="55">
                  <c:v>9.5730000000000004</c:v>
                </c:pt>
                <c:pt idx="56">
                  <c:v>9.7319999999999993</c:v>
                </c:pt>
                <c:pt idx="57">
                  <c:v>10.025</c:v>
                </c:pt>
                <c:pt idx="58">
                  <c:v>10.292999999999999</c:v>
                </c:pt>
                <c:pt idx="59">
                  <c:v>10.523999999999999</c:v>
                </c:pt>
                <c:pt idx="60">
                  <c:v>10.776999999999999</c:v>
                </c:pt>
                <c:pt idx="61">
                  <c:v>11.09</c:v>
                </c:pt>
                <c:pt idx="62">
                  <c:v>11.313000000000001</c:v>
                </c:pt>
                <c:pt idx="63">
                  <c:v>11.547000000000001</c:v>
                </c:pt>
                <c:pt idx="64">
                  <c:v>11.872</c:v>
                </c:pt>
                <c:pt idx="65">
                  <c:v>12.157</c:v>
                </c:pt>
                <c:pt idx="66">
                  <c:v>12.346</c:v>
                </c:pt>
                <c:pt idx="67">
                  <c:v>12.590999999999999</c:v>
                </c:pt>
                <c:pt idx="68">
                  <c:v>12.723000000000001</c:v>
                </c:pt>
                <c:pt idx="69">
                  <c:v>12.821999999999999</c:v>
                </c:pt>
                <c:pt idx="70">
                  <c:v>12.965999999999999</c:v>
                </c:pt>
                <c:pt idx="71">
                  <c:v>12.936999999999999</c:v>
                </c:pt>
                <c:pt idx="72">
                  <c:v>12.885</c:v>
                </c:pt>
                <c:pt idx="73">
                  <c:v>12.702999999999999</c:v>
                </c:pt>
                <c:pt idx="74">
                  <c:v>12.476000000000001</c:v>
                </c:pt>
                <c:pt idx="75">
                  <c:v>12.677</c:v>
                </c:pt>
                <c:pt idx="76">
                  <c:v>12.763999999999999</c:v>
                </c:pt>
                <c:pt idx="77">
                  <c:v>12.66</c:v>
                </c:pt>
                <c:pt idx="78">
                  <c:v>12.484</c:v>
                </c:pt>
                <c:pt idx="79">
                  <c:v>12.33</c:v>
                </c:pt>
                <c:pt idx="80">
                  <c:v>12.157</c:v>
                </c:pt>
                <c:pt idx="81">
                  <c:v>12.081</c:v>
                </c:pt>
                <c:pt idx="82">
                  <c:v>11.954000000000001</c:v>
                </c:pt>
                <c:pt idx="83">
                  <c:v>11.657</c:v>
                </c:pt>
                <c:pt idx="84">
                  <c:v>11.487</c:v>
                </c:pt>
                <c:pt idx="85">
                  <c:v>11.286</c:v>
                </c:pt>
                <c:pt idx="86">
                  <c:v>11.151</c:v>
                </c:pt>
                <c:pt idx="87">
                  <c:v>11.045999999999999</c:v>
                </c:pt>
                <c:pt idx="88">
                  <c:v>10.907999999999999</c:v>
                </c:pt>
                <c:pt idx="89">
                  <c:v>10.808999999999999</c:v>
                </c:pt>
                <c:pt idx="90">
                  <c:v>10.702</c:v>
                </c:pt>
                <c:pt idx="91">
                  <c:v>10.564</c:v>
                </c:pt>
                <c:pt idx="92">
                  <c:v>10.468</c:v>
                </c:pt>
                <c:pt idx="93">
                  <c:v>10.436999999999999</c:v>
                </c:pt>
                <c:pt idx="94">
                  <c:v>10.388</c:v>
                </c:pt>
                <c:pt idx="95">
                  <c:v>10.329000000000001</c:v>
                </c:pt>
                <c:pt idx="96">
                  <c:v>10.218999999999999</c:v>
                </c:pt>
                <c:pt idx="97">
                  <c:v>10.146000000000001</c:v>
                </c:pt>
                <c:pt idx="98">
                  <c:v>10.124000000000001</c:v>
                </c:pt>
                <c:pt idx="99">
                  <c:v>10.156000000000001</c:v>
                </c:pt>
                <c:pt idx="100">
                  <c:v>10.183</c:v>
                </c:pt>
                <c:pt idx="101">
                  <c:v>10.154</c:v>
                </c:pt>
                <c:pt idx="102">
                  <c:v>10.16</c:v>
                </c:pt>
                <c:pt idx="103">
                  <c:v>10.23</c:v>
                </c:pt>
                <c:pt idx="104">
                  <c:v>10.222</c:v>
                </c:pt>
                <c:pt idx="105">
                  <c:v>10.205</c:v>
                </c:pt>
                <c:pt idx="106">
                  <c:v>10.236000000000001</c:v>
                </c:pt>
                <c:pt idx="107">
                  <c:v>10.223000000000001</c:v>
                </c:pt>
                <c:pt idx="108">
                  <c:v>10.199</c:v>
                </c:pt>
                <c:pt idx="109">
                  <c:v>10.259</c:v>
                </c:pt>
                <c:pt idx="110">
                  <c:v>10.284000000000001</c:v>
                </c:pt>
                <c:pt idx="111">
                  <c:v>10.276999999999999</c:v>
                </c:pt>
                <c:pt idx="112">
                  <c:v>10.231999999999999</c:v>
                </c:pt>
                <c:pt idx="113">
                  <c:v>10.257999999999999</c:v>
                </c:pt>
                <c:pt idx="114">
                  <c:v>10.301</c:v>
                </c:pt>
                <c:pt idx="115">
                  <c:v>10.33</c:v>
                </c:pt>
                <c:pt idx="116">
                  <c:v>10.334</c:v>
                </c:pt>
                <c:pt idx="117">
                  <c:v>10.336</c:v>
                </c:pt>
                <c:pt idx="118">
                  <c:v>10.385</c:v>
                </c:pt>
                <c:pt idx="119">
                  <c:v>10.393000000000001</c:v>
                </c:pt>
                <c:pt idx="120">
                  <c:v>10.417999999999999</c:v>
                </c:pt>
                <c:pt idx="121">
                  <c:v>10.592000000000001</c:v>
                </c:pt>
              </c:numCache>
            </c:numRef>
          </c:val>
          <c:smooth val="0"/>
          <c:extLst>
            <c:ext xmlns:c16="http://schemas.microsoft.com/office/drawing/2014/chart" uri="{C3380CC4-5D6E-409C-BE32-E72D297353CC}">
              <c16:uniqueId val="{00000001-6B60-4820-835B-4664110E4F34}"/>
            </c:ext>
          </c:extLst>
        </c:ser>
        <c:dLbls>
          <c:showLegendKey val="0"/>
          <c:showVal val="0"/>
          <c:showCatName val="0"/>
          <c:showSerName val="0"/>
          <c:showPercent val="0"/>
          <c:showBubbleSize val="0"/>
        </c:dLbls>
        <c:marker val="1"/>
        <c:smooth val="0"/>
        <c:axId val="474588104"/>
        <c:axId val="474588432"/>
      </c:lineChart>
      <c:catAx>
        <c:axId val="474588104"/>
        <c:scaling>
          <c:orientation val="minMax"/>
        </c:scaling>
        <c:delete val="0"/>
        <c:axPos val="b"/>
        <c:numFmt formatCode="General" sourceLinked="1"/>
        <c:majorTickMark val="out"/>
        <c:minorTickMark val="out"/>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474588432"/>
        <c:crosses val="autoZero"/>
        <c:auto val="1"/>
        <c:lblAlgn val="ctr"/>
        <c:lblOffset val="100"/>
        <c:tickLblSkip val="8"/>
        <c:tickMarkSkip val="1"/>
        <c:noMultiLvlLbl val="0"/>
      </c:catAx>
      <c:valAx>
        <c:axId val="474588432"/>
        <c:scaling>
          <c:orientation val="minMax"/>
          <c:max val="2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474588104"/>
        <c:crosses val="autoZero"/>
        <c:crossBetween val="between"/>
      </c:valAx>
      <c:spPr>
        <a:noFill/>
        <a:ln>
          <a:noFill/>
        </a:ln>
        <a:effectLst/>
      </c:spPr>
    </c:plotArea>
    <c:legend>
      <c:legendPos val="b"/>
      <c:layout>
        <c:manualLayout>
          <c:xMode val="edge"/>
          <c:yMode val="edge"/>
          <c:x val="1.1507345551063603E-4"/>
          <c:y val="0.93591805810903506"/>
          <c:w val="0.50347550366250882"/>
          <c:h val="6.408194189096475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52458711670099E-2"/>
          <c:y val="4.523002202518777E-2"/>
          <c:w val="0.94166588495680426"/>
          <c:h val="0.79087592477551238"/>
        </c:manualLayout>
      </c:layout>
      <c:barChart>
        <c:barDir val="col"/>
        <c:grouping val="clustered"/>
        <c:varyColors val="0"/>
        <c:ser>
          <c:idx val="0"/>
          <c:order val="0"/>
          <c:tx>
            <c:strRef>
              <c:f>Sheet1!$B$1</c:f>
              <c:strCache>
                <c:ptCount val="1"/>
                <c:pt idx="0">
                  <c:v>Year-Over-Year Change (Right scale)</c:v>
                </c:pt>
              </c:strCache>
            </c:strRef>
          </c:tx>
          <c:spPr>
            <a:solidFill>
              <a:srgbClr val="0F2D52"/>
            </a:solidFill>
            <a:ln w="76200">
              <a:noFill/>
            </a:ln>
            <a:effectLst/>
          </c:spPr>
          <c:invertIfNegative val="0"/>
          <c:dPt>
            <c:idx val="9"/>
            <c:invertIfNegative val="0"/>
            <c:bubble3D val="0"/>
            <c:spPr>
              <a:solidFill>
                <a:srgbClr val="35AFC8"/>
              </a:solidFill>
              <a:ln w="76200">
                <a:noFill/>
              </a:ln>
              <a:effectLst/>
            </c:spPr>
            <c:extLst>
              <c:ext xmlns:c16="http://schemas.microsoft.com/office/drawing/2014/chart" uri="{C3380CC4-5D6E-409C-BE32-E72D297353CC}">
                <c16:uniqueId val="{00000003-2BC9-4F44-A675-36E97B5BDCB2}"/>
              </c:ext>
            </c:extLst>
          </c:dPt>
          <c:dPt>
            <c:idx val="10"/>
            <c:invertIfNegative val="0"/>
            <c:bubble3D val="0"/>
            <c:spPr>
              <a:solidFill>
                <a:srgbClr val="0F2D52"/>
              </a:solidFill>
              <a:ln w="76200">
                <a:noFill/>
              </a:ln>
              <a:effectLst/>
            </c:spPr>
            <c:extLst>
              <c:ext xmlns:c16="http://schemas.microsoft.com/office/drawing/2014/chart" uri="{C3380CC4-5D6E-409C-BE32-E72D297353CC}">
                <c16:uniqueId val="{00000002-2BC9-4F44-A675-36E97B5BDCB2}"/>
              </c:ext>
            </c:extLst>
          </c:dPt>
          <c:dPt>
            <c:idx val="13"/>
            <c:invertIfNegative val="0"/>
            <c:bubble3D val="0"/>
            <c:spPr>
              <a:solidFill>
                <a:srgbClr val="0F2D52"/>
              </a:solidFill>
              <a:ln w="76200">
                <a:noFill/>
              </a:ln>
              <a:effectLst/>
            </c:spPr>
            <c:extLst>
              <c:ext xmlns:c16="http://schemas.microsoft.com/office/drawing/2014/chart" uri="{C3380CC4-5D6E-409C-BE32-E72D297353CC}">
                <c16:uniqueId val="{00000001-2BC9-4F44-A675-36E97B5BDCB2}"/>
              </c:ext>
            </c:extLst>
          </c:dPt>
          <c:cat>
            <c:strRef>
              <c:f>Sheet1!$A$14:$A$26</c:f>
              <c:strCache>
                <c:ptCount val="10"/>
                <c:pt idx="0">
                  <c:v>Jan</c:v>
                </c:pt>
                <c:pt idx="1">
                  <c:v>Feb</c:v>
                </c:pt>
                <c:pt idx="2">
                  <c:v>Mar</c:v>
                </c:pt>
                <c:pt idx="3">
                  <c:v>Apr</c:v>
                </c:pt>
                <c:pt idx="4">
                  <c:v>May</c:v>
                </c:pt>
                <c:pt idx="5">
                  <c:v>Jun</c:v>
                </c:pt>
                <c:pt idx="6">
                  <c:v>Jul</c:v>
                </c:pt>
                <c:pt idx="7">
                  <c:v>Aug</c:v>
                </c:pt>
                <c:pt idx="8">
                  <c:v>Sep</c:v>
                </c:pt>
                <c:pt idx="9">
                  <c:v>Year-to-Date 
Jan-Sept</c:v>
                </c:pt>
              </c:strCache>
            </c:strRef>
          </c:cat>
          <c:val>
            <c:numRef>
              <c:f>Sheet1!$B$14:$B$26</c:f>
              <c:numCache>
                <c:formatCode>General</c:formatCode>
                <c:ptCount val="10"/>
                <c:pt idx="0">
                  <c:v>13.866400000000001</c:v>
                </c:pt>
                <c:pt idx="1">
                  <c:v>15.12195</c:v>
                </c:pt>
                <c:pt idx="2">
                  <c:v>-1.7456</c:v>
                </c:pt>
                <c:pt idx="3">
                  <c:v>-30.007099999999998</c:v>
                </c:pt>
                <c:pt idx="4">
                  <c:v>-1.5486</c:v>
                </c:pt>
                <c:pt idx="5">
                  <c:v>16.65973</c:v>
                </c:pt>
                <c:pt idx="6">
                  <c:v>21.633769999999998</c:v>
                </c:pt>
                <c:pt idx="7">
                  <c:v>25.893060000000002</c:v>
                </c:pt>
                <c:pt idx="8">
                  <c:v>22.740030000000001</c:v>
                </c:pt>
                <c:pt idx="9">
                  <c:v>7.8790222999999999</c:v>
                </c:pt>
              </c:numCache>
            </c:numRef>
          </c:val>
          <c:extLst>
            <c:ext xmlns:c16="http://schemas.microsoft.com/office/drawing/2014/chart" uri="{C3380CC4-5D6E-409C-BE32-E72D297353CC}">
              <c16:uniqueId val="{00000000-0B9B-426A-B15A-0C95CFC3A488}"/>
            </c:ext>
          </c:extLst>
        </c:ser>
        <c:dLbls>
          <c:showLegendKey val="0"/>
          <c:showVal val="0"/>
          <c:showCatName val="0"/>
          <c:showSerName val="0"/>
          <c:showPercent val="0"/>
          <c:showBubbleSize val="0"/>
        </c:dLbls>
        <c:gapWidth val="50"/>
        <c:axId val="451064928"/>
        <c:axId val="451065256"/>
      </c:barChart>
      <c:catAx>
        <c:axId val="451064928"/>
        <c:scaling>
          <c:orientation val="minMax"/>
        </c:scaling>
        <c:delete val="0"/>
        <c:axPos val="b"/>
        <c:numFmt formatCode="General" sourceLinked="1"/>
        <c:majorTickMark val="cross"/>
        <c:minorTickMark val="cross"/>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451065256"/>
        <c:crosses val="autoZero"/>
        <c:auto val="0"/>
        <c:lblAlgn val="ctr"/>
        <c:lblOffset val="100"/>
        <c:noMultiLvlLbl val="0"/>
      </c:catAx>
      <c:valAx>
        <c:axId val="451065256"/>
        <c:scaling>
          <c:orientation val="minMax"/>
          <c:min val="-35"/>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low"/>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451064928"/>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r>
              <a:rPr lang="en-US"/>
              <a:t> Share of Homeowners</a:t>
            </a:r>
            <a:r>
              <a:rPr lang="en-US" baseline="0"/>
              <a:t> Behind on Mortgage Payments as of September 2020 (Percent)</a:t>
            </a:r>
            <a:endParaRPr lang="en-US"/>
          </a:p>
        </c:rich>
      </c:tx>
      <c:layout>
        <c:manualLayout>
          <c:xMode val="edge"/>
          <c:yMode val="edge"/>
          <c:x val="1.605627703069026E-2"/>
          <c:y val="8.5115081768625082E-3"/>
        </c:manualLayout>
      </c:layout>
      <c:overlay val="0"/>
      <c:spPr>
        <a:noFill/>
        <a:ln>
          <a:noFill/>
        </a:ln>
        <a:effectLst/>
      </c:spPr>
      <c:txPr>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9.8323029738527024E-2"/>
          <c:w val="0.93342058798637895"/>
          <c:h val="0.62329399670660357"/>
        </c:manualLayout>
      </c:layout>
      <c:barChart>
        <c:barDir val="col"/>
        <c:grouping val="clustered"/>
        <c:varyColors val="0"/>
        <c:ser>
          <c:idx val="0"/>
          <c:order val="0"/>
          <c:tx>
            <c:strRef>
              <c:f>Sheet1!$B$1</c:f>
              <c:strCache>
                <c:ptCount val="1"/>
                <c:pt idx="0">
                  <c:v>Hispanic</c:v>
                </c:pt>
              </c:strCache>
            </c:strRef>
          </c:tx>
          <c:spPr>
            <a:solidFill>
              <a:srgbClr val="0F2D52"/>
            </a:solidFill>
            <a:ln>
              <a:noFill/>
            </a:ln>
            <a:effectLst/>
          </c:spPr>
          <c:invertIfNegative val="0"/>
          <c:dLbls>
            <c:delete val="1"/>
          </c:dLbls>
          <c:cat>
            <c:strRef>
              <c:f>Sheet1!$A$2:$A$6</c:f>
              <c:strCache>
                <c:ptCount val="5"/>
                <c:pt idx="0">
                  <c:v>Under $25,000</c:v>
                </c:pt>
                <c:pt idx="1">
                  <c:v>$25,000–49,999</c:v>
                </c:pt>
                <c:pt idx="2">
                  <c:v>$50,000–74,999</c:v>
                </c:pt>
                <c:pt idx="3">
                  <c:v>$75,000 and Over</c:v>
                </c:pt>
                <c:pt idx="4">
                  <c:v>Total</c:v>
                </c:pt>
              </c:strCache>
            </c:strRef>
          </c:cat>
          <c:val>
            <c:numRef>
              <c:f>Sheet1!$B$2:$B$6</c:f>
              <c:numCache>
                <c:formatCode>0.00</c:formatCode>
                <c:ptCount val="5"/>
                <c:pt idx="0">
                  <c:v>32.159999999999997</c:v>
                </c:pt>
                <c:pt idx="1">
                  <c:v>26.52</c:v>
                </c:pt>
                <c:pt idx="2">
                  <c:v>16.579999999999998</c:v>
                </c:pt>
                <c:pt idx="3">
                  <c:v>10.55</c:v>
                </c:pt>
                <c:pt idx="4">
                  <c:v>18</c:v>
                </c:pt>
              </c:numCache>
            </c:numRef>
          </c:val>
          <c:extLst>
            <c:ext xmlns:c16="http://schemas.microsoft.com/office/drawing/2014/chart" uri="{C3380CC4-5D6E-409C-BE32-E72D297353CC}">
              <c16:uniqueId val="{00000000-C347-44D6-B583-CDDE753BDE27}"/>
            </c:ext>
          </c:extLst>
        </c:ser>
        <c:ser>
          <c:idx val="1"/>
          <c:order val="1"/>
          <c:tx>
            <c:strRef>
              <c:f>Sheet1!$C$1</c:f>
              <c:strCache>
                <c:ptCount val="1"/>
                <c:pt idx="0">
                  <c:v>Black</c:v>
                </c:pt>
              </c:strCache>
            </c:strRef>
          </c:tx>
          <c:spPr>
            <a:solidFill>
              <a:srgbClr val="FFC60A"/>
            </a:solidFill>
            <a:ln>
              <a:noFill/>
            </a:ln>
            <a:effectLst/>
          </c:spPr>
          <c:invertIfNegative val="0"/>
          <c:dLbls>
            <c:delete val="1"/>
          </c:dLbls>
          <c:cat>
            <c:strRef>
              <c:f>Sheet1!$A$2:$A$6</c:f>
              <c:strCache>
                <c:ptCount val="5"/>
                <c:pt idx="0">
                  <c:v>Under $25,000</c:v>
                </c:pt>
                <c:pt idx="1">
                  <c:v>$25,000–49,999</c:v>
                </c:pt>
                <c:pt idx="2">
                  <c:v>$50,000–74,999</c:v>
                </c:pt>
                <c:pt idx="3">
                  <c:v>$75,000 and Over</c:v>
                </c:pt>
                <c:pt idx="4">
                  <c:v>Total</c:v>
                </c:pt>
              </c:strCache>
            </c:strRef>
          </c:cat>
          <c:val>
            <c:numRef>
              <c:f>Sheet1!$C$2:$C$6</c:f>
              <c:numCache>
                <c:formatCode>0.00</c:formatCode>
                <c:ptCount val="5"/>
                <c:pt idx="0">
                  <c:v>26.37</c:v>
                </c:pt>
                <c:pt idx="1">
                  <c:v>24.21</c:v>
                </c:pt>
                <c:pt idx="2">
                  <c:v>12.98</c:v>
                </c:pt>
                <c:pt idx="3">
                  <c:v>10.130000000000001</c:v>
                </c:pt>
                <c:pt idx="4">
                  <c:v>15.86</c:v>
                </c:pt>
              </c:numCache>
            </c:numRef>
          </c:val>
          <c:extLst>
            <c:ext xmlns:c16="http://schemas.microsoft.com/office/drawing/2014/chart" uri="{C3380CC4-5D6E-409C-BE32-E72D297353CC}">
              <c16:uniqueId val="{00000001-C347-44D6-B583-CDDE753BDE27}"/>
            </c:ext>
          </c:extLst>
        </c:ser>
        <c:ser>
          <c:idx val="2"/>
          <c:order val="2"/>
          <c:tx>
            <c:strRef>
              <c:f>Sheet1!$D$1</c:f>
              <c:strCache>
                <c:ptCount val="1"/>
                <c:pt idx="0">
                  <c:v>Asian</c:v>
                </c:pt>
              </c:strCache>
            </c:strRef>
          </c:tx>
          <c:spPr>
            <a:solidFill>
              <a:srgbClr val="35AFC8"/>
            </a:solidFill>
            <a:ln>
              <a:noFill/>
            </a:ln>
            <a:effectLst/>
          </c:spPr>
          <c:invertIfNegative val="0"/>
          <c:dLbls>
            <c:delete val="1"/>
          </c:dLbls>
          <c:cat>
            <c:strRef>
              <c:f>Sheet1!$A$2:$A$6</c:f>
              <c:strCache>
                <c:ptCount val="5"/>
                <c:pt idx="0">
                  <c:v>Under $25,000</c:v>
                </c:pt>
                <c:pt idx="1">
                  <c:v>$25,000–49,999</c:v>
                </c:pt>
                <c:pt idx="2">
                  <c:v>$50,000–74,999</c:v>
                </c:pt>
                <c:pt idx="3">
                  <c:v>$75,000 and Over</c:v>
                </c:pt>
                <c:pt idx="4">
                  <c:v>Total</c:v>
                </c:pt>
              </c:strCache>
            </c:strRef>
          </c:cat>
          <c:val>
            <c:numRef>
              <c:f>Sheet1!$D$2:$D$6</c:f>
              <c:numCache>
                <c:formatCode>0.00</c:formatCode>
                <c:ptCount val="5"/>
                <c:pt idx="0">
                  <c:v>18.14</c:v>
                </c:pt>
                <c:pt idx="1">
                  <c:v>22.39</c:v>
                </c:pt>
                <c:pt idx="2">
                  <c:v>15.54</c:v>
                </c:pt>
                <c:pt idx="3">
                  <c:v>9.6</c:v>
                </c:pt>
                <c:pt idx="4">
                  <c:v>12.18</c:v>
                </c:pt>
              </c:numCache>
            </c:numRef>
          </c:val>
          <c:extLst>
            <c:ext xmlns:c16="http://schemas.microsoft.com/office/drawing/2014/chart" uri="{C3380CC4-5D6E-409C-BE32-E72D297353CC}">
              <c16:uniqueId val="{00000002-C347-44D6-B583-CDDE753BDE27}"/>
            </c:ext>
          </c:extLst>
        </c:ser>
        <c:ser>
          <c:idx val="3"/>
          <c:order val="3"/>
          <c:tx>
            <c:strRef>
              <c:f>Sheet1!$E$1</c:f>
              <c:strCache>
                <c:ptCount val="1"/>
                <c:pt idx="0">
                  <c:v>White</c:v>
                </c:pt>
              </c:strCache>
            </c:strRef>
          </c:tx>
          <c:spPr>
            <a:solidFill>
              <a:srgbClr val="F26829"/>
            </a:solidFill>
            <a:ln>
              <a:noFill/>
            </a:ln>
            <a:effectLst/>
          </c:spPr>
          <c:invertIfNegative val="0"/>
          <c:dLbls>
            <c:delete val="1"/>
          </c:dLbls>
          <c:cat>
            <c:strRef>
              <c:f>Sheet1!$A$2:$A$6</c:f>
              <c:strCache>
                <c:ptCount val="5"/>
                <c:pt idx="0">
                  <c:v>Under $25,000</c:v>
                </c:pt>
                <c:pt idx="1">
                  <c:v>$25,000–49,999</c:v>
                </c:pt>
                <c:pt idx="2">
                  <c:v>$50,000–74,999</c:v>
                </c:pt>
                <c:pt idx="3">
                  <c:v>$75,000 and Over</c:v>
                </c:pt>
                <c:pt idx="4">
                  <c:v>Total</c:v>
                </c:pt>
              </c:strCache>
            </c:strRef>
          </c:cat>
          <c:val>
            <c:numRef>
              <c:f>Sheet1!$E$2:$E$6</c:f>
              <c:numCache>
                <c:formatCode>0.00</c:formatCode>
                <c:ptCount val="5"/>
                <c:pt idx="0">
                  <c:v>14.66</c:v>
                </c:pt>
                <c:pt idx="1">
                  <c:v>10.39</c:v>
                </c:pt>
                <c:pt idx="2">
                  <c:v>8.59</c:v>
                </c:pt>
                <c:pt idx="3">
                  <c:v>4.07</c:v>
                </c:pt>
                <c:pt idx="4">
                  <c:v>6.47</c:v>
                </c:pt>
              </c:numCache>
            </c:numRef>
          </c:val>
          <c:extLst>
            <c:ext xmlns:c16="http://schemas.microsoft.com/office/drawing/2014/chart" uri="{C3380CC4-5D6E-409C-BE32-E72D297353CC}">
              <c16:uniqueId val="{00000000-8DDF-4EB2-9026-70C1A5AD8CC0}"/>
            </c:ext>
          </c:extLst>
        </c:ser>
        <c:dLbls>
          <c:dLblPos val="inEnd"/>
          <c:showLegendKey val="0"/>
          <c:showVal val="1"/>
          <c:showCatName val="0"/>
          <c:showSerName val="0"/>
          <c:showPercent val="0"/>
          <c:showBubbleSize val="0"/>
        </c:dLbls>
        <c:gapWidth val="100"/>
        <c:axId val="2723360"/>
        <c:axId val="2725552"/>
        <c:extLst>
          <c:ext xmlns:c15="http://schemas.microsoft.com/office/drawing/2012/chart" uri="{02D57815-91ED-43cb-92C2-25804820EDAC}">
            <c15:filteredBarSeries>
              <c15:ser>
                <c:idx val="4"/>
                <c:order val="4"/>
                <c:tx>
                  <c:strRef>
                    <c:extLst>
                      <c:ext uri="{02D57815-91ED-43cb-92C2-25804820EDAC}">
                        <c15:formulaRef>
                          <c15:sqref>Sheet1!$F$1</c15:sqref>
                        </c15:formulaRef>
                      </c:ext>
                    </c:extLst>
                    <c:strCache>
                      <c:ptCount val="1"/>
                      <c:pt idx="0">
                        <c:v>All Other Races</c:v>
                      </c:pt>
                    </c:strCache>
                  </c:strRef>
                </c:tx>
                <c:spPr>
                  <a:solidFill>
                    <a:schemeClr val="accent5"/>
                  </a:solidFill>
                  <a:ln>
                    <a:noFill/>
                  </a:ln>
                  <a:effectLst/>
                </c:spPr>
                <c:invertIfNegative val="0"/>
                <c:dLbls>
                  <c:delete val="1"/>
                </c:dLbls>
                <c:cat>
                  <c:strRef>
                    <c:extLst>
                      <c:ext uri="{02D57815-91ED-43cb-92C2-25804820EDAC}">
                        <c15:formulaRef>
                          <c15:sqref>Sheet1!$A$2:$A$6</c15:sqref>
                        </c15:formulaRef>
                      </c:ext>
                    </c:extLst>
                    <c:strCache>
                      <c:ptCount val="5"/>
                      <c:pt idx="0">
                        <c:v>Under $25,000</c:v>
                      </c:pt>
                      <c:pt idx="1">
                        <c:v>$25,000–49,999</c:v>
                      </c:pt>
                      <c:pt idx="2">
                        <c:v>$50,000–74,999</c:v>
                      </c:pt>
                      <c:pt idx="3">
                        <c:v>$75,000 and Over</c:v>
                      </c:pt>
                      <c:pt idx="4">
                        <c:v>Total</c:v>
                      </c:pt>
                    </c:strCache>
                  </c:strRef>
                </c:cat>
                <c:val>
                  <c:numRef>
                    <c:extLst>
                      <c:ext uri="{02D57815-91ED-43cb-92C2-25804820EDAC}">
                        <c15:formulaRef>
                          <c15:sqref>Sheet1!$F$2:$F$6</c15:sqref>
                        </c15:formulaRef>
                      </c:ext>
                    </c:extLst>
                    <c:numCache>
                      <c:formatCode>0.00</c:formatCode>
                      <c:ptCount val="5"/>
                      <c:pt idx="0">
                        <c:v>22.37</c:v>
                      </c:pt>
                      <c:pt idx="1">
                        <c:v>13.9</c:v>
                      </c:pt>
                      <c:pt idx="2">
                        <c:v>8.52</c:v>
                      </c:pt>
                      <c:pt idx="3">
                        <c:v>5.5</c:v>
                      </c:pt>
                      <c:pt idx="4">
                        <c:v>8.64</c:v>
                      </c:pt>
                    </c:numCache>
                  </c:numRef>
                </c:val>
                <c:extLst>
                  <c:ext xmlns:c16="http://schemas.microsoft.com/office/drawing/2014/chart" uri="{C3380CC4-5D6E-409C-BE32-E72D297353CC}">
                    <c16:uniqueId val="{00000001-8DDF-4EB2-9026-70C1A5AD8CC0}"/>
                  </c:ext>
                </c:extLst>
              </c15:ser>
            </c15:filteredBarSeries>
          </c:ext>
        </c:extLst>
      </c:bar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max val="35"/>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valAx>
      <c:spPr>
        <a:noFill/>
        <a:ln>
          <a:noFill/>
        </a:ln>
        <a:effectLst/>
      </c:spPr>
    </c:plotArea>
    <c:legend>
      <c:legendPos val="b"/>
      <c:layout>
        <c:manualLayout>
          <c:xMode val="edge"/>
          <c:yMode val="edge"/>
          <c:x val="0.11137268589263234"/>
          <c:y val="0.91395826301420513"/>
          <c:w val="0.38620399354389201"/>
          <c:h val="5.423731034461003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023965711395604E-2"/>
          <c:y val="4.5229916020993743E-2"/>
          <c:w val="0.93595206857720881"/>
          <c:h val="0.74433222289521506"/>
        </c:manualLayout>
      </c:layout>
      <c:barChart>
        <c:barDir val="col"/>
        <c:grouping val="clustered"/>
        <c:varyColors val="0"/>
        <c:ser>
          <c:idx val="2"/>
          <c:order val="2"/>
          <c:tx>
            <c:strRef>
              <c:f>Sheet1!$A$4</c:f>
              <c:strCache>
                <c:ptCount val="1"/>
                <c:pt idx="0">
                  <c:v>Overall Denial Rate</c:v>
                </c:pt>
              </c:strCache>
            </c:strRef>
          </c:tx>
          <c:spPr>
            <a:solidFill>
              <a:srgbClr val="0F2D52"/>
            </a:solidFill>
            <a:ln>
              <a:noFill/>
            </a:ln>
            <a:effectLst/>
          </c:spPr>
          <c:invertIfNegative val="0"/>
          <c:cat>
            <c:strRef>
              <c:f>Sheet1!$B$1:$E$1</c:f>
              <c:strCache>
                <c:ptCount val="4"/>
                <c:pt idx="0">
                  <c:v>Black</c:v>
                </c:pt>
                <c:pt idx="1">
                  <c:v>Hispanic</c:v>
                </c:pt>
                <c:pt idx="2">
                  <c:v>Asian</c:v>
                </c:pt>
                <c:pt idx="3">
                  <c:v>White</c:v>
                </c:pt>
              </c:strCache>
            </c:strRef>
          </c:cat>
          <c:val>
            <c:numRef>
              <c:f>Sheet1!$B$4:$E$4</c:f>
              <c:numCache>
                <c:formatCode>#,##0.0</c:formatCode>
                <c:ptCount val="4"/>
                <c:pt idx="0">
                  <c:v>16</c:v>
                </c:pt>
                <c:pt idx="1">
                  <c:v>11.6</c:v>
                </c:pt>
                <c:pt idx="2">
                  <c:v>9.1</c:v>
                </c:pt>
                <c:pt idx="3">
                  <c:v>7</c:v>
                </c:pt>
              </c:numCache>
            </c:numRef>
          </c:val>
          <c:extLst>
            <c:ext xmlns:c16="http://schemas.microsoft.com/office/drawing/2014/chart" uri="{C3380CC4-5D6E-409C-BE32-E72D297353CC}">
              <c16:uniqueId val="{00000001-9DC7-45B8-B5AE-B66D89CFDFD1}"/>
            </c:ext>
          </c:extLst>
        </c:ser>
        <c:dLbls>
          <c:showLegendKey val="0"/>
          <c:showVal val="0"/>
          <c:showCatName val="0"/>
          <c:showSerName val="0"/>
          <c:showPercent val="0"/>
          <c:showBubbleSize val="0"/>
        </c:dLbls>
        <c:gapWidth val="50"/>
        <c:axId val="451064928"/>
        <c:axId val="451065256"/>
        <c:extLst>
          <c:ext xmlns:c15="http://schemas.microsoft.com/office/drawing/2012/chart" uri="{02D57815-91ED-43cb-92C2-25804820EDAC}">
            <c15:filteredBarSeries>
              <c15:ser>
                <c:idx val="0"/>
                <c:order val="0"/>
                <c:tx>
                  <c:strRef>
                    <c:extLst>
                      <c:ext uri="{02D57815-91ED-43cb-92C2-25804820EDAC}">
                        <c15:formulaRef>
                          <c15:sqref>Sheet1!$A$2</c15:sqref>
                        </c15:formulaRef>
                      </c:ext>
                    </c:extLst>
                    <c:strCache>
                      <c:ptCount val="1"/>
                    </c:strCache>
                  </c:strRef>
                </c:tx>
                <c:spPr>
                  <a:gradFill>
                    <a:gsLst>
                      <a:gs pos="0">
                        <a:srgbClr val="76AD99"/>
                      </a:gs>
                      <a:gs pos="50000">
                        <a:srgbClr val="76AD99">
                          <a:lumMod val="60000"/>
                          <a:lumOff val="40000"/>
                        </a:srgbClr>
                      </a:gs>
                      <a:gs pos="100000">
                        <a:srgbClr val="76AD99"/>
                      </a:gs>
                    </a:gsLst>
                    <a:lin ang="10800000" scaled="0"/>
                  </a:gradFill>
                  <a:ln>
                    <a:noFill/>
                  </a:ln>
                  <a:effectLst/>
                </c:spPr>
                <c:invertIfNegative val="0"/>
                <c:cat>
                  <c:strRef>
                    <c:extLst>
                      <c:ext uri="{02D57815-91ED-43cb-92C2-25804820EDAC}">
                        <c15:formulaRef>
                          <c15:sqref>Sheet1!$B$1:$E$1</c15:sqref>
                        </c15:formulaRef>
                      </c:ext>
                    </c:extLst>
                    <c:strCache>
                      <c:ptCount val="4"/>
                      <c:pt idx="0">
                        <c:v>Black</c:v>
                      </c:pt>
                      <c:pt idx="1">
                        <c:v>Hispanic</c:v>
                      </c:pt>
                      <c:pt idx="2">
                        <c:v>Asian</c:v>
                      </c:pt>
                      <c:pt idx="3">
                        <c:v>White</c:v>
                      </c:pt>
                    </c:strCache>
                  </c:strRef>
                </c:cat>
                <c:val>
                  <c:numRef>
                    <c:extLst>
                      <c:ext uri="{02D57815-91ED-43cb-92C2-25804820EDAC}">
                        <c15:formulaRef>
                          <c15:sqref>Sheet1!$B$2:$E$2</c15:sqref>
                        </c15:formulaRef>
                      </c:ext>
                    </c:extLst>
                    <c:numCache>
                      <c:formatCode>#,##0.0</c:formatCode>
                      <c:ptCount val="4"/>
                      <c:pt idx="0">
                        <c:v>32.5</c:v>
                      </c:pt>
                      <c:pt idx="1">
                        <c:v>33</c:v>
                      </c:pt>
                      <c:pt idx="2">
                        <c:v>37.4</c:v>
                      </c:pt>
                      <c:pt idx="3">
                        <c:v>27.9</c:v>
                      </c:pt>
                    </c:numCache>
                  </c:numRef>
                </c:val>
                <c:extLst>
                  <c:ext xmlns:c16="http://schemas.microsoft.com/office/drawing/2014/chart" uri="{C3380CC4-5D6E-409C-BE32-E72D297353CC}">
                    <c16:uniqueId val="{00000000-9C37-4990-960E-4A00978A5845}"/>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Sheet1!$A$3</c15:sqref>
                        </c15:formulaRef>
                      </c:ext>
                    </c:extLst>
                    <c:strCache>
                      <c:ptCount val="1"/>
                      <c:pt idx="0">
                        <c:v>Denied due to Credit History</c:v>
                      </c:pt>
                    </c:strCache>
                  </c:strRef>
                </c:tx>
                <c:spPr>
                  <a:gradFill>
                    <a:gsLst>
                      <a:gs pos="0">
                        <a:srgbClr val="002060"/>
                      </a:gs>
                      <a:gs pos="50000">
                        <a:srgbClr val="3C6A7D"/>
                      </a:gs>
                      <a:gs pos="100000">
                        <a:srgbClr val="002060"/>
                      </a:gs>
                    </a:gsLst>
                    <a:lin ang="10800000" scaled="0"/>
                  </a:gradFill>
                  <a:ln>
                    <a:noFill/>
                  </a:ln>
                  <a:effectLst/>
                </c:spPr>
                <c:invertIfNegative val="0"/>
                <c:cat>
                  <c:strRef>
                    <c:extLst xmlns:c15="http://schemas.microsoft.com/office/drawing/2012/chart">
                      <c:ext xmlns:c15="http://schemas.microsoft.com/office/drawing/2012/chart" uri="{02D57815-91ED-43cb-92C2-25804820EDAC}">
                        <c15:formulaRef>
                          <c15:sqref>Sheet1!$B$1:$E$1</c15:sqref>
                        </c15:formulaRef>
                      </c:ext>
                    </c:extLst>
                    <c:strCache>
                      <c:ptCount val="4"/>
                      <c:pt idx="0">
                        <c:v>Black</c:v>
                      </c:pt>
                      <c:pt idx="1">
                        <c:v>Hispanic</c:v>
                      </c:pt>
                      <c:pt idx="2">
                        <c:v>Asian</c:v>
                      </c:pt>
                      <c:pt idx="3">
                        <c:v>White</c:v>
                      </c:pt>
                    </c:strCache>
                  </c:strRef>
                </c:cat>
                <c:val>
                  <c:numRef>
                    <c:extLst xmlns:c15="http://schemas.microsoft.com/office/drawing/2012/chart">
                      <c:ext xmlns:c15="http://schemas.microsoft.com/office/drawing/2012/chart" uri="{02D57815-91ED-43cb-92C2-25804820EDAC}">
                        <c15:formulaRef>
                          <c15:sqref>Sheet1!$B$3:$E$3</c15:sqref>
                        </c15:formulaRef>
                      </c:ext>
                    </c:extLst>
                    <c:numCache>
                      <c:formatCode>#,##0.0</c:formatCode>
                      <c:ptCount val="4"/>
                      <c:pt idx="0">
                        <c:v>24.9</c:v>
                      </c:pt>
                      <c:pt idx="1">
                        <c:v>16.2</c:v>
                      </c:pt>
                      <c:pt idx="2">
                        <c:v>9.3000000000000007</c:v>
                      </c:pt>
                      <c:pt idx="3">
                        <c:v>18.5</c:v>
                      </c:pt>
                    </c:numCache>
                  </c:numRef>
                </c:val>
                <c:extLst xmlns:c15="http://schemas.microsoft.com/office/drawing/2012/chart">
                  <c:ext xmlns:c16="http://schemas.microsoft.com/office/drawing/2014/chart" uri="{C3380CC4-5D6E-409C-BE32-E72D297353CC}">
                    <c16:uniqueId val="{00000001-9C37-4990-960E-4A00978A5845}"/>
                  </c:ext>
                </c:extLst>
              </c15:ser>
            </c15:filteredBarSeries>
          </c:ext>
        </c:extLst>
      </c:barChart>
      <c:catAx>
        <c:axId val="45106492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451065256"/>
        <c:crosses val="autoZero"/>
        <c:auto val="1"/>
        <c:lblAlgn val="ctr"/>
        <c:lblOffset val="100"/>
        <c:noMultiLvlLbl val="0"/>
      </c:catAx>
      <c:valAx>
        <c:axId val="451065256"/>
        <c:scaling>
          <c:orientation val="minMax"/>
        </c:scaling>
        <c:delete val="0"/>
        <c:axPos val="l"/>
        <c:majorGridlines>
          <c:spPr>
            <a:ln w="9525" cap="flat" cmpd="sng" algn="ctr">
              <a:solidFill>
                <a:schemeClr val="bg2"/>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451064928"/>
        <c:crossesAt val="0"/>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userShapes r:id="rId4"/>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r>
              <a:rPr lang="en-US" sz="1400" b="1" dirty="0">
                <a:solidFill>
                  <a:schemeClr val="tx1">
                    <a:lumMod val="50000"/>
                  </a:schemeClr>
                </a:solidFill>
              </a:rPr>
              <a:t>Homeownership Rate (Percent)</a:t>
            </a:r>
          </a:p>
        </c:rich>
      </c:tx>
      <c:layout>
        <c:manualLayout>
          <c:xMode val="edge"/>
          <c:yMode val="edge"/>
          <c:x val="3.2774753004899929E-3"/>
          <c:y val="0"/>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3.3057119575672034E-2"/>
          <c:y val="0.1271753455289388"/>
          <c:w val="0.95486492269718004"/>
          <c:h val="0.59874705616480717"/>
        </c:manualLayout>
      </c:layout>
      <c:barChart>
        <c:barDir val="col"/>
        <c:grouping val="clustered"/>
        <c:varyColors val="0"/>
        <c:ser>
          <c:idx val="0"/>
          <c:order val="0"/>
          <c:tx>
            <c:strRef>
              <c:f>Sheet1!$B$1</c:f>
              <c:strCache>
                <c:ptCount val="1"/>
                <c:pt idx="0">
                  <c:v>White</c:v>
                </c:pt>
              </c:strCache>
            </c:strRef>
          </c:tx>
          <c:spPr>
            <a:solidFill>
              <a:srgbClr val="0F2D52"/>
            </a:solidFill>
            <a:ln>
              <a:noFill/>
            </a:ln>
            <a:effectLst/>
          </c:spPr>
          <c:invertIfNegative val="0"/>
          <c:cat>
            <c:strRef>
              <c:f>Sheet1!$A$2:$A$7</c:f>
              <c:strCache>
                <c:ptCount val="6"/>
                <c:pt idx="0">
                  <c:v>Under 35</c:v>
                </c:pt>
                <c:pt idx="1">
                  <c:v>35–44</c:v>
                </c:pt>
                <c:pt idx="2">
                  <c:v>45–54</c:v>
                </c:pt>
                <c:pt idx="3">
                  <c:v>55–64</c:v>
                </c:pt>
                <c:pt idx="4">
                  <c:v>65 and Over</c:v>
                </c:pt>
                <c:pt idx="5">
                  <c:v>Total</c:v>
                </c:pt>
              </c:strCache>
            </c:strRef>
          </c:cat>
          <c:val>
            <c:numRef>
              <c:f>Sheet1!$B$2:$B$7</c:f>
              <c:numCache>
                <c:formatCode>0.0</c:formatCode>
                <c:ptCount val="6"/>
                <c:pt idx="0">
                  <c:v>44.8</c:v>
                </c:pt>
                <c:pt idx="1">
                  <c:v>70</c:v>
                </c:pt>
                <c:pt idx="2">
                  <c:v>78</c:v>
                </c:pt>
                <c:pt idx="3">
                  <c:v>81.900000000000006</c:v>
                </c:pt>
                <c:pt idx="4">
                  <c:v>83.4</c:v>
                </c:pt>
                <c:pt idx="5">
                  <c:v>73.400000000000006</c:v>
                </c:pt>
              </c:numCache>
            </c:numRef>
          </c:val>
          <c:extLst>
            <c:ext xmlns:c16="http://schemas.microsoft.com/office/drawing/2014/chart" uri="{C3380CC4-5D6E-409C-BE32-E72D297353CC}">
              <c16:uniqueId val="{00000000-40DC-4261-BE4D-60230401C353}"/>
            </c:ext>
          </c:extLst>
        </c:ser>
        <c:ser>
          <c:idx val="1"/>
          <c:order val="1"/>
          <c:tx>
            <c:strRef>
              <c:f>Sheet1!$C$1</c:f>
              <c:strCache>
                <c:ptCount val="1"/>
                <c:pt idx="0">
                  <c:v>Asian</c:v>
                </c:pt>
              </c:strCache>
            </c:strRef>
          </c:tx>
          <c:spPr>
            <a:solidFill>
              <a:srgbClr val="FFC60A"/>
            </a:solidFill>
            <a:ln>
              <a:noFill/>
            </a:ln>
            <a:effectLst/>
          </c:spPr>
          <c:invertIfNegative val="0"/>
          <c:cat>
            <c:strRef>
              <c:f>Sheet1!$A$2:$A$7</c:f>
              <c:strCache>
                <c:ptCount val="6"/>
                <c:pt idx="0">
                  <c:v>Under 35</c:v>
                </c:pt>
                <c:pt idx="1">
                  <c:v>35–44</c:v>
                </c:pt>
                <c:pt idx="2">
                  <c:v>45–54</c:v>
                </c:pt>
                <c:pt idx="3">
                  <c:v>55–64</c:v>
                </c:pt>
                <c:pt idx="4">
                  <c:v>65 and Over</c:v>
                </c:pt>
                <c:pt idx="5">
                  <c:v>Total</c:v>
                </c:pt>
              </c:strCache>
            </c:strRef>
          </c:cat>
          <c:val>
            <c:numRef>
              <c:f>Sheet1!$C$2:$C$7</c:f>
              <c:numCache>
                <c:formatCode>0.0</c:formatCode>
                <c:ptCount val="6"/>
                <c:pt idx="0">
                  <c:v>30.2</c:v>
                </c:pt>
                <c:pt idx="1">
                  <c:v>60.1</c:v>
                </c:pt>
                <c:pt idx="2">
                  <c:v>71</c:v>
                </c:pt>
                <c:pt idx="3">
                  <c:v>75.3</c:v>
                </c:pt>
                <c:pt idx="4">
                  <c:v>69.7</c:v>
                </c:pt>
                <c:pt idx="5">
                  <c:v>57.9</c:v>
                </c:pt>
              </c:numCache>
            </c:numRef>
          </c:val>
          <c:extLst>
            <c:ext xmlns:c16="http://schemas.microsoft.com/office/drawing/2014/chart" uri="{C3380CC4-5D6E-409C-BE32-E72D297353CC}">
              <c16:uniqueId val="{00000001-40DC-4261-BE4D-60230401C353}"/>
            </c:ext>
          </c:extLst>
        </c:ser>
        <c:ser>
          <c:idx val="2"/>
          <c:order val="2"/>
          <c:tx>
            <c:strRef>
              <c:f>Sheet1!$D$1</c:f>
              <c:strCache>
                <c:ptCount val="1"/>
                <c:pt idx="0">
                  <c:v>Hispanic</c:v>
                </c:pt>
              </c:strCache>
            </c:strRef>
          </c:tx>
          <c:spPr>
            <a:solidFill>
              <a:srgbClr val="35AFC8"/>
            </a:solidFill>
            <a:ln>
              <a:noFill/>
            </a:ln>
            <a:effectLst/>
          </c:spPr>
          <c:invertIfNegative val="0"/>
          <c:cat>
            <c:strRef>
              <c:f>Sheet1!$A$2:$A$7</c:f>
              <c:strCache>
                <c:ptCount val="6"/>
                <c:pt idx="0">
                  <c:v>Under 35</c:v>
                </c:pt>
                <c:pt idx="1">
                  <c:v>35–44</c:v>
                </c:pt>
                <c:pt idx="2">
                  <c:v>45–54</c:v>
                </c:pt>
                <c:pt idx="3">
                  <c:v>55–64</c:v>
                </c:pt>
                <c:pt idx="4">
                  <c:v>65 and Over</c:v>
                </c:pt>
                <c:pt idx="5">
                  <c:v>Total</c:v>
                </c:pt>
              </c:strCache>
            </c:strRef>
          </c:cat>
          <c:val>
            <c:numRef>
              <c:f>Sheet1!$D$2:$D$7</c:f>
              <c:numCache>
                <c:formatCode>0.0</c:formatCode>
                <c:ptCount val="6"/>
                <c:pt idx="0">
                  <c:v>28.3</c:v>
                </c:pt>
                <c:pt idx="1">
                  <c:v>46.3</c:v>
                </c:pt>
                <c:pt idx="2">
                  <c:v>56.9</c:v>
                </c:pt>
                <c:pt idx="3">
                  <c:v>59.6</c:v>
                </c:pt>
                <c:pt idx="4">
                  <c:v>58.9</c:v>
                </c:pt>
                <c:pt idx="5">
                  <c:v>46.7</c:v>
                </c:pt>
              </c:numCache>
            </c:numRef>
          </c:val>
          <c:extLst>
            <c:ext xmlns:c16="http://schemas.microsoft.com/office/drawing/2014/chart" uri="{C3380CC4-5D6E-409C-BE32-E72D297353CC}">
              <c16:uniqueId val="{00000002-40DC-4261-BE4D-60230401C353}"/>
            </c:ext>
          </c:extLst>
        </c:ser>
        <c:ser>
          <c:idx val="3"/>
          <c:order val="3"/>
          <c:tx>
            <c:strRef>
              <c:f>Sheet1!$E$1</c:f>
              <c:strCache>
                <c:ptCount val="1"/>
                <c:pt idx="0">
                  <c:v>Black</c:v>
                </c:pt>
              </c:strCache>
            </c:strRef>
          </c:tx>
          <c:spPr>
            <a:solidFill>
              <a:srgbClr val="F26829"/>
            </a:solidFill>
            <a:ln>
              <a:noFill/>
            </a:ln>
            <a:effectLst/>
          </c:spPr>
          <c:invertIfNegative val="0"/>
          <c:cat>
            <c:strRef>
              <c:f>Sheet1!$A$2:$A$7</c:f>
              <c:strCache>
                <c:ptCount val="6"/>
                <c:pt idx="0">
                  <c:v>Under 35</c:v>
                </c:pt>
                <c:pt idx="1">
                  <c:v>35–44</c:v>
                </c:pt>
                <c:pt idx="2">
                  <c:v>45–54</c:v>
                </c:pt>
                <c:pt idx="3">
                  <c:v>55–64</c:v>
                </c:pt>
                <c:pt idx="4">
                  <c:v>65 and Over</c:v>
                </c:pt>
                <c:pt idx="5">
                  <c:v>Total</c:v>
                </c:pt>
              </c:strCache>
            </c:strRef>
          </c:cat>
          <c:val>
            <c:numRef>
              <c:f>Sheet1!$E$2:$E$7</c:f>
              <c:numCache>
                <c:formatCode>0.0</c:formatCode>
                <c:ptCount val="6"/>
                <c:pt idx="0">
                  <c:v>16.600000000000001</c:v>
                </c:pt>
                <c:pt idx="1">
                  <c:v>36.4</c:v>
                </c:pt>
                <c:pt idx="2">
                  <c:v>49</c:v>
                </c:pt>
                <c:pt idx="3">
                  <c:v>53.6</c:v>
                </c:pt>
                <c:pt idx="4">
                  <c:v>58.9</c:v>
                </c:pt>
                <c:pt idx="5">
                  <c:v>42.1</c:v>
                </c:pt>
              </c:numCache>
            </c:numRef>
          </c:val>
          <c:extLst>
            <c:ext xmlns:c16="http://schemas.microsoft.com/office/drawing/2014/chart" uri="{C3380CC4-5D6E-409C-BE32-E72D297353CC}">
              <c16:uniqueId val="{00000003-40DC-4261-BE4D-60230401C353}"/>
            </c:ext>
          </c:extLst>
        </c:ser>
        <c:dLbls>
          <c:showLegendKey val="0"/>
          <c:showVal val="0"/>
          <c:showCatName val="0"/>
          <c:showSerName val="0"/>
          <c:showPercent val="0"/>
          <c:showBubbleSize val="0"/>
        </c:dLbls>
        <c:gapWidth val="100"/>
        <c:axId val="1408702528"/>
        <c:axId val="1408708760"/>
      </c:barChart>
      <c:catAx>
        <c:axId val="1408702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1408708760"/>
        <c:crosses val="autoZero"/>
        <c:auto val="1"/>
        <c:lblAlgn val="ctr"/>
        <c:lblOffset val="100"/>
        <c:noMultiLvlLbl val="0"/>
      </c:catAx>
      <c:valAx>
        <c:axId val="14087087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1408702528"/>
        <c:crosses val="autoZero"/>
        <c:crossBetween val="between"/>
      </c:valAx>
      <c:spPr>
        <a:noFill/>
        <a:ln>
          <a:noFill/>
        </a:ln>
        <a:effectLst/>
      </c:spPr>
    </c:plotArea>
    <c:legend>
      <c:legendPos val="b"/>
      <c:layout>
        <c:manualLayout>
          <c:xMode val="edge"/>
          <c:yMode val="edge"/>
          <c:x val="0.12305485009542626"/>
          <c:y val="0.9328206104146346"/>
          <c:w val="0.39933048335869875"/>
          <c:h val="6.1137093512857725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r>
              <a:rPr lang="en-US"/>
              <a:t>Share of Households Behind on Rent</a:t>
            </a:r>
            <a:r>
              <a:rPr lang="en-US" baseline="0"/>
              <a:t> as of September 2020</a:t>
            </a:r>
            <a:r>
              <a:rPr lang="en-US"/>
              <a:t> (Percent)</a:t>
            </a:r>
          </a:p>
        </c:rich>
      </c:tx>
      <c:layout>
        <c:manualLayout>
          <c:xMode val="edge"/>
          <c:yMode val="edge"/>
          <c:x val="2.591429824505459E-4"/>
          <c:y val="3.3566284954102917E-2"/>
        </c:manualLayout>
      </c:layout>
      <c:overlay val="0"/>
      <c:spPr>
        <a:noFill/>
        <a:ln>
          <a:noFill/>
        </a:ln>
        <a:effectLst/>
      </c:spPr>
      <c:txPr>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3.100943505802722E-2"/>
          <c:y val="0.1389117084414469"/>
          <c:w val="0.93951182739564942"/>
          <c:h val="0.54098280579425706"/>
        </c:manualLayout>
      </c:layout>
      <c:barChart>
        <c:barDir val="col"/>
        <c:grouping val="clustered"/>
        <c:varyColors val="0"/>
        <c:ser>
          <c:idx val="1"/>
          <c:order val="0"/>
          <c:tx>
            <c:strRef>
              <c:f>Sheet1!$A$2</c:f>
              <c:strCache>
                <c:ptCount val="1"/>
                <c:pt idx="0">
                  <c:v>Renters</c:v>
                </c:pt>
              </c:strCache>
            </c:strRef>
          </c:tx>
          <c:spPr>
            <a:solidFill>
              <a:srgbClr val="0F2D52"/>
            </a:solidFill>
            <a:ln>
              <a:noFill/>
            </a:ln>
            <a:effectLst/>
          </c:spPr>
          <c:invertIfNegative val="0"/>
          <c:dPt>
            <c:idx val="0"/>
            <c:invertIfNegative val="0"/>
            <c:bubble3D val="0"/>
            <c:spPr>
              <a:solidFill>
                <a:srgbClr val="0F2D52"/>
              </a:solidFill>
              <a:ln>
                <a:noFill/>
              </a:ln>
              <a:effectLst/>
            </c:spPr>
            <c:extLst>
              <c:ext xmlns:c16="http://schemas.microsoft.com/office/drawing/2014/chart" uri="{C3380CC4-5D6E-409C-BE32-E72D297353CC}">
                <c16:uniqueId val="{00000002-DF4C-4263-9363-7E0FCCE9BF58}"/>
              </c:ext>
            </c:extLst>
          </c:dPt>
          <c:dPt>
            <c:idx val="1"/>
            <c:invertIfNegative val="0"/>
            <c:bubble3D val="0"/>
            <c:spPr>
              <a:solidFill>
                <a:srgbClr val="0F2D52"/>
              </a:solidFill>
              <a:ln>
                <a:noFill/>
              </a:ln>
              <a:effectLst/>
            </c:spPr>
            <c:extLst>
              <c:ext xmlns:c16="http://schemas.microsoft.com/office/drawing/2014/chart" uri="{C3380CC4-5D6E-409C-BE32-E72D297353CC}">
                <c16:uniqueId val="{00000003-DF4C-4263-9363-7E0FCCE9BF58}"/>
              </c:ext>
            </c:extLst>
          </c:dPt>
          <c:dPt>
            <c:idx val="2"/>
            <c:invertIfNegative val="0"/>
            <c:bubble3D val="0"/>
            <c:spPr>
              <a:solidFill>
                <a:srgbClr val="0F2D52"/>
              </a:solidFill>
              <a:ln>
                <a:noFill/>
              </a:ln>
              <a:effectLst/>
            </c:spPr>
            <c:extLst>
              <c:ext xmlns:c16="http://schemas.microsoft.com/office/drawing/2014/chart" uri="{C3380CC4-5D6E-409C-BE32-E72D297353CC}">
                <c16:uniqueId val="{00000004-DF4C-4263-9363-7E0FCCE9BF58}"/>
              </c:ext>
            </c:extLst>
          </c:dPt>
          <c:dPt>
            <c:idx val="3"/>
            <c:invertIfNegative val="0"/>
            <c:bubble3D val="0"/>
            <c:spPr>
              <a:solidFill>
                <a:srgbClr val="35AFC8"/>
              </a:solidFill>
              <a:ln>
                <a:noFill/>
              </a:ln>
              <a:effectLst/>
            </c:spPr>
            <c:extLst>
              <c:ext xmlns:c16="http://schemas.microsoft.com/office/drawing/2014/chart" uri="{C3380CC4-5D6E-409C-BE32-E72D297353CC}">
                <c16:uniqueId val="{00000005-DF4C-4263-9363-7E0FCCE9BF58}"/>
              </c:ext>
            </c:extLst>
          </c:dPt>
          <c:dPt>
            <c:idx val="4"/>
            <c:invertIfNegative val="0"/>
            <c:bubble3D val="0"/>
            <c:spPr>
              <a:solidFill>
                <a:srgbClr val="35AFC8"/>
              </a:solidFill>
              <a:ln>
                <a:noFill/>
              </a:ln>
              <a:effectLst/>
            </c:spPr>
            <c:extLst>
              <c:ext xmlns:c16="http://schemas.microsoft.com/office/drawing/2014/chart" uri="{C3380CC4-5D6E-409C-BE32-E72D297353CC}">
                <c16:uniqueId val="{0000000A-3819-4BE2-86D3-6F5C8DF87984}"/>
              </c:ext>
            </c:extLst>
          </c:dPt>
          <c:dPt>
            <c:idx val="5"/>
            <c:invertIfNegative val="0"/>
            <c:bubble3D val="0"/>
            <c:spPr>
              <a:solidFill>
                <a:srgbClr val="35AFC8"/>
              </a:solidFill>
              <a:ln>
                <a:noFill/>
              </a:ln>
              <a:effectLst/>
            </c:spPr>
            <c:extLst>
              <c:ext xmlns:c16="http://schemas.microsoft.com/office/drawing/2014/chart" uri="{C3380CC4-5D6E-409C-BE32-E72D297353CC}">
                <c16:uniqueId val="{0000000B-3819-4BE2-86D3-6F5C8DF87984}"/>
              </c:ext>
            </c:extLst>
          </c:dPt>
          <c:dPt>
            <c:idx val="11"/>
            <c:invertIfNegative val="0"/>
            <c:bubble3D val="0"/>
            <c:spPr>
              <a:solidFill>
                <a:srgbClr val="0F2D52"/>
              </a:solidFill>
              <a:ln>
                <a:noFill/>
              </a:ln>
              <a:effectLst/>
            </c:spPr>
            <c:extLst>
              <c:ext xmlns:c16="http://schemas.microsoft.com/office/drawing/2014/chart" uri="{C3380CC4-5D6E-409C-BE32-E72D297353CC}">
                <c16:uniqueId val="{00000006-DF4C-4263-9363-7E0FCCE9BF58}"/>
              </c:ext>
            </c:extLst>
          </c:dPt>
          <c:dLbls>
            <c:delete val="1"/>
          </c:dLbls>
          <c:cat>
            <c:strRef>
              <c:f>Sheet1!$B$1:$G$1</c:f>
              <c:strCache>
                <c:ptCount val="6"/>
                <c:pt idx="0">
                  <c:v>Under
$25,000</c:v>
                </c:pt>
                <c:pt idx="1">
                  <c:v>$25,000–
 74,999</c:v>
                </c:pt>
                <c:pt idx="2">
                  <c:v>$75,000 
and Over</c:v>
                </c:pt>
                <c:pt idx="3">
                  <c:v>Single-
Family</c:v>
                </c:pt>
                <c:pt idx="4">
                  <c:v>2–4
Units</c:v>
                </c:pt>
                <c:pt idx="5">
                  <c:v>5 or More Units</c:v>
                </c:pt>
              </c:strCache>
            </c:strRef>
          </c:cat>
          <c:val>
            <c:numRef>
              <c:f>Sheet1!$B$2:$G$2</c:f>
              <c:numCache>
                <c:formatCode>0.0</c:formatCode>
                <c:ptCount val="6"/>
                <c:pt idx="0">
                  <c:v>21.09</c:v>
                </c:pt>
                <c:pt idx="1">
                  <c:v>13.83</c:v>
                </c:pt>
                <c:pt idx="2">
                  <c:v>6.6</c:v>
                </c:pt>
                <c:pt idx="3">
                  <c:v>17.329999999999998</c:v>
                </c:pt>
                <c:pt idx="4">
                  <c:v>13.59</c:v>
                </c:pt>
                <c:pt idx="5">
                  <c:v>11.66</c:v>
                </c:pt>
              </c:numCache>
            </c:numRef>
          </c:val>
          <c:extLst>
            <c:ext xmlns:c16="http://schemas.microsoft.com/office/drawing/2014/chart" uri="{C3380CC4-5D6E-409C-BE32-E72D297353CC}">
              <c16:uniqueId val="{00000001-C347-44D6-B583-CDDE753BDE27}"/>
            </c:ext>
          </c:extLst>
        </c:ser>
        <c:dLbls>
          <c:dLblPos val="inEnd"/>
          <c:showLegendKey val="0"/>
          <c:showVal val="1"/>
          <c:showCatName val="0"/>
          <c:showSerName val="0"/>
          <c:showPercent val="0"/>
          <c:showBubbleSize val="0"/>
        </c:dLbls>
        <c:gapWidth val="100"/>
        <c:axId val="2723360"/>
        <c:axId val="2725552"/>
      </c:barChart>
      <c:catAx>
        <c:axId val="2723360"/>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lumMod val="50000"/>
                      </a:schemeClr>
                    </a:solidFill>
                    <a:latin typeface="+mn-lt"/>
                    <a:ea typeface="+mn-ea"/>
                    <a:cs typeface="+mn-cs"/>
                  </a:defRPr>
                </a:pPr>
                <a:r>
                  <a:rPr lang="en-US">
                    <a:solidFill>
                      <a:schemeClr val="tx1">
                        <a:lumMod val="50000"/>
                      </a:schemeClr>
                    </a:solidFill>
                  </a:rPr>
                  <a:t>Structure Type</a:t>
                </a:r>
              </a:p>
            </c:rich>
          </c:tx>
          <c:layout>
            <c:manualLayout>
              <c:xMode val="edge"/>
              <c:yMode val="edge"/>
              <c:x val="0.67828821036145914"/>
              <c:y val="0.80907245166581754"/>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50000"/>
                    </a:schemeClr>
                  </a:solidFill>
                  <a:latin typeface="+mn-lt"/>
                  <a:ea typeface="+mn-ea"/>
                  <a:cs typeface="+mn-cs"/>
                </a:defRPr>
              </a:pPr>
              <a:endParaRPr lang="en-US"/>
            </a:p>
          </c:txPr>
        </c:title>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min val="0"/>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r>
              <a:rPr lang="en-US"/>
              <a:t>Renter Households (Millions)</a:t>
            </a:r>
          </a:p>
        </c:rich>
      </c:tx>
      <c:layout>
        <c:manualLayout>
          <c:xMode val="edge"/>
          <c:yMode val="edge"/>
          <c:x val="1.150699972550096E-2"/>
          <c:y val="1.812688821752266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64175196857829298"/>
        </c:manualLayout>
      </c:layout>
      <c:barChart>
        <c:barDir val="col"/>
        <c:grouping val="clustered"/>
        <c:varyColors val="0"/>
        <c:ser>
          <c:idx val="0"/>
          <c:order val="0"/>
          <c:tx>
            <c:strRef>
              <c:f>Sheet1!$B$1</c:f>
              <c:strCache>
                <c:ptCount val="1"/>
                <c:pt idx="0">
                  <c:v>Change in Renter Households</c:v>
                </c:pt>
              </c:strCache>
            </c:strRef>
          </c:tx>
          <c:spPr>
            <a:solidFill>
              <a:srgbClr val="FFC60A"/>
            </a:solidFill>
            <a:ln w="38100">
              <a:noFill/>
            </a:ln>
            <a:effectLst/>
          </c:spPr>
          <c:invertIfNegative val="0"/>
          <c:cat>
            <c:strRef>
              <c:f>Sheet1!$A$2:$A$18</c:f>
              <c:strCach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2020:1</c:v>
                </c:pt>
              </c:strCache>
            </c:strRef>
          </c:cat>
          <c:val>
            <c:numRef>
              <c:f>Sheet1!$B$2:$B$18</c:f>
              <c:numCache>
                <c:formatCode>General</c:formatCode>
                <c:ptCount val="17"/>
                <c:pt idx="0">
                  <c:v>-353</c:v>
                </c:pt>
                <c:pt idx="1">
                  <c:v>742</c:v>
                </c:pt>
                <c:pt idx="2">
                  <c:v>490</c:v>
                </c:pt>
                <c:pt idx="3">
                  <c:v>902</c:v>
                </c:pt>
                <c:pt idx="4">
                  <c:v>482</c:v>
                </c:pt>
                <c:pt idx="5">
                  <c:v>713</c:v>
                </c:pt>
                <c:pt idx="6">
                  <c:v>779</c:v>
                </c:pt>
                <c:pt idx="7">
                  <c:v>1007</c:v>
                </c:pt>
                <c:pt idx="8">
                  <c:v>1154</c:v>
                </c:pt>
                <c:pt idx="9">
                  <c:v>629</c:v>
                </c:pt>
                <c:pt idx="10">
                  <c:v>1143</c:v>
                </c:pt>
                <c:pt idx="11">
                  <c:v>1447</c:v>
                </c:pt>
                <c:pt idx="12">
                  <c:v>659</c:v>
                </c:pt>
                <c:pt idx="13">
                  <c:v>-130</c:v>
                </c:pt>
                <c:pt idx="14">
                  <c:v>-94</c:v>
                </c:pt>
                <c:pt idx="15">
                  <c:v>301</c:v>
                </c:pt>
                <c:pt idx="16">
                  <c:v>18.25</c:v>
                </c:pt>
              </c:numCache>
            </c:numRef>
          </c:val>
          <c:extLst>
            <c:ext xmlns:c16="http://schemas.microsoft.com/office/drawing/2014/chart" uri="{C3380CC4-5D6E-409C-BE32-E72D297353CC}">
              <c16:uniqueId val="{00000000-C347-44D6-B583-CDDE753BDE27}"/>
            </c:ext>
          </c:extLst>
        </c:ser>
        <c:dLbls>
          <c:showLegendKey val="0"/>
          <c:showVal val="0"/>
          <c:showCatName val="0"/>
          <c:showSerName val="0"/>
          <c:showPercent val="0"/>
          <c:showBubbleSize val="0"/>
        </c:dLbls>
        <c:gapWidth val="50"/>
        <c:axId val="2723360"/>
        <c:axId val="2725552"/>
      </c:barChart>
      <c:lineChart>
        <c:grouping val="standard"/>
        <c:varyColors val="0"/>
        <c:ser>
          <c:idx val="1"/>
          <c:order val="1"/>
          <c:tx>
            <c:strRef>
              <c:f>Sheet1!$C$1</c:f>
              <c:strCache>
                <c:ptCount val="1"/>
                <c:pt idx="0">
                  <c:v>Rentership Rate (Right scale)</c:v>
                </c:pt>
              </c:strCache>
            </c:strRef>
          </c:tx>
          <c:spPr>
            <a:ln w="47625" cap="rnd">
              <a:solidFill>
                <a:srgbClr val="0F2D52"/>
              </a:solidFill>
              <a:round/>
            </a:ln>
            <a:effectLst/>
          </c:spPr>
          <c:marker>
            <c:symbol val="none"/>
          </c:marker>
          <c:cat>
            <c:strRef>
              <c:f>Sheet1!$A$2:$A$18</c:f>
              <c:strCach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2020:1</c:v>
                </c:pt>
              </c:strCache>
            </c:strRef>
          </c:cat>
          <c:val>
            <c:numRef>
              <c:f>Sheet1!$C$2:$C$18</c:f>
              <c:numCache>
                <c:formatCode>0.00</c:formatCode>
                <c:ptCount val="17"/>
                <c:pt idx="0">
                  <c:v>30.975038566622683</c:v>
                </c:pt>
                <c:pt idx="1">
                  <c:v>31.121442402542836</c:v>
                </c:pt>
                <c:pt idx="2">
                  <c:v>31.224196652001478</c:v>
                </c:pt>
                <c:pt idx="3">
                  <c:v>31.876359452803392</c:v>
                </c:pt>
                <c:pt idx="4">
                  <c:v>32.18980586001863</c:v>
                </c:pt>
                <c:pt idx="5">
                  <c:v>32.646155216171692</c:v>
                </c:pt>
                <c:pt idx="6">
                  <c:v>33.161792060089638</c:v>
                </c:pt>
                <c:pt idx="7">
                  <c:v>33.861492526796958</c:v>
                </c:pt>
                <c:pt idx="8">
                  <c:v>34.567039106145252</c:v>
                </c:pt>
                <c:pt idx="9">
                  <c:v>34.890719861231567</c:v>
                </c:pt>
                <c:pt idx="10">
                  <c:v>35.541733961032271</c:v>
                </c:pt>
                <c:pt idx="11">
                  <c:v>36.338716658321523</c:v>
                </c:pt>
                <c:pt idx="12">
                  <c:v>36.577630084549703</c:v>
                </c:pt>
                <c:pt idx="13">
                  <c:v>36.142308045056986</c:v>
                </c:pt>
                <c:pt idx="14">
                  <c:v>35.606740370605131</c:v>
                </c:pt>
                <c:pt idx="15">
                  <c:v>35.446592065106813</c:v>
                </c:pt>
                <c:pt idx="16" formatCode="General">
                  <c:v>35.175240000000002</c:v>
                </c:pt>
              </c:numCache>
            </c:numRef>
          </c:val>
          <c:smooth val="0"/>
          <c:extLst>
            <c:ext xmlns:c16="http://schemas.microsoft.com/office/drawing/2014/chart" uri="{C3380CC4-5D6E-409C-BE32-E72D297353CC}">
              <c16:uniqueId val="{00000001-C347-44D6-B583-CDDE753BDE27}"/>
            </c:ext>
          </c:extLst>
        </c:ser>
        <c:dLbls>
          <c:showLegendKey val="0"/>
          <c:showVal val="0"/>
          <c:showCatName val="0"/>
          <c:showSerName val="0"/>
          <c:showPercent val="0"/>
          <c:showBubbleSize val="0"/>
        </c:dLbls>
        <c:marker val="1"/>
        <c:smooth val="0"/>
        <c:axId val="829286776"/>
        <c:axId val="829289728"/>
      </c:lineChart>
      <c:catAx>
        <c:axId val="2723360"/>
        <c:scaling>
          <c:orientation val="minMax"/>
        </c:scaling>
        <c:delete val="0"/>
        <c:axPos val="b"/>
        <c:numFmt formatCode="0" sourceLinked="0"/>
        <c:majorTickMark val="out"/>
        <c:minorTickMark val="none"/>
        <c:tickLblPos val="low"/>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min val="-400"/>
        </c:scaling>
        <c:delete val="0"/>
        <c:axPos val="l"/>
        <c:majorGridlines>
          <c:spPr>
            <a:ln w="6350" cap="flat" cmpd="sng" algn="ctr">
              <a:solidFill>
                <a:schemeClr val="tx1">
                  <a:lumMod val="40000"/>
                  <a:lumOff val="60000"/>
                </a:schemeClr>
              </a:solidFill>
              <a:prstDash val="dash"/>
              <a:round/>
            </a:ln>
            <a:effectLst/>
          </c:spPr>
        </c:majorGridlines>
        <c:numFmt formatCode="#,##0.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At val="1"/>
        <c:crossBetween val="between"/>
        <c:dispUnits>
          <c:builtInUnit val="thousands"/>
          <c:dispUnitsLbl>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dispUnitsLbl>
        </c:dispUnits>
      </c:valAx>
      <c:valAx>
        <c:axId val="829289728"/>
        <c:scaling>
          <c:orientation val="minMax"/>
          <c:max val="38"/>
          <c:min val="28"/>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829286776"/>
        <c:crosses val="max"/>
        <c:crossBetween val="between"/>
      </c:valAx>
      <c:catAx>
        <c:axId val="829286776"/>
        <c:scaling>
          <c:orientation val="minMax"/>
        </c:scaling>
        <c:delete val="1"/>
        <c:axPos val="b"/>
        <c:numFmt formatCode="General" sourceLinked="1"/>
        <c:majorTickMark val="out"/>
        <c:minorTickMark val="none"/>
        <c:tickLblPos val="nextTo"/>
        <c:crossAx val="829289728"/>
        <c:crosses val="autoZero"/>
        <c:auto val="1"/>
        <c:lblAlgn val="ctr"/>
        <c:lblOffset val="100"/>
        <c:noMultiLvlLbl val="0"/>
      </c:catAx>
      <c:spPr>
        <a:noFill/>
        <a:ln>
          <a:noFill/>
        </a:ln>
        <a:effectLst/>
      </c:spPr>
    </c:plotArea>
    <c:legend>
      <c:legendPos val="b"/>
      <c:layout>
        <c:manualLayout>
          <c:xMode val="edge"/>
          <c:yMode val="edge"/>
          <c:x val="1.5846208356175076E-2"/>
          <c:y val="0.92739115487044543"/>
          <c:w val="0.581613578840663"/>
          <c:h val="6.490520255964983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r>
              <a:rPr lang="en-US"/>
              <a:t>Rental</a:t>
            </a:r>
            <a:r>
              <a:rPr lang="en-US" baseline="0"/>
              <a:t> Units (Millions)</a:t>
            </a:r>
            <a:endParaRPr lang="en-US"/>
          </a:p>
        </c:rich>
      </c:tx>
      <c:layout>
        <c:manualLayout>
          <c:xMode val="edge"/>
          <c:yMode val="edge"/>
          <c:x val="1.1506999725500981E-2"/>
          <c:y val="1.812688821752266E-2"/>
        </c:manualLayout>
      </c:layout>
      <c:overlay val="0"/>
      <c:spPr>
        <a:noFill/>
        <a:ln>
          <a:noFill/>
        </a:ln>
        <a:effectLst/>
      </c:spPr>
      <c:txPr>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65548199150143438"/>
        </c:manualLayout>
      </c:layout>
      <c:barChart>
        <c:barDir val="col"/>
        <c:grouping val="clustered"/>
        <c:varyColors val="0"/>
        <c:ser>
          <c:idx val="3"/>
          <c:order val="3"/>
          <c:tx>
            <c:v>2004</c:v>
          </c:tx>
          <c:spPr>
            <a:solidFill>
              <a:srgbClr val="0F2D52"/>
            </a:solidFill>
            <a:ln>
              <a:noFill/>
            </a:ln>
            <a:effectLst/>
          </c:spPr>
          <c:invertIfNegative val="0"/>
          <c:dLbls>
            <c:delete val="1"/>
          </c:dLbls>
          <c:cat>
            <c:strRef>
              <c:f>Sheet1!$B$1:$E$1</c:f>
              <c:strCache>
                <c:ptCount val="4"/>
                <c:pt idx="0">
                  <c:v>Single-Family</c:v>
                </c:pt>
                <c:pt idx="1">
                  <c:v>2–4 Units</c:v>
                </c:pt>
                <c:pt idx="2">
                  <c:v>5–19 Units</c:v>
                </c:pt>
                <c:pt idx="3">
                  <c:v>20 Units or More</c:v>
                </c:pt>
              </c:strCache>
            </c:strRef>
          </c:cat>
          <c:val>
            <c:numRef>
              <c:f>Sheet1!$B$5:$E$5</c:f>
              <c:numCache>
                <c:formatCode>#,##0</c:formatCode>
                <c:ptCount val="4"/>
                <c:pt idx="0">
                  <c:v>11982140.758646578</c:v>
                </c:pt>
                <c:pt idx="1">
                  <c:v>8249873.2782488167</c:v>
                </c:pt>
                <c:pt idx="2">
                  <c:v>10083390.32082814</c:v>
                </c:pt>
                <c:pt idx="3">
                  <c:v>7695788.7147022989</c:v>
                </c:pt>
              </c:numCache>
            </c:numRef>
          </c:val>
          <c:extLst>
            <c:ext xmlns:c16="http://schemas.microsoft.com/office/drawing/2014/chart" uri="{C3380CC4-5D6E-409C-BE32-E72D297353CC}">
              <c16:uniqueId val="{0000000D-537D-4719-BD75-790745B4608D}"/>
            </c:ext>
          </c:extLst>
        </c:ser>
        <c:ser>
          <c:idx val="18"/>
          <c:order val="17"/>
          <c:tx>
            <c:v>2019</c:v>
          </c:tx>
          <c:spPr>
            <a:solidFill>
              <a:srgbClr val="FFC60A"/>
            </a:solidFill>
            <a:ln>
              <a:noFill/>
            </a:ln>
            <a:effectLst/>
          </c:spPr>
          <c:invertIfNegative val="0"/>
          <c:dLbls>
            <c:delete val="1"/>
          </c:dLbls>
          <c:cat>
            <c:strRef>
              <c:f>Sheet1!$B$1:$E$1</c:f>
              <c:strCache>
                <c:ptCount val="4"/>
                <c:pt idx="0">
                  <c:v>Single-Family</c:v>
                </c:pt>
                <c:pt idx="1">
                  <c:v>2–4 Units</c:v>
                </c:pt>
                <c:pt idx="2">
                  <c:v>5–19 Units</c:v>
                </c:pt>
                <c:pt idx="3">
                  <c:v>20 Units or More</c:v>
                </c:pt>
              </c:strCache>
            </c:strRef>
          </c:cat>
          <c:val>
            <c:numRef>
              <c:f>Sheet1!$B$20:$E$20</c:f>
              <c:numCache>
                <c:formatCode>#,##0</c:formatCode>
                <c:ptCount val="4"/>
                <c:pt idx="0">
                  <c:v>15291788</c:v>
                </c:pt>
                <c:pt idx="1">
                  <c:v>8212330</c:v>
                </c:pt>
                <c:pt idx="2">
                  <c:v>10873520</c:v>
                </c:pt>
                <c:pt idx="3">
                  <c:v>10984922</c:v>
                </c:pt>
              </c:numCache>
            </c:numRef>
          </c:val>
          <c:extLst>
            <c:ext xmlns:c16="http://schemas.microsoft.com/office/drawing/2014/chart" uri="{C3380CC4-5D6E-409C-BE32-E72D297353CC}">
              <c16:uniqueId val="{00000000-CAB9-48EF-9DE7-A2279CAF787E}"/>
            </c:ext>
          </c:extLst>
        </c:ser>
        <c:dLbls>
          <c:dLblPos val="inEnd"/>
          <c:showLegendKey val="0"/>
          <c:showVal val="1"/>
          <c:showCatName val="0"/>
          <c:showSerName val="0"/>
          <c:showPercent val="0"/>
          <c:showBubbleSize val="0"/>
        </c:dLbls>
        <c:gapWidth val="100"/>
        <c:axId val="2723360"/>
        <c:axId val="2725552"/>
        <c:extLst>
          <c:ext xmlns:c15="http://schemas.microsoft.com/office/drawing/2012/chart" uri="{02D57815-91ED-43cb-92C2-25804820EDAC}">
            <c15:filteredBarSeries>
              <c15: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Sheet1!$B$1:$E$1</c15:sqref>
                        </c15:formulaRef>
                      </c:ext>
                    </c:extLst>
                    <c:strCache>
                      <c:ptCount val="4"/>
                      <c:pt idx="0">
                        <c:v>Single-Family</c:v>
                      </c:pt>
                      <c:pt idx="1">
                        <c:v>2–4 Units</c:v>
                      </c:pt>
                      <c:pt idx="2">
                        <c:v>5–19 Units</c:v>
                      </c:pt>
                      <c:pt idx="3">
                        <c:v>20 Units or More</c:v>
                      </c:pt>
                    </c:strCache>
                  </c:strRef>
                </c:cat>
                <c:val>
                  <c:numRef>
                    <c:extLst>
                      <c:ext uri="{02D57815-91ED-43cb-92C2-25804820EDAC}">
                        <c15:formulaRef>
                          <c15:sqref>Sheet1!$B$2:$E$2</c15:sqref>
                        </c15:formulaRef>
                      </c:ext>
                    </c:extLst>
                    <c:numCache>
                      <c:formatCode>#,##0</c:formatCode>
                      <c:ptCount val="4"/>
                      <c:pt idx="0">
                        <c:v>11538296.395423133</c:v>
                      </c:pt>
                      <c:pt idx="1">
                        <c:v>8700082.0875828154</c:v>
                      </c:pt>
                      <c:pt idx="2">
                        <c:v>10003911.986039225</c:v>
                      </c:pt>
                      <c:pt idx="3">
                        <c:v>7301793.8514461452</c:v>
                      </c:pt>
                    </c:numCache>
                  </c:numRef>
                </c:val>
                <c:extLst>
                  <c:ext xmlns:c16="http://schemas.microsoft.com/office/drawing/2014/chart" uri="{C3380CC4-5D6E-409C-BE32-E72D297353CC}">
                    <c16:uniqueId val="{00000000-C347-44D6-B583-CDDE753BDE27}"/>
                  </c:ext>
                </c:extLst>
              </c15:ser>
            </c15:filteredBarSeries>
            <c15:filteredBarSeries>
              <c15: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Sheet1!$B$1:$E$1</c15:sqref>
                        </c15:formulaRef>
                      </c:ext>
                    </c:extLst>
                    <c:strCache>
                      <c:ptCount val="4"/>
                      <c:pt idx="0">
                        <c:v>Single-Family</c:v>
                      </c:pt>
                      <c:pt idx="1">
                        <c:v>2–4 Units</c:v>
                      </c:pt>
                      <c:pt idx="2">
                        <c:v>5–19 Units</c:v>
                      </c:pt>
                      <c:pt idx="3">
                        <c:v>20 Units or More</c:v>
                      </c:pt>
                    </c:strCache>
                  </c:strRef>
                </c:cat>
                <c:val>
                  <c:numRef>
                    <c:extLst xmlns:c15="http://schemas.microsoft.com/office/drawing/2012/chart">
                      <c:ext xmlns:c15="http://schemas.microsoft.com/office/drawing/2012/chart" uri="{02D57815-91ED-43cb-92C2-25804820EDAC}">
                        <c15:formulaRef>
                          <c15:sqref>Sheet1!$B$3:$E$3</c15:sqref>
                        </c15:formulaRef>
                      </c:ext>
                    </c:extLst>
                    <c:numCache>
                      <c:formatCode>#,##0</c:formatCode>
                      <c:ptCount val="4"/>
                      <c:pt idx="0">
                        <c:v>11644666.809048062</c:v>
                      </c:pt>
                      <c:pt idx="1">
                        <c:v>8537650.233469408</c:v>
                      </c:pt>
                      <c:pt idx="2">
                        <c:v>9754971.5534870457</c:v>
                      </c:pt>
                      <c:pt idx="3">
                        <c:v>7466126.3330673613</c:v>
                      </c:pt>
                    </c:numCache>
                  </c:numRef>
                </c:val>
                <c:extLst xmlns:c15="http://schemas.microsoft.com/office/drawing/2012/chart">
                  <c:ext xmlns:c16="http://schemas.microsoft.com/office/drawing/2014/chart" uri="{C3380CC4-5D6E-409C-BE32-E72D297353CC}">
                    <c16:uniqueId val="{00000001-C347-44D6-B583-CDDE753BDE27}"/>
                  </c:ext>
                </c:extLst>
              </c15:ser>
            </c15:filteredBarSeries>
            <c15:filteredBarSeries>
              <c15:ser>
                <c:idx val="2"/>
                <c:order val="2"/>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Sheet1!$B$1:$E$1</c15:sqref>
                        </c15:formulaRef>
                      </c:ext>
                    </c:extLst>
                    <c:strCache>
                      <c:ptCount val="4"/>
                      <c:pt idx="0">
                        <c:v>Single-Family</c:v>
                      </c:pt>
                      <c:pt idx="1">
                        <c:v>2–4 Units</c:v>
                      </c:pt>
                      <c:pt idx="2">
                        <c:v>5–19 Units</c:v>
                      </c:pt>
                      <c:pt idx="3">
                        <c:v>20 Units or More</c:v>
                      </c:pt>
                    </c:strCache>
                  </c:strRef>
                </c:cat>
                <c:val>
                  <c:numRef>
                    <c:extLst xmlns:c15="http://schemas.microsoft.com/office/drawing/2012/chart">
                      <c:ext xmlns:c15="http://schemas.microsoft.com/office/drawing/2012/chart" uri="{02D57815-91ED-43cb-92C2-25804820EDAC}">
                        <c15:formulaRef>
                          <c15:sqref>Sheet1!$B$4:$E$4</c15:sqref>
                        </c15:formulaRef>
                      </c:ext>
                    </c:extLst>
                    <c:numCache>
                      <c:formatCode>#,##0</c:formatCode>
                      <c:ptCount val="4"/>
                      <c:pt idx="0">
                        <c:v>11681198.591003792</c:v>
                      </c:pt>
                      <c:pt idx="1">
                        <c:v>8340803.8120494103</c:v>
                      </c:pt>
                      <c:pt idx="2">
                        <c:v>10062024.906782294</c:v>
                      </c:pt>
                      <c:pt idx="3">
                        <c:v>7676567.0767937358</c:v>
                      </c:pt>
                    </c:numCache>
                  </c:numRef>
                </c:val>
                <c:extLst xmlns:c15="http://schemas.microsoft.com/office/drawing/2012/chart">
                  <c:ext xmlns:c16="http://schemas.microsoft.com/office/drawing/2014/chart" uri="{C3380CC4-5D6E-409C-BE32-E72D297353CC}">
                    <c16:uniqueId val="{00000002-C347-44D6-B583-CDDE753BDE27}"/>
                  </c:ext>
                </c:extLst>
              </c15:ser>
            </c15:filteredBarSeries>
            <c15:filteredBarSeries>
              <c15:ser>
                <c:idx val="4"/>
                <c:order val="4"/>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Sheet1!$B$1:$E$1</c15:sqref>
                        </c15:formulaRef>
                      </c:ext>
                    </c:extLst>
                    <c:strCache>
                      <c:ptCount val="4"/>
                      <c:pt idx="0">
                        <c:v>Single-Family</c:v>
                      </c:pt>
                      <c:pt idx="1">
                        <c:v>2–4 Units</c:v>
                      </c:pt>
                      <c:pt idx="2">
                        <c:v>5–19 Units</c:v>
                      </c:pt>
                      <c:pt idx="3">
                        <c:v>20 Units or More</c:v>
                      </c:pt>
                    </c:strCache>
                  </c:strRef>
                </c:cat>
                <c:val>
                  <c:numRef>
                    <c:extLst xmlns:c15="http://schemas.microsoft.com/office/drawing/2012/chart">
                      <c:ext xmlns:c15="http://schemas.microsoft.com/office/drawing/2012/chart" uri="{02D57815-91ED-43cb-92C2-25804820EDAC}">
                        <c15:formulaRef>
                          <c15:sqref>Sheet1!$B$6:$E$6</c15:sqref>
                        </c15:formulaRef>
                      </c:ext>
                    </c:extLst>
                    <c:numCache>
                      <c:formatCode>#,##0</c:formatCode>
                      <c:ptCount val="4"/>
                      <c:pt idx="0">
                        <c:v>12205293</c:v>
                      </c:pt>
                      <c:pt idx="1">
                        <c:v>8172077</c:v>
                      </c:pt>
                      <c:pt idx="2">
                        <c:v>10166310</c:v>
                      </c:pt>
                      <c:pt idx="3">
                        <c:v>8006133</c:v>
                      </c:pt>
                    </c:numCache>
                  </c:numRef>
                </c:val>
                <c:extLst xmlns:c15="http://schemas.microsoft.com/office/drawing/2012/chart">
                  <c:ext xmlns:c16="http://schemas.microsoft.com/office/drawing/2014/chart" uri="{C3380CC4-5D6E-409C-BE32-E72D297353CC}">
                    <c16:uniqueId val="{0000000E-537D-4719-BD75-790745B4608D}"/>
                  </c:ext>
                </c:extLst>
              </c15:ser>
            </c15:filteredBarSeries>
            <c15:filteredBarSeries>
              <c15:ser>
                <c:idx val="5"/>
                <c:order val="5"/>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Sheet1!$B$1:$E$1</c15:sqref>
                        </c15:formulaRef>
                      </c:ext>
                    </c:extLst>
                    <c:strCache>
                      <c:ptCount val="4"/>
                      <c:pt idx="0">
                        <c:v>Single-Family</c:v>
                      </c:pt>
                      <c:pt idx="1">
                        <c:v>2–4 Units</c:v>
                      </c:pt>
                      <c:pt idx="2">
                        <c:v>5–19 Units</c:v>
                      </c:pt>
                      <c:pt idx="3">
                        <c:v>20 Units or More</c:v>
                      </c:pt>
                    </c:strCache>
                  </c:strRef>
                </c:cat>
                <c:val>
                  <c:numRef>
                    <c:extLst xmlns:c15="http://schemas.microsoft.com/office/drawing/2012/chart">
                      <c:ext xmlns:c15="http://schemas.microsoft.com/office/drawing/2012/chart" uri="{02D57815-91ED-43cb-92C2-25804820EDAC}">
                        <c15:formulaRef>
                          <c15:sqref>Sheet1!$B$7:$E$7</c15:sqref>
                        </c15:formulaRef>
                      </c:ext>
                    </c:extLst>
                    <c:numCache>
                      <c:formatCode>#,##0</c:formatCode>
                      <c:ptCount val="4"/>
                      <c:pt idx="0">
                        <c:v>12199895</c:v>
                      </c:pt>
                      <c:pt idx="1">
                        <c:v>8151550</c:v>
                      </c:pt>
                      <c:pt idx="2">
                        <c:v>9951818</c:v>
                      </c:pt>
                      <c:pt idx="3">
                        <c:v>7886958</c:v>
                      </c:pt>
                    </c:numCache>
                  </c:numRef>
                </c:val>
                <c:extLst xmlns:c15="http://schemas.microsoft.com/office/drawing/2012/chart">
                  <c:ext xmlns:c16="http://schemas.microsoft.com/office/drawing/2014/chart" uri="{C3380CC4-5D6E-409C-BE32-E72D297353CC}">
                    <c16:uniqueId val="{0000000F-537D-4719-BD75-790745B4608D}"/>
                  </c:ext>
                </c:extLst>
              </c15:ser>
            </c15:filteredBarSeries>
            <c15:filteredBarSeries>
              <c15:ser>
                <c:idx val="6"/>
                <c:order val="6"/>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Sheet1!$B$1:$E$1</c15:sqref>
                        </c15:formulaRef>
                      </c:ext>
                    </c:extLst>
                    <c:strCache>
                      <c:ptCount val="4"/>
                      <c:pt idx="0">
                        <c:v>Single-Family</c:v>
                      </c:pt>
                      <c:pt idx="1">
                        <c:v>2–4 Units</c:v>
                      </c:pt>
                      <c:pt idx="2">
                        <c:v>5–19 Units</c:v>
                      </c:pt>
                      <c:pt idx="3">
                        <c:v>20 Units or More</c:v>
                      </c:pt>
                    </c:strCache>
                  </c:strRef>
                </c:cat>
                <c:val>
                  <c:numRef>
                    <c:extLst xmlns:c15="http://schemas.microsoft.com/office/drawing/2012/chart">
                      <c:ext xmlns:c15="http://schemas.microsoft.com/office/drawing/2012/chart" uri="{02D57815-91ED-43cb-92C2-25804820EDAC}">
                        <c15:formulaRef>
                          <c15:sqref>Sheet1!$B$8:$E$8</c15:sqref>
                        </c15:formulaRef>
                      </c:ext>
                    </c:extLst>
                    <c:numCache>
                      <c:formatCode>#,##0</c:formatCode>
                      <c:ptCount val="4"/>
                      <c:pt idx="0">
                        <c:v>12566634</c:v>
                      </c:pt>
                      <c:pt idx="1">
                        <c:v>8099455</c:v>
                      </c:pt>
                      <c:pt idx="2">
                        <c:v>10106359</c:v>
                      </c:pt>
                      <c:pt idx="3">
                        <c:v>7952006</c:v>
                      </c:pt>
                    </c:numCache>
                  </c:numRef>
                </c:val>
                <c:extLst xmlns:c15="http://schemas.microsoft.com/office/drawing/2012/chart">
                  <c:ext xmlns:c16="http://schemas.microsoft.com/office/drawing/2014/chart" uri="{C3380CC4-5D6E-409C-BE32-E72D297353CC}">
                    <c16:uniqueId val="{00000010-537D-4719-BD75-790745B4608D}"/>
                  </c:ext>
                </c:extLst>
              </c15:ser>
            </c15:filteredBarSeries>
            <c15:filteredBarSeries>
              <c15:ser>
                <c:idx val="7"/>
                <c:order val="7"/>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Sheet1!$B$1:$E$1</c15:sqref>
                        </c15:formulaRef>
                      </c:ext>
                    </c:extLst>
                    <c:strCache>
                      <c:ptCount val="4"/>
                      <c:pt idx="0">
                        <c:v>Single-Family</c:v>
                      </c:pt>
                      <c:pt idx="1">
                        <c:v>2–4 Units</c:v>
                      </c:pt>
                      <c:pt idx="2">
                        <c:v>5–19 Units</c:v>
                      </c:pt>
                      <c:pt idx="3">
                        <c:v>20 Units or More</c:v>
                      </c:pt>
                    </c:strCache>
                  </c:strRef>
                </c:cat>
                <c:val>
                  <c:numRef>
                    <c:extLst xmlns:c15="http://schemas.microsoft.com/office/drawing/2012/chart">
                      <c:ext xmlns:c15="http://schemas.microsoft.com/office/drawing/2012/chart" uri="{02D57815-91ED-43cb-92C2-25804820EDAC}">
                        <c15:formulaRef>
                          <c15:sqref>Sheet1!$B$9:$E$9</c15:sqref>
                        </c15:formulaRef>
                      </c:ext>
                    </c:extLst>
                    <c:numCache>
                      <c:formatCode>#,##0</c:formatCode>
                      <c:ptCount val="4"/>
                      <c:pt idx="0">
                        <c:v>13180387</c:v>
                      </c:pt>
                      <c:pt idx="1">
                        <c:v>8197216</c:v>
                      </c:pt>
                      <c:pt idx="2">
                        <c:v>10121552</c:v>
                      </c:pt>
                      <c:pt idx="3">
                        <c:v>8121833</c:v>
                      </c:pt>
                    </c:numCache>
                  </c:numRef>
                </c:val>
                <c:extLst xmlns:c15="http://schemas.microsoft.com/office/drawing/2012/chart">
                  <c:ext xmlns:c16="http://schemas.microsoft.com/office/drawing/2014/chart" uri="{C3380CC4-5D6E-409C-BE32-E72D297353CC}">
                    <c16:uniqueId val="{00000011-537D-4719-BD75-790745B4608D}"/>
                  </c:ext>
                </c:extLst>
              </c15:ser>
            </c15:filteredBarSeries>
            <c15:filteredBarSeries>
              <c15:ser>
                <c:idx val="8"/>
                <c:order val="8"/>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Sheet1!$B$1:$E$1</c15:sqref>
                        </c15:formulaRef>
                      </c:ext>
                    </c:extLst>
                    <c:strCache>
                      <c:ptCount val="4"/>
                      <c:pt idx="0">
                        <c:v>Single-Family</c:v>
                      </c:pt>
                      <c:pt idx="1">
                        <c:v>2–4 Units</c:v>
                      </c:pt>
                      <c:pt idx="2">
                        <c:v>5–19 Units</c:v>
                      </c:pt>
                      <c:pt idx="3">
                        <c:v>20 Units or More</c:v>
                      </c:pt>
                    </c:strCache>
                  </c:strRef>
                </c:cat>
                <c:val>
                  <c:numRef>
                    <c:extLst xmlns:c15="http://schemas.microsoft.com/office/drawing/2012/chart">
                      <c:ext xmlns:c15="http://schemas.microsoft.com/office/drawing/2012/chart" uri="{02D57815-91ED-43cb-92C2-25804820EDAC}">
                        <c15:formulaRef>
                          <c15:sqref>Sheet1!$B$10:$E$10</c15:sqref>
                        </c15:formulaRef>
                      </c:ext>
                    </c:extLst>
                    <c:numCache>
                      <c:formatCode>#,##0</c:formatCode>
                      <c:ptCount val="4"/>
                      <c:pt idx="0">
                        <c:v>13869731</c:v>
                      </c:pt>
                      <c:pt idx="1">
                        <c:v>8207156</c:v>
                      </c:pt>
                      <c:pt idx="2">
                        <c:v>10381825</c:v>
                      </c:pt>
                      <c:pt idx="3">
                        <c:v>8404712</c:v>
                      </c:pt>
                    </c:numCache>
                  </c:numRef>
                </c:val>
                <c:extLst xmlns:c15="http://schemas.microsoft.com/office/drawing/2012/chart">
                  <c:ext xmlns:c16="http://schemas.microsoft.com/office/drawing/2014/chart" uri="{C3380CC4-5D6E-409C-BE32-E72D297353CC}">
                    <c16:uniqueId val="{00000012-537D-4719-BD75-790745B4608D}"/>
                  </c:ext>
                </c:extLst>
              </c15:ser>
            </c15:filteredBarSeries>
            <c15:filteredBarSeries>
              <c15:ser>
                <c:idx val="9"/>
                <c:order val="9"/>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Sheet1!$B$1:$E$1</c15:sqref>
                        </c15:formulaRef>
                      </c:ext>
                    </c:extLst>
                    <c:strCache>
                      <c:ptCount val="4"/>
                      <c:pt idx="0">
                        <c:v>Single-Family</c:v>
                      </c:pt>
                      <c:pt idx="1">
                        <c:v>2–4 Units</c:v>
                      </c:pt>
                      <c:pt idx="2">
                        <c:v>5–19 Units</c:v>
                      </c:pt>
                      <c:pt idx="3">
                        <c:v>20 Units or More</c:v>
                      </c:pt>
                    </c:strCache>
                  </c:strRef>
                </c:cat>
                <c:val>
                  <c:numRef>
                    <c:extLst xmlns:c15="http://schemas.microsoft.com/office/drawing/2012/chart">
                      <c:ext xmlns:c15="http://schemas.microsoft.com/office/drawing/2012/chart" uri="{02D57815-91ED-43cb-92C2-25804820EDAC}">
                        <c15:formulaRef>
                          <c15:sqref>Sheet1!$B$11:$E$11</c15:sqref>
                        </c15:formulaRef>
                      </c:ext>
                    </c:extLst>
                    <c:numCache>
                      <c:formatCode>#,##0</c:formatCode>
                      <c:ptCount val="4"/>
                      <c:pt idx="0">
                        <c:v>14238676</c:v>
                      </c:pt>
                      <c:pt idx="1">
                        <c:v>8234884</c:v>
                      </c:pt>
                      <c:pt idx="2">
                        <c:v>10349490</c:v>
                      </c:pt>
                      <c:pt idx="3">
                        <c:v>8933033</c:v>
                      </c:pt>
                    </c:numCache>
                  </c:numRef>
                </c:val>
                <c:extLst xmlns:c15="http://schemas.microsoft.com/office/drawing/2012/chart">
                  <c:ext xmlns:c16="http://schemas.microsoft.com/office/drawing/2014/chart" uri="{C3380CC4-5D6E-409C-BE32-E72D297353CC}">
                    <c16:uniqueId val="{00000013-537D-4719-BD75-790745B4608D}"/>
                  </c:ext>
                </c:extLst>
              </c15:ser>
            </c15:filteredBarSeries>
            <c15:filteredBarSeries>
              <c15:ser>
                <c:idx val="10"/>
                <c:order val="10"/>
                <c:spPr>
                  <a:solidFill>
                    <a:schemeClr val="accent2"/>
                  </a:solidFill>
                  <a:ln>
                    <a:noFill/>
                  </a:ln>
                  <a:effectLst/>
                </c:spPr>
                <c:invertIfNegative val="0"/>
                <c:dLbls>
                  <c:delete val="1"/>
                </c:dLbls>
                <c:cat>
                  <c:strRef>
                    <c:extLst xmlns:c15="http://schemas.microsoft.com/office/drawing/2012/chart">
                      <c:ext xmlns:c15="http://schemas.microsoft.com/office/drawing/2012/chart" uri="{02D57815-91ED-43cb-92C2-25804820EDAC}">
                        <c15:formulaRef>
                          <c15:sqref>Sheet1!$B$1:$E$1</c15:sqref>
                        </c15:formulaRef>
                      </c:ext>
                    </c:extLst>
                    <c:strCache>
                      <c:ptCount val="4"/>
                      <c:pt idx="0">
                        <c:v>Single-Family</c:v>
                      </c:pt>
                      <c:pt idx="1">
                        <c:v>2–4 Units</c:v>
                      </c:pt>
                      <c:pt idx="2">
                        <c:v>5–19 Units</c:v>
                      </c:pt>
                      <c:pt idx="3">
                        <c:v>20 Units or More</c:v>
                      </c:pt>
                    </c:strCache>
                  </c:strRef>
                </c:cat>
                <c:val>
                  <c:numRef>
                    <c:extLst xmlns:c15="http://schemas.microsoft.com/office/drawing/2012/chart">
                      <c:ext xmlns:c15="http://schemas.microsoft.com/office/drawing/2012/chart" uri="{02D57815-91ED-43cb-92C2-25804820EDAC}">
                        <c15:formulaRef>
                          <c15:sqref>Sheet1!$B$12:$E$12</c15:sqref>
                        </c15:formulaRef>
                      </c:ext>
                    </c:extLst>
                    <c:numCache>
                      <c:formatCode>#,##0</c:formatCode>
                      <c:ptCount val="4"/>
                      <c:pt idx="0">
                        <c:v>14824437</c:v>
                      </c:pt>
                      <c:pt idx="1">
                        <c:v>8284165</c:v>
                      </c:pt>
                      <c:pt idx="2">
                        <c:v>10244146</c:v>
                      </c:pt>
                      <c:pt idx="3">
                        <c:v>9108082</c:v>
                      </c:pt>
                    </c:numCache>
                  </c:numRef>
                </c:val>
                <c:extLst xmlns:c15="http://schemas.microsoft.com/office/drawing/2012/chart">
                  <c:ext xmlns:c16="http://schemas.microsoft.com/office/drawing/2014/chart" uri="{C3380CC4-5D6E-409C-BE32-E72D297353CC}">
                    <c16:uniqueId val="{00000014-537D-4719-BD75-790745B4608D}"/>
                  </c:ext>
                </c:extLst>
              </c15:ser>
            </c15:filteredBarSeries>
            <c15:filteredBarSeries>
              <c15:ser>
                <c:idx val="11"/>
                <c:order val="11"/>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Sheet1!$B$1:$E$1</c15:sqref>
                        </c15:formulaRef>
                      </c:ext>
                    </c:extLst>
                    <c:strCache>
                      <c:ptCount val="4"/>
                      <c:pt idx="0">
                        <c:v>Single-Family</c:v>
                      </c:pt>
                      <c:pt idx="1">
                        <c:v>2–4 Units</c:v>
                      </c:pt>
                      <c:pt idx="2">
                        <c:v>5–19 Units</c:v>
                      </c:pt>
                      <c:pt idx="3">
                        <c:v>20 Units or More</c:v>
                      </c:pt>
                    </c:strCache>
                  </c:strRef>
                </c:cat>
                <c:val>
                  <c:numRef>
                    <c:extLst xmlns:c15="http://schemas.microsoft.com/office/drawing/2012/chart">
                      <c:ext xmlns:c15="http://schemas.microsoft.com/office/drawing/2012/chart" uri="{02D57815-91ED-43cb-92C2-25804820EDAC}">
                        <c15:formulaRef>
                          <c15:sqref>Sheet1!$B$13:$E$13</c15:sqref>
                        </c15:formulaRef>
                      </c:ext>
                    </c:extLst>
                    <c:numCache>
                      <c:formatCode>#,##0</c:formatCode>
                      <c:ptCount val="4"/>
                      <c:pt idx="0">
                        <c:v>15449865</c:v>
                      </c:pt>
                      <c:pt idx="1">
                        <c:v>8324150</c:v>
                      </c:pt>
                      <c:pt idx="2">
                        <c:v>10374700</c:v>
                      </c:pt>
                      <c:pt idx="3">
                        <c:v>9157037</c:v>
                      </c:pt>
                    </c:numCache>
                  </c:numRef>
                </c:val>
                <c:extLst xmlns:c15="http://schemas.microsoft.com/office/drawing/2012/chart">
                  <c:ext xmlns:c16="http://schemas.microsoft.com/office/drawing/2014/chart" uri="{C3380CC4-5D6E-409C-BE32-E72D297353CC}">
                    <c16:uniqueId val="{00000015-537D-4719-BD75-790745B4608D}"/>
                  </c:ext>
                </c:extLst>
              </c15:ser>
            </c15:filteredBarSeries>
            <c15:filteredBarSeries>
              <c15:ser>
                <c:idx val="12"/>
                <c:order val="12"/>
                <c:spPr>
                  <a:solidFill>
                    <a:schemeClr val="accent1">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Sheet1!$B$1:$E$1</c15:sqref>
                        </c15:formulaRef>
                      </c:ext>
                    </c:extLst>
                    <c:strCache>
                      <c:ptCount val="4"/>
                      <c:pt idx="0">
                        <c:v>Single-Family</c:v>
                      </c:pt>
                      <c:pt idx="1">
                        <c:v>2–4 Units</c:v>
                      </c:pt>
                      <c:pt idx="2">
                        <c:v>5–19 Units</c:v>
                      </c:pt>
                      <c:pt idx="3">
                        <c:v>20 Units or More</c:v>
                      </c:pt>
                    </c:strCache>
                  </c:strRef>
                </c:cat>
                <c:val>
                  <c:numRef>
                    <c:extLst xmlns:c15="http://schemas.microsoft.com/office/drawing/2012/chart">
                      <c:ext xmlns:c15="http://schemas.microsoft.com/office/drawing/2012/chart" uri="{02D57815-91ED-43cb-92C2-25804820EDAC}">
                        <c15:formulaRef>
                          <c15:sqref>Sheet1!$B$14:$E$14</c15:sqref>
                        </c15:formulaRef>
                      </c:ext>
                    </c:extLst>
                    <c:numCache>
                      <c:formatCode>#,##0</c:formatCode>
                      <c:ptCount val="4"/>
                      <c:pt idx="0">
                        <c:v>15752434</c:v>
                      </c:pt>
                      <c:pt idx="1">
                        <c:v>8377760</c:v>
                      </c:pt>
                      <c:pt idx="2">
                        <c:v>10597816</c:v>
                      </c:pt>
                      <c:pt idx="3">
                        <c:v>9098915</c:v>
                      </c:pt>
                    </c:numCache>
                  </c:numRef>
                </c:val>
                <c:extLst xmlns:c15="http://schemas.microsoft.com/office/drawing/2012/chart">
                  <c:ext xmlns:c16="http://schemas.microsoft.com/office/drawing/2014/chart" uri="{C3380CC4-5D6E-409C-BE32-E72D297353CC}">
                    <c16:uniqueId val="{00000016-537D-4719-BD75-790745B4608D}"/>
                  </c:ext>
                </c:extLst>
              </c15:ser>
            </c15:filteredBarSeries>
            <c15:filteredBarSeries>
              <c15:ser>
                <c:idx val="13"/>
                <c:order val="13"/>
                <c:spPr>
                  <a:solidFill>
                    <a:schemeClr val="accent2">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Sheet1!$B$1:$E$1</c15:sqref>
                        </c15:formulaRef>
                      </c:ext>
                    </c:extLst>
                    <c:strCache>
                      <c:ptCount val="4"/>
                      <c:pt idx="0">
                        <c:v>Single-Family</c:v>
                      </c:pt>
                      <c:pt idx="1">
                        <c:v>2–4 Units</c:v>
                      </c:pt>
                      <c:pt idx="2">
                        <c:v>5–19 Units</c:v>
                      </c:pt>
                      <c:pt idx="3">
                        <c:v>20 Units or More</c:v>
                      </c:pt>
                    </c:strCache>
                  </c:strRef>
                </c:cat>
                <c:val>
                  <c:numRef>
                    <c:extLst xmlns:c15="http://schemas.microsoft.com/office/drawing/2012/chart">
                      <c:ext xmlns:c15="http://schemas.microsoft.com/office/drawing/2012/chart" uri="{02D57815-91ED-43cb-92C2-25804820EDAC}">
                        <c15:formulaRef>
                          <c15:sqref>Sheet1!$B$15:$E$15</c15:sqref>
                        </c15:formulaRef>
                      </c:ext>
                    </c:extLst>
                    <c:numCache>
                      <c:formatCode>#,##0</c:formatCode>
                      <c:ptCount val="4"/>
                      <c:pt idx="0">
                        <c:v>16061391</c:v>
                      </c:pt>
                      <c:pt idx="1">
                        <c:v>8479498</c:v>
                      </c:pt>
                      <c:pt idx="2">
                        <c:v>10764331</c:v>
                      </c:pt>
                      <c:pt idx="3">
                        <c:v>9314608</c:v>
                      </c:pt>
                    </c:numCache>
                  </c:numRef>
                </c:val>
                <c:extLst xmlns:c15="http://schemas.microsoft.com/office/drawing/2012/chart">
                  <c:ext xmlns:c16="http://schemas.microsoft.com/office/drawing/2014/chart" uri="{C3380CC4-5D6E-409C-BE32-E72D297353CC}">
                    <c16:uniqueId val="{00000017-537D-4719-BD75-790745B4608D}"/>
                  </c:ext>
                </c:extLst>
              </c15:ser>
            </c15:filteredBarSeries>
            <c15:filteredBarSeries>
              <c15:ser>
                <c:idx val="14"/>
                <c:order val="14"/>
                <c:spPr>
                  <a:solidFill>
                    <a:schemeClr val="accent3">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Sheet1!$B$1:$E$1</c15:sqref>
                        </c15:formulaRef>
                      </c:ext>
                    </c:extLst>
                    <c:strCache>
                      <c:ptCount val="4"/>
                      <c:pt idx="0">
                        <c:v>Single-Family</c:v>
                      </c:pt>
                      <c:pt idx="1">
                        <c:v>2–4 Units</c:v>
                      </c:pt>
                      <c:pt idx="2">
                        <c:v>5–19 Units</c:v>
                      </c:pt>
                      <c:pt idx="3">
                        <c:v>20 Units or More</c:v>
                      </c:pt>
                    </c:strCache>
                  </c:strRef>
                </c:cat>
                <c:val>
                  <c:numRef>
                    <c:extLst xmlns:c15="http://schemas.microsoft.com/office/drawing/2012/chart">
                      <c:ext xmlns:c15="http://schemas.microsoft.com/office/drawing/2012/chart" uri="{02D57815-91ED-43cb-92C2-25804820EDAC}">
                        <c15:formulaRef>
                          <c15:sqref>Sheet1!$B$16:$E$16</c15:sqref>
                        </c15:formulaRef>
                      </c:ext>
                    </c:extLst>
                    <c:numCache>
                      <c:formatCode>#,##0</c:formatCode>
                      <c:ptCount val="4"/>
                      <c:pt idx="0">
                        <c:v>15984079</c:v>
                      </c:pt>
                      <c:pt idx="1">
                        <c:v>8436840</c:v>
                      </c:pt>
                      <c:pt idx="2">
                        <c:v>10794878</c:v>
                      </c:pt>
                      <c:pt idx="3">
                        <c:v>9583329</c:v>
                      </c:pt>
                    </c:numCache>
                  </c:numRef>
                </c:val>
                <c:extLst xmlns:c15="http://schemas.microsoft.com/office/drawing/2012/chart">
                  <c:ext xmlns:c16="http://schemas.microsoft.com/office/drawing/2014/chart" uri="{C3380CC4-5D6E-409C-BE32-E72D297353CC}">
                    <c16:uniqueId val="{00000018-537D-4719-BD75-790745B4608D}"/>
                  </c:ext>
                </c:extLst>
              </c15:ser>
            </c15:filteredBarSeries>
            <c15:filteredBarSeries>
              <c15:ser>
                <c:idx val="15"/>
                <c:order val="15"/>
                <c:spPr>
                  <a:solidFill>
                    <a:schemeClr val="accent4">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Sheet1!$B$1:$E$1</c15:sqref>
                        </c15:formulaRef>
                      </c:ext>
                    </c:extLst>
                    <c:strCache>
                      <c:ptCount val="4"/>
                      <c:pt idx="0">
                        <c:v>Single-Family</c:v>
                      </c:pt>
                      <c:pt idx="1">
                        <c:v>2–4 Units</c:v>
                      </c:pt>
                      <c:pt idx="2">
                        <c:v>5–19 Units</c:v>
                      </c:pt>
                      <c:pt idx="3">
                        <c:v>20 Units or More</c:v>
                      </c:pt>
                    </c:strCache>
                  </c:strRef>
                </c:cat>
                <c:val>
                  <c:numRef>
                    <c:extLst xmlns:c15="http://schemas.microsoft.com/office/drawing/2012/chart">
                      <c:ext xmlns:c15="http://schemas.microsoft.com/office/drawing/2012/chart" uri="{02D57815-91ED-43cb-92C2-25804820EDAC}">
                        <c15:formulaRef>
                          <c15:sqref>Sheet1!$B$17:$E$17</c15:sqref>
                        </c15:formulaRef>
                      </c:ext>
                    </c:extLst>
                    <c:numCache>
                      <c:formatCode>#,##0</c:formatCode>
                      <c:ptCount val="4"/>
                      <c:pt idx="0">
                        <c:v>16083102</c:v>
                      </c:pt>
                      <c:pt idx="1">
                        <c:v>8349388</c:v>
                      </c:pt>
                      <c:pt idx="2">
                        <c:v>10653994</c:v>
                      </c:pt>
                      <c:pt idx="3">
                        <c:v>9930720</c:v>
                      </c:pt>
                    </c:numCache>
                  </c:numRef>
                </c:val>
                <c:extLst xmlns:c15="http://schemas.microsoft.com/office/drawing/2012/chart">
                  <c:ext xmlns:c16="http://schemas.microsoft.com/office/drawing/2014/chart" uri="{C3380CC4-5D6E-409C-BE32-E72D297353CC}">
                    <c16:uniqueId val="{00000019-537D-4719-BD75-790745B4608D}"/>
                  </c:ext>
                </c:extLst>
              </c15:ser>
            </c15:filteredBarSeries>
            <c15:filteredBarSeries>
              <c15:ser>
                <c:idx val="16"/>
                <c:order val="16"/>
                <c:spPr>
                  <a:solidFill>
                    <a:schemeClr val="accent5">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Sheet1!$B$1:$E$1</c15:sqref>
                        </c15:formulaRef>
                      </c:ext>
                    </c:extLst>
                    <c:strCache>
                      <c:ptCount val="4"/>
                      <c:pt idx="0">
                        <c:v>Single-Family</c:v>
                      </c:pt>
                      <c:pt idx="1">
                        <c:v>2–4 Units</c:v>
                      </c:pt>
                      <c:pt idx="2">
                        <c:v>5–19 Units</c:v>
                      </c:pt>
                      <c:pt idx="3">
                        <c:v>20 Units or More</c:v>
                      </c:pt>
                    </c:strCache>
                  </c:strRef>
                </c:cat>
                <c:val>
                  <c:numRef>
                    <c:extLst xmlns:c15="http://schemas.microsoft.com/office/drawing/2012/chart">
                      <c:ext xmlns:c15="http://schemas.microsoft.com/office/drawing/2012/chart" uri="{02D57815-91ED-43cb-92C2-25804820EDAC}">
                        <c15:formulaRef>
                          <c15:sqref>Sheet1!$B$18:$E$18</c15:sqref>
                        </c15:formulaRef>
                      </c:ext>
                    </c:extLst>
                    <c:numCache>
                      <c:formatCode>#,##0</c:formatCode>
                      <c:ptCount val="4"/>
                      <c:pt idx="0">
                        <c:v>15810304</c:v>
                      </c:pt>
                      <c:pt idx="1">
                        <c:v>8206947</c:v>
                      </c:pt>
                      <c:pt idx="2">
                        <c:v>10560640</c:v>
                      </c:pt>
                      <c:pt idx="3">
                        <c:v>10131477</c:v>
                      </c:pt>
                    </c:numCache>
                  </c:numRef>
                </c:val>
                <c:extLst xmlns:c15="http://schemas.microsoft.com/office/drawing/2012/chart">
                  <c:ext xmlns:c16="http://schemas.microsoft.com/office/drawing/2014/chart" uri="{C3380CC4-5D6E-409C-BE32-E72D297353CC}">
                    <c16:uniqueId val="{0000001A-537D-4719-BD75-790745B4608D}"/>
                  </c:ext>
                </c:extLst>
              </c15:ser>
            </c15:filteredBarSeries>
          </c:ext>
        </c:extLst>
      </c:barChart>
      <c:catAx>
        <c:axId val="2723360"/>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lumMod val="50000"/>
                      </a:schemeClr>
                    </a:solidFill>
                    <a:latin typeface="+mn-lt"/>
                    <a:ea typeface="+mn-ea"/>
                    <a:cs typeface="+mn-cs"/>
                  </a:defRPr>
                </a:pPr>
                <a:r>
                  <a:rPr lang="en-US">
                    <a:solidFill>
                      <a:schemeClr val="tx1">
                        <a:lumMod val="50000"/>
                      </a:schemeClr>
                    </a:solidFill>
                  </a:rPr>
                  <a:t>Structure Type</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50000"/>
                    </a:schemeClr>
                  </a:solidFill>
                  <a:latin typeface="+mn-lt"/>
                  <a:ea typeface="+mn-ea"/>
                  <a:cs typeface="+mn-cs"/>
                </a:defRPr>
              </a:pPr>
              <a:endParaRPr lang="en-US"/>
            </a:p>
          </c:txPr>
        </c:title>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max val="16000000"/>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dispUnits>
          <c:builtInUnit val="millions"/>
        </c:dispUnits>
      </c:valAx>
      <c:spPr>
        <a:noFill/>
        <a:ln>
          <a:noFill/>
        </a:ln>
        <a:effectLst/>
      </c:spPr>
    </c:plotArea>
    <c:legend>
      <c:legendPos val="b"/>
      <c:layout>
        <c:manualLayout>
          <c:xMode val="edge"/>
          <c:yMode val="edge"/>
          <c:x val="6.7944503777811957E-2"/>
          <c:y val="0.91998905725908142"/>
          <c:w val="0.23241977521798998"/>
          <c:h val="6.490520255964983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r>
              <a:rPr lang="en-US"/>
              <a:t>Change in Real Median Rent, 2004</a:t>
            </a:r>
            <a:r>
              <a:rPr lang="en-US" baseline="0"/>
              <a:t>–2019 (Percent)</a:t>
            </a:r>
            <a:endParaRPr lang="en-US"/>
          </a:p>
        </c:rich>
      </c:tx>
      <c:layout>
        <c:manualLayout>
          <c:xMode val="edge"/>
          <c:yMode val="edge"/>
          <c:x val="1.1506999725500981E-2"/>
          <c:y val="1.812688821752266E-2"/>
        </c:manualLayout>
      </c:layout>
      <c:overlay val="0"/>
      <c:spPr>
        <a:noFill/>
        <a:ln>
          <a:noFill/>
        </a:ln>
        <a:effectLst/>
      </c:spPr>
      <c:txPr>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65548199150143438"/>
        </c:manualLayout>
      </c:layout>
      <c:barChart>
        <c:barDir val="col"/>
        <c:grouping val="clustered"/>
        <c:varyColors val="0"/>
        <c:ser>
          <c:idx val="3"/>
          <c:order val="3"/>
          <c:spPr>
            <a:solidFill>
              <a:srgbClr val="35AFC8"/>
            </a:solidFill>
            <a:ln>
              <a:noFill/>
            </a:ln>
            <a:effectLst/>
          </c:spPr>
          <c:invertIfNegative val="0"/>
          <c:dLbls>
            <c:delete val="1"/>
          </c:dLbls>
          <c:cat>
            <c:strRef>
              <c:f>Sheet1!$B$1:$E$1</c:f>
              <c:strCache>
                <c:ptCount val="4"/>
                <c:pt idx="0">
                  <c:v>Single-Family</c:v>
                </c:pt>
                <c:pt idx="1">
                  <c:v>2–4 Units</c:v>
                </c:pt>
                <c:pt idx="2">
                  <c:v>5–19 Units</c:v>
                </c:pt>
                <c:pt idx="3">
                  <c:v>20 Units or More</c:v>
                </c:pt>
              </c:strCache>
            </c:strRef>
          </c:cat>
          <c:val>
            <c:numRef>
              <c:f>Sheet1!$B$2:$E$2</c:f>
              <c:numCache>
                <c:formatCode>General</c:formatCode>
                <c:ptCount val="4"/>
                <c:pt idx="0">
                  <c:v>19.443037117919143</c:v>
                </c:pt>
                <c:pt idx="1">
                  <c:v>13.075008161696102</c:v>
                </c:pt>
                <c:pt idx="2">
                  <c:v>17.065900785523446</c:v>
                </c:pt>
                <c:pt idx="3">
                  <c:v>29.36858857360567</c:v>
                </c:pt>
              </c:numCache>
            </c:numRef>
          </c:val>
          <c:extLst>
            <c:ext xmlns:c15="http://schemas.microsoft.com/office/drawing/2012/chart" uri="{02D57815-91ED-43cb-92C2-25804820EDAC}">
              <c15:filteredSeriesTitle>
                <c15:tx>
                  <c:v>2004</c:v>
                </c15:tx>
              </c15:filteredSeriesTitle>
            </c:ext>
            <c:ext xmlns:c16="http://schemas.microsoft.com/office/drawing/2014/chart" uri="{C3380CC4-5D6E-409C-BE32-E72D297353CC}">
              <c16:uniqueId val="{00000000-331A-49D8-B703-9A045528F668}"/>
            </c:ext>
          </c:extLst>
        </c:ser>
        <c:dLbls>
          <c:dLblPos val="inEnd"/>
          <c:showLegendKey val="0"/>
          <c:showVal val="1"/>
          <c:showCatName val="0"/>
          <c:showSerName val="0"/>
          <c:showPercent val="0"/>
          <c:showBubbleSize val="0"/>
        </c:dLbls>
        <c:gapWidth val="100"/>
        <c:axId val="2723360"/>
        <c:axId val="2725552"/>
        <c:extLst>
          <c:ext xmlns:c15="http://schemas.microsoft.com/office/drawing/2012/chart" uri="{02D57815-91ED-43cb-92C2-25804820EDAC}">
            <c15:filteredBarSeries>
              <c15: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Sheet1!$B$1:$E$1</c15:sqref>
                        </c15:formulaRef>
                      </c:ext>
                    </c:extLst>
                    <c:strCache>
                      <c:ptCount val="4"/>
                      <c:pt idx="0">
                        <c:v>Single-Family</c:v>
                      </c:pt>
                      <c:pt idx="1">
                        <c:v>2–4 Units</c:v>
                      </c:pt>
                      <c:pt idx="2">
                        <c:v>5–19 Units</c:v>
                      </c:pt>
                      <c:pt idx="3">
                        <c:v>20 Units or More</c:v>
                      </c:pt>
                    </c:strCache>
                  </c:strRef>
                </c:cat>
                <c:val>
                  <c:numRef>
                    <c:extLst>
                      <c:ext uri="{02D57815-91ED-43cb-92C2-25804820EDAC}">
                        <c15:formulaRef>
                          <c15:sqref>Sheet1!#REF!</c15:sqref>
                        </c15:formulaRef>
                      </c:ext>
                    </c:extLst>
                    <c:numCache>
                      <c:formatCode>General</c:formatCode>
                      <c:ptCount val="1"/>
                      <c:pt idx="0">
                        <c:v>1</c:v>
                      </c:pt>
                    </c:numCache>
                  </c:numRef>
                </c:val>
                <c:extLst>
                  <c:ext xmlns:c16="http://schemas.microsoft.com/office/drawing/2014/chart" uri="{C3380CC4-5D6E-409C-BE32-E72D297353CC}">
                    <c16:uniqueId val="{00000002-331A-49D8-B703-9A045528F668}"/>
                  </c:ext>
                </c:extLst>
              </c15:ser>
            </c15:filteredBarSeries>
            <c15:filteredBarSeries>
              <c15: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Sheet1!$B$1:$E$1</c15:sqref>
                        </c15:formulaRef>
                      </c:ext>
                    </c:extLst>
                    <c:strCache>
                      <c:ptCount val="4"/>
                      <c:pt idx="0">
                        <c:v>Single-Family</c:v>
                      </c:pt>
                      <c:pt idx="1">
                        <c:v>2–4 Units</c:v>
                      </c:pt>
                      <c:pt idx="2">
                        <c:v>5–19 Units</c:v>
                      </c:pt>
                      <c:pt idx="3">
                        <c:v>20 Units or More</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3-331A-49D8-B703-9A045528F668}"/>
                  </c:ext>
                </c:extLst>
              </c15:ser>
            </c15:filteredBarSeries>
            <c15:filteredBarSeries>
              <c15:ser>
                <c:idx val="2"/>
                <c:order val="2"/>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Sheet1!$B$1:$E$1</c15:sqref>
                        </c15:formulaRef>
                      </c:ext>
                    </c:extLst>
                    <c:strCache>
                      <c:ptCount val="4"/>
                      <c:pt idx="0">
                        <c:v>Single-Family</c:v>
                      </c:pt>
                      <c:pt idx="1">
                        <c:v>2–4 Units</c:v>
                      </c:pt>
                      <c:pt idx="2">
                        <c:v>5–19 Units</c:v>
                      </c:pt>
                      <c:pt idx="3">
                        <c:v>20 Units or More</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4-331A-49D8-B703-9A045528F668}"/>
                  </c:ext>
                </c:extLst>
              </c15:ser>
            </c15:filteredBarSeries>
            <c15:filteredBarSeries>
              <c15:ser>
                <c:idx val="4"/>
                <c:order val="4"/>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Sheet1!$B$1:$E$1</c15:sqref>
                        </c15:formulaRef>
                      </c:ext>
                    </c:extLst>
                    <c:strCache>
                      <c:ptCount val="4"/>
                      <c:pt idx="0">
                        <c:v>Single-Family</c:v>
                      </c:pt>
                      <c:pt idx="1">
                        <c:v>2–4 Units</c:v>
                      </c:pt>
                      <c:pt idx="2">
                        <c:v>5–19 Units</c:v>
                      </c:pt>
                      <c:pt idx="3">
                        <c:v>20 Units or More</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5-331A-49D8-B703-9A045528F668}"/>
                  </c:ext>
                </c:extLst>
              </c15:ser>
            </c15:filteredBarSeries>
            <c15:filteredBarSeries>
              <c15:ser>
                <c:idx val="5"/>
                <c:order val="5"/>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Sheet1!$B$1:$E$1</c15:sqref>
                        </c15:formulaRef>
                      </c:ext>
                    </c:extLst>
                    <c:strCache>
                      <c:ptCount val="4"/>
                      <c:pt idx="0">
                        <c:v>Single-Family</c:v>
                      </c:pt>
                      <c:pt idx="1">
                        <c:v>2–4 Units</c:v>
                      </c:pt>
                      <c:pt idx="2">
                        <c:v>5–19 Units</c:v>
                      </c:pt>
                      <c:pt idx="3">
                        <c:v>20 Units or More</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6-331A-49D8-B703-9A045528F668}"/>
                  </c:ext>
                </c:extLst>
              </c15:ser>
            </c15:filteredBarSeries>
            <c15:filteredBarSeries>
              <c15:ser>
                <c:idx val="6"/>
                <c:order val="6"/>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Sheet1!$B$1:$E$1</c15:sqref>
                        </c15:formulaRef>
                      </c:ext>
                    </c:extLst>
                    <c:strCache>
                      <c:ptCount val="4"/>
                      <c:pt idx="0">
                        <c:v>Single-Family</c:v>
                      </c:pt>
                      <c:pt idx="1">
                        <c:v>2–4 Units</c:v>
                      </c:pt>
                      <c:pt idx="2">
                        <c:v>5–19 Units</c:v>
                      </c:pt>
                      <c:pt idx="3">
                        <c:v>20 Units or More</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7-331A-49D8-B703-9A045528F668}"/>
                  </c:ext>
                </c:extLst>
              </c15:ser>
            </c15:filteredBarSeries>
            <c15:filteredBarSeries>
              <c15:ser>
                <c:idx val="7"/>
                <c:order val="7"/>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Sheet1!$B$1:$E$1</c15:sqref>
                        </c15:formulaRef>
                      </c:ext>
                    </c:extLst>
                    <c:strCache>
                      <c:ptCount val="4"/>
                      <c:pt idx="0">
                        <c:v>Single-Family</c:v>
                      </c:pt>
                      <c:pt idx="1">
                        <c:v>2–4 Units</c:v>
                      </c:pt>
                      <c:pt idx="2">
                        <c:v>5–19 Units</c:v>
                      </c:pt>
                      <c:pt idx="3">
                        <c:v>20 Units or More</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8-331A-49D8-B703-9A045528F668}"/>
                  </c:ext>
                </c:extLst>
              </c15:ser>
            </c15:filteredBarSeries>
            <c15:filteredBarSeries>
              <c15:ser>
                <c:idx val="8"/>
                <c:order val="8"/>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Sheet1!$B$1:$E$1</c15:sqref>
                        </c15:formulaRef>
                      </c:ext>
                    </c:extLst>
                    <c:strCache>
                      <c:ptCount val="4"/>
                      <c:pt idx="0">
                        <c:v>Single-Family</c:v>
                      </c:pt>
                      <c:pt idx="1">
                        <c:v>2–4 Units</c:v>
                      </c:pt>
                      <c:pt idx="2">
                        <c:v>5–19 Units</c:v>
                      </c:pt>
                      <c:pt idx="3">
                        <c:v>20 Units or More</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9-331A-49D8-B703-9A045528F668}"/>
                  </c:ext>
                </c:extLst>
              </c15:ser>
            </c15:filteredBarSeries>
            <c15:filteredBarSeries>
              <c15:ser>
                <c:idx val="9"/>
                <c:order val="9"/>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Sheet1!$B$1:$E$1</c15:sqref>
                        </c15:formulaRef>
                      </c:ext>
                    </c:extLst>
                    <c:strCache>
                      <c:ptCount val="4"/>
                      <c:pt idx="0">
                        <c:v>Single-Family</c:v>
                      </c:pt>
                      <c:pt idx="1">
                        <c:v>2–4 Units</c:v>
                      </c:pt>
                      <c:pt idx="2">
                        <c:v>5–19 Units</c:v>
                      </c:pt>
                      <c:pt idx="3">
                        <c:v>20 Units or More</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A-331A-49D8-B703-9A045528F668}"/>
                  </c:ext>
                </c:extLst>
              </c15:ser>
            </c15:filteredBarSeries>
            <c15:filteredBarSeries>
              <c15:ser>
                <c:idx val="10"/>
                <c:order val="10"/>
                <c:spPr>
                  <a:solidFill>
                    <a:schemeClr val="accent2"/>
                  </a:solidFill>
                  <a:ln>
                    <a:noFill/>
                  </a:ln>
                  <a:effectLst/>
                </c:spPr>
                <c:invertIfNegative val="0"/>
                <c:dLbls>
                  <c:delete val="1"/>
                </c:dLbls>
                <c:cat>
                  <c:strRef>
                    <c:extLst xmlns:c15="http://schemas.microsoft.com/office/drawing/2012/chart">
                      <c:ext xmlns:c15="http://schemas.microsoft.com/office/drawing/2012/chart" uri="{02D57815-91ED-43cb-92C2-25804820EDAC}">
                        <c15:formulaRef>
                          <c15:sqref>Sheet1!$B$1:$E$1</c15:sqref>
                        </c15:formulaRef>
                      </c:ext>
                    </c:extLst>
                    <c:strCache>
                      <c:ptCount val="4"/>
                      <c:pt idx="0">
                        <c:v>Single-Family</c:v>
                      </c:pt>
                      <c:pt idx="1">
                        <c:v>2–4 Units</c:v>
                      </c:pt>
                      <c:pt idx="2">
                        <c:v>5–19 Units</c:v>
                      </c:pt>
                      <c:pt idx="3">
                        <c:v>20 Units or More</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5="http://schemas.microsoft.com/office/drawing/2012/chart" uri="{02D57815-91ED-43cb-92C2-25804820EDAC}">
                    <c15:filteredSeriesTitle>
                      <c15:tx>
                        <c:v>2011</c:v>
                      </c15:tx>
                    </c15:filteredSeriesTitle>
                  </c:ext>
                  <c:ext xmlns:c16="http://schemas.microsoft.com/office/drawing/2014/chart" uri="{C3380CC4-5D6E-409C-BE32-E72D297353CC}">
                    <c16:uniqueId val="{0000000B-331A-49D8-B703-9A045528F668}"/>
                  </c:ext>
                </c:extLst>
              </c15:ser>
            </c15:filteredBarSeries>
            <c15:filteredBarSeries>
              <c15:ser>
                <c:idx val="11"/>
                <c:order val="11"/>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Sheet1!$B$1:$E$1</c15:sqref>
                        </c15:formulaRef>
                      </c:ext>
                    </c:extLst>
                    <c:strCache>
                      <c:ptCount val="4"/>
                      <c:pt idx="0">
                        <c:v>Single-Family</c:v>
                      </c:pt>
                      <c:pt idx="1">
                        <c:v>2–4 Units</c:v>
                      </c:pt>
                      <c:pt idx="2">
                        <c:v>5–19 Units</c:v>
                      </c:pt>
                      <c:pt idx="3">
                        <c:v>20 Units or More</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C-331A-49D8-B703-9A045528F668}"/>
                  </c:ext>
                </c:extLst>
              </c15:ser>
            </c15:filteredBarSeries>
            <c15:filteredBarSeries>
              <c15:ser>
                <c:idx val="12"/>
                <c:order val="12"/>
                <c:spPr>
                  <a:solidFill>
                    <a:schemeClr val="accent1">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Sheet1!$B$1:$E$1</c15:sqref>
                        </c15:formulaRef>
                      </c:ext>
                    </c:extLst>
                    <c:strCache>
                      <c:ptCount val="4"/>
                      <c:pt idx="0">
                        <c:v>Single-Family</c:v>
                      </c:pt>
                      <c:pt idx="1">
                        <c:v>2–4 Units</c:v>
                      </c:pt>
                      <c:pt idx="2">
                        <c:v>5–19 Units</c:v>
                      </c:pt>
                      <c:pt idx="3">
                        <c:v>20 Units or More</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D-331A-49D8-B703-9A045528F668}"/>
                  </c:ext>
                </c:extLst>
              </c15:ser>
            </c15:filteredBarSeries>
            <c15:filteredBarSeries>
              <c15:ser>
                <c:idx val="13"/>
                <c:order val="13"/>
                <c:spPr>
                  <a:solidFill>
                    <a:schemeClr val="accent2">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Sheet1!$B$1:$E$1</c15:sqref>
                        </c15:formulaRef>
                      </c:ext>
                    </c:extLst>
                    <c:strCache>
                      <c:ptCount val="4"/>
                      <c:pt idx="0">
                        <c:v>Single-Family</c:v>
                      </c:pt>
                      <c:pt idx="1">
                        <c:v>2–4 Units</c:v>
                      </c:pt>
                      <c:pt idx="2">
                        <c:v>5–19 Units</c:v>
                      </c:pt>
                      <c:pt idx="3">
                        <c:v>20 Units or More</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E-331A-49D8-B703-9A045528F668}"/>
                  </c:ext>
                </c:extLst>
              </c15:ser>
            </c15:filteredBarSeries>
            <c15:filteredBarSeries>
              <c15:ser>
                <c:idx val="14"/>
                <c:order val="14"/>
                <c:spPr>
                  <a:solidFill>
                    <a:schemeClr val="accent3">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Sheet1!$B$1:$E$1</c15:sqref>
                        </c15:formulaRef>
                      </c:ext>
                    </c:extLst>
                    <c:strCache>
                      <c:ptCount val="4"/>
                      <c:pt idx="0">
                        <c:v>Single-Family</c:v>
                      </c:pt>
                      <c:pt idx="1">
                        <c:v>2–4 Units</c:v>
                      </c:pt>
                      <c:pt idx="2">
                        <c:v>5–19 Units</c:v>
                      </c:pt>
                      <c:pt idx="3">
                        <c:v>20 Units or More</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F-331A-49D8-B703-9A045528F668}"/>
                  </c:ext>
                </c:extLst>
              </c15:ser>
            </c15:filteredBarSeries>
            <c15:filteredBarSeries>
              <c15:ser>
                <c:idx val="15"/>
                <c:order val="15"/>
                <c:spPr>
                  <a:solidFill>
                    <a:schemeClr val="accent4">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Sheet1!$B$1:$E$1</c15:sqref>
                        </c15:formulaRef>
                      </c:ext>
                    </c:extLst>
                    <c:strCache>
                      <c:ptCount val="4"/>
                      <c:pt idx="0">
                        <c:v>Single-Family</c:v>
                      </c:pt>
                      <c:pt idx="1">
                        <c:v>2–4 Units</c:v>
                      </c:pt>
                      <c:pt idx="2">
                        <c:v>5–19 Units</c:v>
                      </c:pt>
                      <c:pt idx="3">
                        <c:v>20 Units or More</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10-331A-49D8-B703-9A045528F668}"/>
                  </c:ext>
                </c:extLst>
              </c15:ser>
            </c15:filteredBarSeries>
            <c15:filteredBarSeries>
              <c15:ser>
                <c:idx val="16"/>
                <c:order val="16"/>
                <c:spPr>
                  <a:solidFill>
                    <a:schemeClr val="accent5">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Sheet1!$B$1:$E$1</c15:sqref>
                        </c15:formulaRef>
                      </c:ext>
                    </c:extLst>
                    <c:strCache>
                      <c:ptCount val="4"/>
                      <c:pt idx="0">
                        <c:v>Single-Family</c:v>
                      </c:pt>
                      <c:pt idx="1">
                        <c:v>2–4 Units</c:v>
                      </c:pt>
                      <c:pt idx="2">
                        <c:v>5–19 Units</c:v>
                      </c:pt>
                      <c:pt idx="3">
                        <c:v>20 Units or More</c:v>
                      </c:pt>
                    </c:strCache>
                  </c: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11-331A-49D8-B703-9A045528F668}"/>
                  </c:ext>
                </c:extLst>
              </c15:ser>
            </c15:filteredBarSeries>
          </c:ext>
        </c:extLst>
      </c:barChart>
      <c:catAx>
        <c:axId val="2723360"/>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lumMod val="50000"/>
                      </a:schemeClr>
                    </a:solidFill>
                    <a:latin typeface="+mn-lt"/>
                    <a:ea typeface="+mn-ea"/>
                    <a:cs typeface="+mn-cs"/>
                  </a:defRPr>
                </a:pPr>
                <a:r>
                  <a:rPr lang="en-US">
                    <a:solidFill>
                      <a:schemeClr val="tx1">
                        <a:lumMod val="50000"/>
                      </a:schemeClr>
                    </a:solidFill>
                  </a:rPr>
                  <a:t>Structure Type</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50000"/>
                    </a:schemeClr>
                  </a:solidFill>
                  <a:latin typeface="+mn-lt"/>
                  <a:ea typeface="+mn-ea"/>
                  <a:cs typeface="+mn-cs"/>
                </a:defRPr>
              </a:pPr>
              <a:endParaRPr lang="en-US"/>
            </a:p>
          </c:txPr>
        </c:title>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max val="30"/>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r>
              <a:rPr lang="en-US"/>
              <a:t>Median</a:t>
            </a:r>
            <a:r>
              <a:rPr lang="en-US" baseline="0"/>
              <a:t> Income (Thousands of dollars)</a:t>
            </a:r>
            <a:endParaRPr lang="en-US"/>
          </a:p>
        </c:rich>
      </c:tx>
      <c:layout>
        <c:manualLayout>
          <c:xMode val="edge"/>
          <c:yMode val="edge"/>
          <c:x val="2.1255087667318651E-2"/>
          <c:y val="6.407400699163456E-3"/>
        </c:manualLayout>
      </c:layout>
      <c:overlay val="0"/>
      <c:spPr>
        <a:noFill/>
        <a:ln>
          <a:noFill/>
        </a:ln>
        <a:effectLst/>
      </c:spPr>
      <c:txPr>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0.10878656780501522"/>
          <c:y val="0.11693834213804366"/>
          <c:w val="0.85613646121822795"/>
          <c:h val="0.68862883138597109"/>
        </c:manualLayout>
      </c:layout>
      <c:barChart>
        <c:barDir val="col"/>
        <c:grouping val="clustered"/>
        <c:varyColors val="0"/>
        <c:ser>
          <c:idx val="0"/>
          <c:order val="0"/>
          <c:tx>
            <c:strRef>
              <c:f>Sheet1!$A$2</c:f>
              <c:strCache>
                <c:ptCount val="1"/>
                <c:pt idx="0">
                  <c:v>Share of All Neighborhoods</c:v>
                </c:pt>
              </c:strCache>
            </c:strRef>
          </c:tx>
          <c:spPr>
            <a:solidFill>
              <a:srgbClr val="508DA6"/>
            </a:solidFill>
            <a:ln>
              <a:noFill/>
            </a:ln>
            <a:effectLst/>
          </c:spPr>
          <c:invertIfNegative val="0"/>
          <c:cat>
            <c:strRef>
              <c:f>Sheet1!$B$1:$D$1</c:f>
              <c:strCache>
                <c:ptCount val="3"/>
                <c:pt idx="0">
                  <c:v>High Rental</c:v>
                </c:pt>
                <c:pt idx="1">
                  <c:v>Mixed Tenure</c:v>
                </c:pt>
                <c:pt idx="2">
                  <c:v>High Ownership</c:v>
                </c:pt>
              </c:strCache>
            </c:strRef>
          </c:cat>
          <c:val>
            <c:numRef>
              <c:f>Sheet1!$B$2:$D$2</c:f>
            </c:numRef>
          </c:val>
          <c:extLst>
            <c:ext xmlns:c16="http://schemas.microsoft.com/office/drawing/2014/chart" uri="{C3380CC4-5D6E-409C-BE32-E72D297353CC}">
              <c16:uniqueId val="{00000000-9FDA-489F-93C6-9417502CE963}"/>
            </c:ext>
          </c:extLst>
        </c:ser>
        <c:ser>
          <c:idx val="1"/>
          <c:order val="1"/>
          <c:tx>
            <c:strRef>
              <c:f>Sheet1!$A$3</c:f>
              <c:strCache>
                <c:ptCount val="1"/>
                <c:pt idx="0">
                  <c:v>Median Household Income</c:v>
                </c:pt>
              </c:strCache>
            </c:strRef>
          </c:tx>
          <c:spPr>
            <a:solidFill>
              <a:srgbClr val="0F2D52"/>
            </a:solidFill>
            <a:ln>
              <a:noFill/>
            </a:ln>
            <a:effectLst/>
          </c:spPr>
          <c:invertIfNegative val="0"/>
          <c:cat>
            <c:strRef>
              <c:f>Sheet1!$B$1:$D$1</c:f>
              <c:strCache>
                <c:ptCount val="3"/>
                <c:pt idx="0">
                  <c:v>High Rental</c:v>
                </c:pt>
                <c:pt idx="1">
                  <c:v>Mixed Tenure</c:v>
                </c:pt>
                <c:pt idx="2">
                  <c:v>High Ownership</c:v>
                </c:pt>
              </c:strCache>
            </c:strRef>
          </c:cat>
          <c:val>
            <c:numRef>
              <c:f>Sheet1!$B$3:$D$3</c:f>
              <c:numCache>
                <c:formatCode>General</c:formatCode>
                <c:ptCount val="3"/>
                <c:pt idx="0">
                  <c:v>39731</c:v>
                </c:pt>
                <c:pt idx="1">
                  <c:v>57003</c:v>
                </c:pt>
                <c:pt idx="2">
                  <c:v>83031</c:v>
                </c:pt>
              </c:numCache>
            </c:numRef>
          </c:val>
          <c:extLst>
            <c:ext xmlns:c16="http://schemas.microsoft.com/office/drawing/2014/chart" uri="{C3380CC4-5D6E-409C-BE32-E72D297353CC}">
              <c16:uniqueId val="{00000001-9FDA-489F-93C6-9417502CE963}"/>
            </c:ext>
          </c:extLst>
        </c:ser>
        <c:dLbls>
          <c:showLegendKey val="0"/>
          <c:showVal val="0"/>
          <c:showCatName val="0"/>
          <c:showSerName val="0"/>
          <c:showPercent val="0"/>
          <c:showBubbleSize val="0"/>
        </c:dLbls>
        <c:gapWidth val="150"/>
        <c:axId val="2723360"/>
        <c:axId val="2725552"/>
      </c:barChart>
      <c:catAx>
        <c:axId val="2723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none"/>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dispUnits>
          <c:builtInUnit val="thousands"/>
        </c:dispUnits>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r>
              <a:rPr lang="en-US"/>
              <a:t>Share of Households Headed by a</a:t>
            </a:r>
            <a:r>
              <a:rPr lang="en-US" baseline="0"/>
              <a:t> Person of Color (Percent)</a:t>
            </a:r>
            <a:endParaRPr lang="en-US"/>
          </a:p>
        </c:rich>
      </c:tx>
      <c:layout>
        <c:manualLayout>
          <c:xMode val="edge"/>
          <c:yMode val="edge"/>
          <c:x val="1.2396634449926683E-2"/>
          <c:y val="2.0949549525771952E-2"/>
        </c:manualLayout>
      </c:layout>
      <c:overlay val="0"/>
      <c:spPr>
        <a:noFill/>
        <a:ln>
          <a:noFill/>
        </a:ln>
        <a:effectLst/>
      </c:spPr>
      <c:txPr>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7.5497648872094633E-2"/>
          <c:y val="0.17543751331439311"/>
          <c:w val="0.89573294462978337"/>
          <c:h val="0.63694407106539652"/>
        </c:manualLayout>
      </c:layout>
      <c:barChart>
        <c:barDir val="col"/>
        <c:grouping val="clustered"/>
        <c:varyColors val="0"/>
        <c:ser>
          <c:idx val="0"/>
          <c:order val="0"/>
          <c:tx>
            <c:strRef>
              <c:f>Sheet1!$A$2</c:f>
              <c:strCache>
                <c:ptCount val="1"/>
                <c:pt idx="0">
                  <c:v>Share of Households Headed by a Person of Color</c:v>
                </c:pt>
              </c:strCache>
            </c:strRef>
          </c:tx>
          <c:spPr>
            <a:solidFill>
              <a:srgbClr val="35AFC8"/>
            </a:solidFill>
            <a:ln>
              <a:noFill/>
            </a:ln>
            <a:effectLst/>
          </c:spPr>
          <c:invertIfNegative val="0"/>
          <c:cat>
            <c:strRef>
              <c:f>Sheet1!$B$1:$D$1</c:f>
              <c:strCache>
                <c:ptCount val="3"/>
                <c:pt idx="0">
                  <c:v>High Rental</c:v>
                </c:pt>
                <c:pt idx="1">
                  <c:v>Mixed Tenure</c:v>
                </c:pt>
                <c:pt idx="2">
                  <c:v>High Ownership</c:v>
                </c:pt>
              </c:strCache>
            </c:strRef>
          </c:cat>
          <c:val>
            <c:numRef>
              <c:f>Sheet1!$B$2:$D$2</c:f>
              <c:numCache>
                <c:formatCode>General</c:formatCode>
                <c:ptCount val="3"/>
                <c:pt idx="0">
                  <c:v>67.726849999999999</c:v>
                </c:pt>
                <c:pt idx="1">
                  <c:v>44.942120000000003</c:v>
                </c:pt>
                <c:pt idx="2">
                  <c:v>20.358370000000001</c:v>
                </c:pt>
              </c:numCache>
            </c:numRef>
          </c:val>
          <c:extLst>
            <c:ext xmlns:c16="http://schemas.microsoft.com/office/drawing/2014/chart" uri="{C3380CC4-5D6E-409C-BE32-E72D297353CC}">
              <c16:uniqueId val="{00000000-FCA7-4FD1-A88E-54E7EB3FEC18}"/>
            </c:ext>
          </c:extLst>
        </c:ser>
        <c:dLbls>
          <c:showLegendKey val="0"/>
          <c:showVal val="0"/>
          <c:showCatName val="0"/>
          <c:showSerName val="0"/>
          <c:showPercent val="0"/>
          <c:showBubbleSize val="0"/>
        </c:dLbls>
        <c:gapWidth val="150"/>
        <c:axId val="2723360"/>
        <c:axId val="2725552"/>
      </c:barChart>
      <c:catAx>
        <c:axId val="2723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max val="70"/>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none"/>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5613783437443024E-2"/>
          <c:y val="0.15788705113409909"/>
          <c:w val="0.93342058798637895"/>
          <c:h val="0.62735290414379996"/>
        </c:manualLayout>
      </c:layout>
      <c:barChart>
        <c:barDir val="col"/>
        <c:grouping val="clustered"/>
        <c:varyColors val="0"/>
        <c:ser>
          <c:idx val="0"/>
          <c:order val="0"/>
          <c:tx>
            <c:strRef>
              <c:f>Sheet1!$E$1</c:f>
              <c:strCache>
                <c:ptCount val="1"/>
                <c:pt idx="0">
                  <c:v>Renters</c:v>
                </c:pt>
              </c:strCache>
            </c:strRef>
          </c:tx>
          <c:spPr>
            <a:solidFill>
              <a:srgbClr val="0F2D52"/>
            </a:solidFill>
            <a:ln w="38100">
              <a:noFill/>
            </a:ln>
            <a:effectLst/>
          </c:spPr>
          <c:invertIfNegative val="0"/>
          <c:cat>
            <c:numRef>
              <c:f>Sheet1!$A$2:$A$20</c:f>
              <c:numCache>
                <c:formatCode>General</c:formatCode>
                <c:ptCount val="10"/>
                <c:pt idx="0">
                  <c:v>2001</c:v>
                </c:pt>
                <c:pt idx="1">
                  <c:v>2003</c:v>
                </c:pt>
                <c:pt idx="2">
                  <c:v>2005</c:v>
                </c:pt>
                <c:pt idx="3">
                  <c:v>2007</c:v>
                </c:pt>
                <c:pt idx="4">
                  <c:v>2009</c:v>
                </c:pt>
                <c:pt idx="5">
                  <c:v>2011</c:v>
                </c:pt>
                <c:pt idx="6">
                  <c:v>2013</c:v>
                </c:pt>
                <c:pt idx="7">
                  <c:v>2015</c:v>
                </c:pt>
                <c:pt idx="8">
                  <c:v>2017</c:v>
                </c:pt>
                <c:pt idx="9">
                  <c:v>2019</c:v>
                </c:pt>
              </c:numCache>
            </c:numRef>
          </c:cat>
          <c:val>
            <c:numRef>
              <c:f>Sheet1!$E$2:$E$20</c:f>
              <c:numCache>
                <c:formatCode>General</c:formatCode>
                <c:ptCount val="10"/>
                <c:pt idx="0">
                  <c:v>14791855</c:v>
                </c:pt>
                <c:pt idx="1">
                  <c:v>15691950</c:v>
                </c:pt>
                <c:pt idx="2">
                  <c:v>17106665</c:v>
                </c:pt>
                <c:pt idx="3">
                  <c:v>17053305</c:v>
                </c:pt>
                <c:pt idx="4">
                  <c:v>18828516</c:v>
                </c:pt>
                <c:pt idx="5">
                  <c:v>20609625</c:v>
                </c:pt>
                <c:pt idx="6">
                  <c:v>20764449</c:v>
                </c:pt>
                <c:pt idx="7">
                  <c:v>21027998</c:v>
                </c:pt>
                <c:pt idx="8">
                  <c:v>20499778</c:v>
                </c:pt>
                <c:pt idx="9">
                  <c:v>20388598</c:v>
                </c:pt>
              </c:numCache>
            </c:numRef>
          </c:val>
          <c:extLst>
            <c:ext xmlns:c16="http://schemas.microsoft.com/office/drawing/2014/chart" uri="{C3380CC4-5D6E-409C-BE32-E72D297353CC}">
              <c16:uniqueId val="{00000002-87EA-4599-B09A-DB1D33E99558}"/>
            </c:ext>
          </c:extLst>
        </c:ser>
        <c:ser>
          <c:idx val="2"/>
          <c:order val="1"/>
          <c:tx>
            <c:strRef>
              <c:f>Sheet1!$D$1</c:f>
              <c:strCache>
                <c:ptCount val="1"/>
                <c:pt idx="0">
                  <c:v>Owners</c:v>
                </c:pt>
              </c:strCache>
            </c:strRef>
          </c:tx>
          <c:spPr>
            <a:solidFill>
              <a:srgbClr val="FFC60A"/>
            </a:solidFill>
            <a:ln>
              <a:noFill/>
            </a:ln>
            <a:effectLst/>
          </c:spPr>
          <c:invertIfNegative val="0"/>
          <c:cat>
            <c:numRef>
              <c:f>Sheet1!$A$2:$A$20</c:f>
              <c:numCache>
                <c:formatCode>General</c:formatCode>
                <c:ptCount val="10"/>
                <c:pt idx="0">
                  <c:v>2001</c:v>
                </c:pt>
                <c:pt idx="1">
                  <c:v>2003</c:v>
                </c:pt>
                <c:pt idx="2">
                  <c:v>2005</c:v>
                </c:pt>
                <c:pt idx="3">
                  <c:v>2007</c:v>
                </c:pt>
                <c:pt idx="4">
                  <c:v>2009</c:v>
                </c:pt>
                <c:pt idx="5">
                  <c:v>2011</c:v>
                </c:pt>
                <c:pt idx="6">
                  <c:v>2013</c:v>
                </c:pt>
                <c:pt idx="7">
                  <c:v>2015</c:v>
                </c:pt>
                <c:pt idx="8">
                  <c:v>2017</c:v>
                </c:pt>
                <c:pt idx="9">
                  <c:v>2019</c:v>
                </c:pt>
              </c:numCache>
            </c:numRef>
          </c:cat>
          <c:val>
            <c:numRef>
              <c:f>Sheet1!$D$2:$D$20</c:f>
              <c:numCache>
                <c:formatCode>General</c:formatCode>
                <c:ptCount val="10"/>
                <c:pt idx="0">
                  <c:v>16754915</c:v>
                </c:pt>
                <c:pt idx="1">
                  <c:v>18370390</c:v>
                </c:pt>
                <c:pt idx="2">
                  <c:v>20912404</c:v>
                </c:pt>
                <c:pt idx="3">
                  <c:v>22786609</c:v>
                </c:pt>
                <c:pt idx="4">
                  <c:v>22623738</c:v>
                </c:pt>
                <c:pt idx="5">
                  <c:v>22002316</c:v>
                </c:pt>
                <c:pt idx="6">
                  <c:v>18878295</c:v>
                </c:pt>
                <c:pt idx="7">
                  <c:v>17836393</c:v>
                </c:pt>
                <c:pt idx="8">
                  <c:v>17306368</c:v>
                </c:pt>
                <c:pt idx="9">
                  <c:v>16733439</c:v>
                </c:pt>
              </c:numCache>
            </c:numRef>
          </c:val>
          <c:extLst>
            <c:ext xmlns:c16="http://schemas.microsoft.com/office/drawing/2014/chart" uri="{C3380CC4-5D6E-409C-BE32-E72D297353CC}">
              <c16:uniqueId val="{00000000-87EA-4599-B09A-DB1D33E99558}"/>
            </c:ext>
          </c:extLst>
        </c:ser>
        <c:dLbls>
          <c:showLegendKey val="0"/>
          <c:showVal val="0"/>
          <c:showCatName val="0"/>
          <c:showSerName val="0"/>
          <c:showPercent val="0"/>
          <c:showBubbleSize val="0"/>
        </c:dLbls>
        <c:gapWidth val="150"/>
        <c:axId val="2723360"/>
        <c:axId val="2725552"/>
      </c:bar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min val="0"/>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dispUnits>
          <c:builtInUnit val="millions"/>
        </c:dispUnits>
      </c:valAx>
      <c:spPr>
        <a:noFill/>
        <a:ln>
          <a:noFill/>
        </a:ln>
        <a:effectLst/>
      </c:spPr>
    </c:plotArea>
    <c:legend>
      <c:legendPos val="b"/>
      <c:layout>
        <c:manualLayout>
          <c:xMode val="edge"/>
          <c:yMode val="edge"/>
          <c:x val="1.5846208356175076E-2"/>
          <c:y val="0.92739115487044543"/>
          <c:w val="0.27791921422131816"/>
          <c:h val="7.2608801847200755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r>
              <a:rPr lang="en-US"/>
              <a:t>Share of Households Behind on</a:t>
            </a:r>
            <a:r>
              <a:rPr lang="en-US" baseline="0"/>
              <a:t> Rent/Mortgage as of September 2020 (Percent)</a:t>
            </a:r>
            <a:endParaRPr lang="en-US"/>
          </a:p>
        </c:rich>
      </c:tx>
      <c:layout>
        <c:manualLayout>
          <c:xMode val="edge"/>
          <c:yMode val="edge"/>
          <c:x val="1.1506999725500981E-2"/>
          <c:y val="1.812688821752266E-2"/>
        </c:manualLayout>
      </c:layout>
      <c:overlay val="0"/>
      <c:spPr>
        <a:noFill/>
        <a:ln>
          <a:noFill/>
        </a:ln>
        <a:effectLst/>
      </c:spPr>
      <c:txPr>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65548199150143438"/>
        </c:manualLayout>
      </c:layout>
      <c:barChart>
        <c:barDir val="col"/>
        <c:grouping val="clustered"/>
        <c:varyColors val="0"/>
        <c:ser>
          <c:idx val="0"/>
          <c:order val="0"/>
          <c:tx>
            <c:strRef>
              <c:f>Sheet1!$B$1</c:f>
              <c:strCache>
                <c:ptCount val="1"/>
                <c:pt idx="0">
                  <c:v>White</c:v>
                </c:pt>
              </c:strCache>
            </c:strRef>
          </c:tx>
          <c:spPr>
            <a:solidFill>
              <a:srgbClr val="0F2D52"/>
            </a:solidFill>
            <a:ln>
              <a:noFill/>
            </a:ln>
            <a:effectLst/>
          </c:spPr>
          <c:invertIfNegative val="0"/>
          <c:dLbls>
            <c:delete val="1"/>
          </c:dLbls>
          <c:cat>
            <c:strRef>
              <c:f>Sheet1!$A$2:$A$5</c:f>
              <c:strCache>
                <c:ptCount val="4"/>
                <c:pt idx="0">
                  <c:v>Under $25,000</c:v>
                </c:pt>
                <c:pt idx="1">
                  <c:v>$25,000–49,999</c:v>
                </c:pt>
                <c:pt idx="2">
                  <c:v>$50,000–74,999</c:v>
                </c:pt>
                <c:pt idx="3">
                  <c:v>$75,000 and Over</c:v>
                </c:pt>
              </c:strCache>
            </c:strRef>
          </c:cat>
          <c:val>
            <c:numRef>
              <c:f>Sheet1!$B$2:$B$5</c:f>
              <c:numCache>
                <c:formatCode>0.0</c:formatCode>
                <c:ptCount val="4"/>
                <c:pt idx="0">
                  <c:v>15.36748</c:v>
                </c:pt>
                <c:pt idx="1">
                  <c:v>10.181789999999999</c:v>
                </c:pt>
                <c:pt idx="2">
                  <c:v>8.2906099999999991</c:v>
                </c:pt>
                <c:pt idx="3">
                  <c:v>4.15001</c:v>
                </c:pt>
              </c:numCache>
            </c:numRef>
          </c:val>
          <c:extLst>
            <c:ext xmlns:c16="http://schemas.microsoft.com/office/drawing/2014/chart" uri="{C3380CC4-5D6E-409C-BE32-E72D297353CC}">
              <c16:uniqueId val="{00000000-C347-44D6-B583-CDDE753BDE27}"/>
            </c:ext>
          </c:extLst>
        </c:ser>
        <c:ser>
          <c:idx val="1"/>
          <c:order val="1"/>
          <c:tx>
            <c:strRef>
              <c:f>Sheet1!$C$1</c:f>
              <c:strCache>
                <c:ptCount val="1"/>
                <c:pt idx="0">
                  <c:v>Black</c:v>
                </c:pt>
              </c:strCache>
            </c:strRef>
          </c:tx>
          <c:spPr>
            <a:solidFill>
              <a:srgbClr val="FFC60A"/>
            </a:solidFill>
            <a:ln>
              <a:noFill/>
            </a:ln>
            <a:effectLst/>
          </c:spPr>
          <c:invertIfNegative val="0"/>
          <c:dLbls>
            <c:delete val="1"/>
          </c:dLbls>
          <c:cat>
            <c:strRef>
              <c:f>Sheet1!$A$2:$A$5</c:f>
              <c:strCache>
                <c:ptCount val="4"/>
                <c:pt idx="0">
                  <c:v>Under $25,000</c:v>
                </c:pt>
                <c:pt idx="1">
                  <c:v>$25,000–49,999</c:v>
                </c:pt>
                <c:pt idx="2">
                  <c:v>$50,000–74,999</c:v>
                </c:pt>
                <c:pt idx="3">
                  <c:v>$75,000 and Over</c:v>
                </c:pt>
              </c:strCache>
            </c:strRef>
          </c:cat>
          <c:val>
            <c:numRef>
              <c:f>Sheet1!$C$2:$C$5</c:f>
              <c:numCache>
                <c:formatCode>0.0</c:formatCode>
                <c:ptCount val="4"/>
                <c:pt idx="0">
                  <c:v>26.61036</c:v>
                </c:pt>
                <c:pt idx="1">
                  <c:v>22.413</c:v>
                </c:pt>
                <c:pt idx="2">
                  <c:v>14.658799999999999</c:v>
                </c:pt>
                <c:pt idx="3">
                  <c:v>12.640750000000001</c:v>
                </c:pt>
              </c:numCache>
            </c:numRef>
          </c:val>
          <c:extLst>
            <c:ext xmlns:c16="http://schemas.microsoft.com/office/drawing/2014/chart" uri="{C3380CC4-5D6E-409C-BE32-E72D297353CC}">
              <c16:uniqueId val="{00000001-C347-44D6-B583-CDDE753BDE27}"/>
            </c:ext>
          </c:extLst>
        </c:ser>
        <c:ser>
          <c:idx val="2"/>
          <c:order val="2"/>
          <c:tx>
            <c:strRef>
              <c:f>Sheet1!$D$1</c:f>
              <c:strCache>
                <c:ptCount val="1"/>
                <c:pt idx="0">
                  <c:v>Hispanic</c:v>
                </c:pt>
              </c:strCache>
            </c:strRef>
          </c:tx>
          <c:spPr>
            <a:solidFill>
              <a:srgbClr val="35AFC8"/>
            </a:solidFill>
            <a:ln>
              <a:solidFill>
                <a:srgbClr val="35AFC8"/>
              </a:solidFill>
            </a:ln>
            <a:effectLst/>
          </c:spPr>
          <c:invertIfNegative val="0"/>
          <c:dLbls>
            <c:delete val="1"/>
          </c:dLbls>
          <c:cat>
            <c:strRef>
              <c:f>Sheet1!$A$2:$A$5</c:f>
              <c:strCache>
                <c:ptCount val="4"/>
                <c:pt idx="0">
                  <c:v>Under $25,000</c:v>
                </c:pt>
                <c:pt idx="1">
                  <c:v>$25,000–49,999</c:v>
                </c:pt>
                <c:pt idx="2">
                  <c:v>$50,000–74,999</c:v>
                </c:pt>
                <c:pt idx="3">
                  <c:v>$75,000 and Over</c:v>
                </c:pt>
              </c:strCache>
            </c:strRef>
          </c:cat>
          <c:val>
            <c:numRef>
              <c:f>Sheet1!$D$2:$D$5</c:f>
              <c:numCache>
                <c:formatCode>0.0</c:formatCode>
                <c:ptCount val="4"/>
                <c:pt idx="0">
                  <c:v>26.142870000000002</c:v>
                </c:pt>
                <c:pt idx="1">
                  <c:v>24.66404</c:v>
                </c:pt>
                <c:pt idx="2">
                  <c:v>12.745139999999999</c:v>
                </c:pt>
                <c:pt idx="3">
                  <c:v>9.00352</c:v>
                </c:pt>
              </c:numCache>
            </c:numRef>
          </c:val>
          <c:extLst>
            <c:ext xmlns:c16="http://schemas.microsoft.com/office/drawing/2014/chart" uri="{C3380CC4-5D6E-409C-BE32-E72D297353CC}">
              <c16:uniqueId val="{00000002-C347-44D6-B583-CDDE753BDE27}"/>
            </c:ext>
          </c:extLst>
        </c:ser>
        <c:ser>
          <c:idx val="3"/>
          <c:order val="3"/>
          <c:tx>
            <c:strRef>
              <c:f>Sheet1!$E$1</c:f>
              <c:strCache>
                <c:ptCount val="1"/>
                <c:pt idx="0">
                  <c:v>Asian</c:v>
                </c:pt>
              </c:strCache>
            </c:strRef>
          </c:tx>
          <c:spPr>
            <a:solidFill>
              <a:srgbClr val="F26829"/>
            </a:solidFill>
            <a:ln>
              <a:noFill/>
            </a:ln>
            <a:effectLst/>
          </c:spPr>
          <c:invertIfNegative val="0"/>
          <c:dLbls>
            <c:delete val="1"/>
          </c:dLbls>
          <c:cat>
            <c:strRef>
              <c:f>Sheet1!$A$2:$A$5</c:f>
              <c:strCache>
                <c:ptCount val="4"/>
                <c:pt idx="0">
                  <c:v>Under $25,000</c:v>
                </c:pt>
                <c:pt idx="1">
                  <c:v>$25,000–49,999</c:v>
                </c:pt>
                <c:pt idx="2">
                  <c:v>$50,000–74,999</c:v>
                </c:pt>
                <c:pt idx="3">
                  <c:v>$75,000 and Over</c:v>
                </c:pt>
              </c:strCache>
            </c:strRef>
          </c:cat>
          <c:val>
            <c:numRef>
              <c:f>Sheet1!$E$2:$E$5</c:f>
              <c:numCache>
                <c:formatCode>0.0</c:formatCode>
                <c:ptCount val="4"/>
                <c:pt idx="0">
                  <c:v>34.207340000000002</c:v>
                </c:pt>
                <c:pt idx="1">
                  <c:v>21.10726</c:v>
                </c:pt>
                <c:pt idx="2">
                  <c:v>17.309730000000002</c:v>
                </c:pt>
                <c:pt idx="3">
                  <c:v>10.079269999999999</c:v>
                </c:pt>
              </c:numCache>
            </c:numRef>
          </c:val>
          <c:extLst>
            <c:ext xmlns:c16="http://schemas.microsoft.com/office/drawing/2014/chart" uri="{C3380CC4-5D6E-409C-BE32-E72D297353CC}">
              <c16:uniqueId val="{00000005-15DE-4A66-B1D5-67E6B1321053}"/>
            </c:ext>
          </c:extLst>
        </c:ser>
        <c:dLbls>
          <c:dLblPos val="inEnd"/>
          <c:showLegendKey val="0"/>
          <c:showVal val="1"/>
          <c:showCatName val="0"/>
          <c:showSerName val="0"/>
          <c:showPercent val="0"/>
          <c:showBubbleSize val="0"/>
        </c:dLbls>
        <c:gapWidth val="100"/>
        <c:axId val="2723360"/>
        <c:axId val="2725552"/>
      </c:barChart>
      <c:catAx>
        <c:axId val="2723360"/>
        <c:scaling>
          <c:orientation val="minMax"/>
        </c:scaling>
        <c:delete val="0"/>
        <c:axPos val="b"/>
        <c:title>
          <c:tx>
            <c:rich>
              <a:bodyPr rot="0" spcFirstLastPara="1" vertOverflow="ellipsis" vert="horz" wrap="square" anchor="ctr" anchorCtr="1"/>
              <a:lstStyle/>
              <a:p>
                <a:pPr algn="ctr">
                  <a:defRPr sz="1400" b="1" i="0" u="none" strike="noStrike" kern="1200" baseline="0">
                    <a:solidFill>
                      <a:schemeClr val="tx1">
                        <a:lumMod val="50000"/>
                      </a:schemeClr>
                    </a:solidFill>
                    <a:latin typeface="+mn-lt"/>
                    <a:ea typeface="+mn-ea"/>
                    <a:cs typeface="+mn-cs"/>
                  </a:defRPr>
                </a:pPr>
                <a:r>
                  <a:rPr lang="en-US" dirty="0">
                    <a:solidFill>
                      <a:schemeClr val="tx1">
                        <a:lumMod val="50000"/>
                      </a:schemeClr>
                    </a:solidFill>
                  </a:rPr>
                  <a:t>Household Income</a:t>
                </a:r>
              </a:p>
            </c:rich>
          </c:tx>
          <c:layout>
            <c:manualLayout>
              <c:xMode val="edge"/>
              <c:yMode val="edge"/>
              <c:x val="0.4315515679947089"/>
              <c:y val="0.88904869519708829"/>
            </c:manualLayout>
          </c:layout>
          <c:overlay val="0"/>
          <c:spPr>
            <a:noFill/>
            <a:ln>
              <a:noFill/>
            </a:ln>
            <a:effectLst/>
          </c:spPr>
          <c:txPr>
            <a:bodyPr rot="0" spcFirstLastPara="1" vertOverflow="ellipsis" vert="horz" wrap="square" anchor="ctr" anchorCtr="1"/>
            <a:lstStyle/>
            <a:p>
              <a:pPr algn="ctr">
                <a:defRPr sz="1400" b="1" i="0" u="none" strike="noStrike" kern="1200" baseline="0">
                  <a:solidFill>
                    <a:schemeClr val="tx1">
                      <a:lumMod val="50000"/>
                    </a:schemeClr>
                  </a:solidFill>
                  <a:latin typeface="+mn-lt"/>
                  <a:ea typeface="+mn-ea"/>
                  <a:cs typeface="+mn-cs"/>
                </a:defRPr>
              </a:pPr>
              <a:endParaRPr lang="en-US"/>
            </a:p>
          </c:txPr>
        </c:title>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valAx>
      <c:spPr>
        <a:noFill/>
        <a:ln>
          <a:noFill/>
        </a:ln>
        <a:effectLst/>
      </c:spPr>
    </c:plotArea>
    <c:legend>
      <c:legendPos val="b"/>
      <c:layout>
        <c:manualLayout>
          <c:xMode val="edge"/>
          <c:yMode val="edge"/>
          <c:x val="1.5846245955461989E-2"/>
          <c:y val="0.93947569997859026"/>
          <c:w val="0.304276867944348"/>
          <c:h val="6.05243000214097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22415332176262E-2"/>
          <c:y val="0.14155281871817305"/>
          <c:w val="0.90647960385681958"/>
          <c:h val="0.68379610843401406"/>
        </c:manualLayout>
      </c:layout>
      <c:barChart>
        <c:barDir val="col"/>
        <c:grouping val="clustered"/>
        <c:varyColors val="0"/>
        <c:ser>
          <c:idx val="0"/>
          <c:order val="0"/>
          <c:tx>
            <c:strRef>
              <c:f>Sheet1!$B$1</c:f>
              <c:strCache>
                <c:ptCount val="1"/>
                <c:pt idx="0">
                  <c:v>New Home Sales</c:v>
                </c:pt>
              </c:strCache>
            </c:strRef>
          </c:tx>
          <c:spPr>
            <a:solidFill>
              <a:srgbClr val="0F2D52"/>
            </a:solidFill>
            <a:ln>
              <a:noFill/>
            </a:ln>
            <a:effectLst/>
          </c:spPr>
          <c:invertIfNegative val="0"/>
          <c:cat>
            <c:strRef>
              <c:f>Sheet1!$A$2:$A$11</c:f>
              <c:strCache>
                <c:ptCount val="10"/>
                <c:pt idx="0">
                  <c:v>Jan</c:v>
                </c:pt>
                <c:pt idx="1">
                  <c:v>Feb</c:v>
                </c:pt>
                <c:pt idx="2">
                  <c:v>Mar</c:v>
                </c:pt>
                <c:pt idx="3">
                  <c:v>Apr</c:v>
                </c:pt>
                <c:pt idx="4">
                  <c:v>May</c:v>
                </c:pt>
                <c:pt idx="5">
                  <c:v>Jun</c:v>
                </c:pt>
                <c:pt idx="6">
                  <c:v>Jul</c:v>
                </c:pt>
                <c:pt idx="7">
                  <c:v>Aug</c:v>
                </c:pt>
                <c:pt idx="8">
                  <c:v>Sep</c:v>
                </c:pt>
                <c:pt idx="9">
                  <c:v>Year-to-Date
Jan–Sep</c:v>
                </c:pt>
              </c:strCache>
            </c:strRef>
          </c:cat>
          <c:val>
            <c:numRef>
              <c:f>Sheet1!$B$2:$B$11</c:f>
              <c:numCache>
                <c:formatCode>0.0</c:formatCode>
                <c:ptCount val="10"/>
                <c:pt idx="0">
                  <c:v>21.507064364207221</c:v>
                </c:pt>
                <c:pt idx="1">
                  <c:v>7.6691729323308273</c:v>
                </c:pt>
                <c:pt idx="2">
                  <c:v>-12.571428571428573</c:v>
                </c:pt>
                <c:pt idx="3">
                  <c:v>-14.156626506024098</c:v>
                </c:pt>
                <c:pt idx="4">
                  <c:v>16.333333333333332</c:v>
                </c:pt>
                <c:pt idx="5">
                  <c:v>15.702479338842975</c:v>
                </c:pt>
                <c:pt idx="6">
                  <c:v>45.990922844175493</c:v>
                </c:pt>
                <c:pt idx="7">
                  <c:v>40.793201133144471</c:v>
                </c:pt>
                <c:pt idx="8">
                  <c:v>32.093663911845731</c:v>
                </c:pt>
                <c:pt idx="9">
                  <c:v>16.856060606060606</c:v>
                </c:pt>
              </c:numCache>
            </c:numRef>
          </c:val>
          <c:extLst>
            <c:ext xmlns:c16="http://schemas.microsoft.com/office/drawing/2014/chart" uri="{C3380CC4-5D6E-409C-BE32-E72D297353CC}">
              <c16:uniqueId val="{00000000-C071-4FE8-968A-D3E993382FA9}"/>
            </c:ext>
          </c:extLst>
        </c:ser>
        <c:ser>
          <c:idx val="1"/>
          <c:order val="1"/>
          <c:tx>
            <c:strRef>
              <c:f>Sheet1!$C$1</c:f>
              <c:strCache>
                <c:ptCount val="1"/>
                <c:pt idx="0">
                  <c:v>Existing Home Sales</c:v>
                </c:pt>
              </c:strCache>
            </c:strRef>
          </c:tx>
          <c:spPr>
            <a:solidFill>
              <a:srgbClr val="35AFC8"/>
            </a:solidFill>
            <a:ln>
              <a:noFill/>
            </a:ln>
            <a:effectLst/>
          </c:spPr>
          <c:invertIfNegative val="0"/>
          <c:cat>
            <c:strRef>
              <c:f>Sheet1!$A$2:$A$11</c:f>
              <c:strCache>
                <c:ptCount val="10"/>
                <c:pt idx="0">
                  <c:v>Jan</c:v>
                </c:pt>
                <c:pt idx="1">
                  <c:v>Feb</c:v>
                </c:pt>
                <c:pt idx="2">
                  <c:v>Mar</c:v>
                </c:pt>
                <c:pt idx="3">
                  <c:v>Apr</c:v>
                </c:pt>
                <c:pt idx="4">
                  <c:v>May</c:v>
                </c:pt>
                <c:pt idx="5">
                  <c:v>Jun</c:v>
                </c:pt>
                <c:pt idx="6">
                  <c:v>Jul</c:v>
                </c:pt>
                <c:pt idx="7">
                  <c:v>Aug</c:v>
                </c:pt>
                <c:pt idx="8">
                  <c:v>Sep</c:v>
                </c:pt>
                <c:pt idx="9">
                  <c:v>Year-to-Date
Jan–Sep</c:v>
                </c:pt>
              </c:strCache>
            </c:strRef>
          </c:cat>
          <c:val>
            <c:numRef>
              <c:f>Sheet1!$C$2:$C$11</c:f>
              <c:numCache>
                <c:formatCode>0.0</c:formatCode>
                <c:ptCount val="10"/>
                <c:pt idx="0">
                  <c:v>8.8353413654618471</c:v>
                </c:pt>
                <c:pt idx="1">
                  <c:v>7.0631970260223049</c:v>
                </c:pt>
                <c:pt idx="2">
                  <c:v>0.76481835564053535</c:v>
                </c:pt>
                <c:pt idx="3">
                  <c:v>-17.208413001912046</c:v>
                </c:pt>
                <c:pt idx="4">
                  <c:v>-26.641651031894938</c:v>
                </c:pt>
                <c:pt idx="5">
                  <c:v>-11.654135338345863</c:v>
                </c:pt>
                <c:pt idx="6">
                  <c:v>8.7198515769944329</c:v>
                </c:pt>
                <c:pt idx="7">
                  <c:v>10.128913443830571</c:v>
                </c:pt>
                <c:pt idx="8">
                  <c:v>20.887245841035121</c:v>
                </c:pt>
                <c:pt idx="9">
                  <c:v>-0.17309594460929772</c:v>
                </c:pt>
              </c:numCache>
            </c:numRef>
          </c:val>
          <c:extLst>
            <c:ext xmlns:c16="http://schemas.microsoft.com/office/drawing/2014/chart" uri="{C3380CC4-5D6E-409C-BE32-E72D297353CC}">
              <c16:uniqueId val="{00000001-C071-4FE8-968A-D3E993382FA9}"/>
            </c:ext>
          </c:extLst>
        </c:ser>
        <c:dLbls>
          <c:showLegendKey val="0"/>
          <c:showVal val="0"/>
          <c:showCatName val="0"/>
          <c:showSerName val="0"/>
          <c:showPercent val="0"/>
          <c:showBubbleSize val="0"/>
        </c:dLbls>
        <c:gapWidth val="50"/>
        <c:axId val="291474568"/>
        <c:axId val="291474896"/>
      </c:barChart>
      <c:catAx>
        <c:axId val="29147456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crossAx val="291474896"/>
        <c:crosses val="autoZero"/>
        <c:auto val="1"/>
        <c:lblAlgn val="ctr"/>
        <c:lblOffset val="100"/>
        <c:noMultiLvlLbl val="0"/>
      </c:catAx>
      <c:valAx>
        <c:axId val="291474896"/>
        <c:scaling>
          <c:orientation val="minMax"/>
          <c:min val="-3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91474568"/>
        <c:crosses val="autoZero"/>
        <c:crossBetween val="between"/>
      </c:valAx>
      <c:spPr>
        <a:noFill/>
        <a:ln>
          <a:noFill/>
        </a:ln>
        <a:effectLst/>
      </c:spPr>
    </c:plotArea>
    <c:legend>
      <c:legendPos val="b"/>
      <c:layout>
        <c:manualLayout>
          <c:xMode val="edge"/>
          <c:yMode val="edge"/>
          <c:x val="0"/>
          <c:y val="0.94760386703029797"/>
          <c:w val="0.494742913439086"/>
          <c:h val="5.239613296970185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r>
              <a:rPr lang="en-US" b="1"/>
              <a:t>Averag</a:t>
            </a:r>
            <a:r>
              <a:rPr lang="en-US" b="1" baseline="0"/>
              <a:t>e </a:t>
            </a:r>
            <a:r>
              <a:rPr lang="en-US" b="1"/>
              <a:t>Monthly Expenditures (Dollars)</a:t>
            </a:r>
          </a:p>
        </c:rich>
      </c:tx>
      <c:layout>
        <c:manualLayout>
          <c:xMode val="edge"/>
          <c:yMode val="edge"/>
          <c:x val="1.1506999725500981E-2"/>
          <c:y val="1.812688821752266E-2"/>
        </c:manualLayout>
      </c:layout>
      <c:overlay val="0"/>
      <c:spPr>
        <a:noFill/>
        <a:ln>
          <a:noFill/>
        </a:ln>
        <a:effectLst/>
      </c:spPr>
      <c:txPr>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62392935607204014"/>
        </c:manualLayout>
      </c:layout>
      <c:barChart>
        <c:barDir val="col"/>
        <c:grouping val="clustered"/>
        <c:varyColors val="0"/>
        <c:ser>
          <c:idx val="0"/>
          <c:order val="0"/>
          <c:tx>
            <c:strRef>
              <c:f>Sheet1!$B$1</c:f>
              <c:strCache>
                <c:ptCount val="1"/>
                <c:pt idx="0">
                  <c:v>Unburdened</c:v>
                </c:pt>
              </c:strCache>
            </c:strRef>
          </c:tx>
          <c:spPr>
            <a:solidFill>
              <a:srgbClr val="0F2D52"/>
            </a:solidFill>
            <a:ln>
              <a:noFill/>
            </a:ln>
            <a:effectLst/>
          </c:spPr>
          <c:invertIfNegative val="0"/>
          <c:dLbls>
            <c:delete val="1"/>
          </c:dLbls>
          <c:cat>
            <c:strRef>
              <c:f>Sheet1!$A$2:$A$5</c:f>
              <c:strCache>
                <c:ptCount val="4"/>
                <c:pt idx="0">
                  <c:v>Food</c:v>
                </c:pt>
                <c:pt idx="1">
                  <c:v>Healthcare</c:v>
                </c:pt>
                <c:pt idx="2">
                  <c:v>Food</c:v>
                </c:pt>
                <c:pt idx="3">
                  <c:v>Healthcare</c:v>
                </c:pt>
              </c:strCache>
            </c:strRef>
          </c:cat>
          <c:val>
            <c:numRef>
              <c:f>Sheet1!$B$2:$B$5</c:f>
              <c:numCache>
                <c:formatCode>#,##0</c:formatCode>
                <c:ptCount val="4"/>
                <c:pt idx="0">
                  <c:v>512.04999999999995</c:v>
                </c:pt>
                <c:pt idx="1">
                  <c:v>92.863</c:v>
                </c:pt>
                <c:pt idx="2">
                  <c:v>364.96</c:v>
                </c:pt>
                <c:pt idx="3">
                  <c:v>345.12799999999999</c:v>
                </c:pt>
              </c:numCache>
            </c:numRef>
          </c:val>
          <c:extLst>
            <c:ext xmlns:c16="http://schemas.microsoft.com/office/drawing/2014/chart" uri="{C3380CC4-5D6E-409C-BE32-E72D297353CC}">
              <c16:uniqueId val="{00000000-3907-45F2-9F17-800EF57CB83B}"/>
            </c:ext>
          </c:extLst>
        </c:ser>
        <c:ser>
          <c:idx val="2"/>
          <c:order val="1"/>
          <c:tx>
            <c:strRef>
              <c:f>Sheet1!$C$1</c:f>
              <c:strCache>
                <c:ptCount val="1"/>
                <c:pt idx="0">
                  <c:v>Moderately Burdened</c:v>
                </c:pt>
              </c:strCache>
            </c:strRef>
          </c:tx>
          <c:spPr>
            <a:solidFill>
              <a:srgbClr val="FFC60A"/>
            </a:solidFill>
            <a:ln>
              <a:noFill/>
            </a:ln>
            <a:effectLst/>
          </c:spPr>
          <c:invertIfNegative val="0"/>
          <c:dLbls>
            <c:delete val="1"/>
          </c:dLbls>
          <c:cat>
            <c:strRef>
              <c:f>Sheet1!$A$2:$A$5</c:f>
              <c:strCache>
                <c:ptCount val="4"/>
                <c:pt idx="0">
                  <c:v>Food</c:v>
                </c:pt>
                <c:pt idx="1">
                  <c:v>Healthcare</c:v>
                </c:pt>
                <c:pt idx="2">
                  <c:v>Food</c:v>
                </c:pt>
                <c:pt idx="3">
                  <c:v>Healthcare</c:v>
                </c:pt>
              </c:strCache>
            </c:strRef>
          </c:cat>
          <c:val>
            <c:numRef>
              <c:f>Sheet1!$C$2:$C$5</c:f>
              <c:numCache>
                <c:formatCode>#,##0</c:formatCode>
                <c:ptCount val="4"/>
                <c:pt idx="0">
                  <c:v>423.65</c:v>
                </c:pt>
                <c:pt idx="1">
                  <c:v>40.119</c:v>
                </c:pt>
                <c:pt idx="2">
                  <c:v>290.43</c:v>
                </c:pt>
                <c:pt idx="3">
                  <c:v>239.221</c:v>
                </c:pt>
              </c:numCache>
            </c:numRef>
          </c:val>
          <c:extLst>
            <c:ext xmlns:c16="http://schemas.microsoft.com/office/drawing/2014/chart" uri="{C3380CC4-5D6E-409C-BE32-E72D297353CC}">
              <c16:uniqueId val="{00000002-3907-45F2-9F17-800EF57CB83B}"/>
            </c:ext>
          </c:extLst>
        </c:ser>
        <c:ser>
          <c:idx val="1"/>
          <c:order val="2"/>
          <c:tx>
            <c:strRef>
              <c:f>Sheet1!$D$1</c:f>
              <c:strCache>
                <c:ptCount val="1"/>
                <c:pt idx="0">
                  <c:v>Severely Burdened</c:v>
                </c:pt>
              </c:strCache>
            </c:strRef>
          </c:tx>
          <c:spPr>
            <a:solidFill>
              <a:srgbClr val="35AFC8"/>
            </a:solidFill>
            <a:ln>
              <a:noFill/>
            </a:ln>
            <a:effectLst/>
          </c:spPr>
          <c:invertIfNegative val="0"/>
          <c:dLbls>
            <c:delete val="1"/>
          </c:dLbls>
          <c:cat>
            <c:strRef>
              <c:f>Sheet1!$A$2:$A$5</c:f>
              <c:strCache>
                <c:ptCount val="4"/>
                <c:pt idx="0">
                  <c:v>Food</c:v>
                </c:pt>
                <c:pt idx="1">
                  <c:v>Healthcare</c:v>
                </c:pt>
                <c:pt idx="2">
                  <c:v>Food</c:v>
                </c:pt>
                <c:pt idx="3">
                  <c:v>Healthcare</c:v>
                </c:pt>
              </c:strCache>
            </c:strRef>
          </c:cat>
          <c:val>
            <c:numRef>
              <c:f>Sheet1!$D$2:$D$5</c:f>
              <c:numCache>
                <c:formatCode>#,##0</c:formatCode>
                <c:ptCount val="4"/>
                <c:pt idx="0">
                  <c:v>322.11</c:v>
                </c:pt>
                <c:pt idx="1">
                  <c:v>6.7629999999999999</c:v>
                </c:pt>
                <c:pt idx="2">
                  <c:v>194.47</c:v>
                </c:pt>
                <c:pt idx="3">
                  <c:v>174.19900000000001</c:v>
                </c:pt>
              </c:numCache>
            </c:numRef>
          </c:val>
          <c:extLst>
            <c:ext xmlns:c16="http://schemas.microsoft.com/office/drawing/2014/chart" uri="{C3380CC4-5D6E-409C-BE32-E72D297353CC}">
              <c16:uniqueId val="{00000000-C443-EE4E-A13D-E1E682243DBB}"/>
            </c:ext>
          </c:extLst>
        </c:ser>
        <c:dLbls>
          <c:dLblPos val="inEnd"/>
          <c:showLegendKey val="0"/>
          <c:showVal val="1"/>
          <c:showCatName val="0"/>
          <c:showSerName val="0"/>
          <c:showPercent val="0"/>
          <c:showBubbleSize val="0"/>
        </c:dLbls>
        <c:gapWidth val="100"/>
        <c:axId val="2723360"/>
        <c:axId val="2725552"/>
      </c:bar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min val="0"/>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valAx>
      <c:spPr>
        <a:noFill/>
        <a:ln>
          <a:noFill/>
        </a:ln>
        <a:effectLst/>
      </c:spPr>
    </c:plotArea>
    <c:legend>
      <c:legendPos val="b"/>
      <c:layout>
        <c:manualLayout>
          <c:xMode val="edge"/>
          <c:yMode val="edge"/>
          <c:x val="3.0517106666873238E-3"/>
          <c:y val="0.93894506651004672"/>
          <c:w val="0.48050325142773348"/>
          <c:h val="6.105493348995324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r>
              <a:rPr lang="en-US" sz="1400" b="1" i="0" u="none" strike="noStrike" baseline="0">
                <a:solidFill>
                  <a:schemeClr val="tx1">
                    <a:lumMod val="50000"/>
                  </a:schemeClr>
                </a:solidFill>
              </a:rPr>
              <a:t>Share of Poor Living in High-Poverty Census Tracts, 2018 (Percent)</a:t>
            </a:r>
            <a:endParaRPr lang="en-US" sz="1400" b="1">
              <a:solidFill>
                <a:schemeClr val="tx1">
                  <a:lumMod val="50000"/>
                </a:schemeClr>
              </a:solidFill>
            </a:endParaRPr>
          </a:p>
        </c:rich>
      </c:tx>
      <c:layout>
        <c:manualLayout>
          <c:xMode val="edge"/>
          <c:yMode val="edge"/>
          <c:x val="9.1206364260903127E-4"/>
          <c:y val="2.9347971269491559E-3"/>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3.2646789565008313E-2"/>
          <c:y val="0.10449356724821868"/>
          <c:w val="0.95542517346883538"/>
          <c:h val="0.66031918576249038"/>
        </c:manualLayout>
      </c:layout>
      <c:barChart>
        <c:barDir val="col"/>
        <c:grouping val="stacked"/>
        <c:varyColors val="0"/>
        <c:ser>
          <c:idx val="1"/>
          <c:order val="0"/>
          <c:tx>
            <c:strRef>
              <c:f>Sheet1!$B$1</c:f>
              <c:strCache>
                <c:ptCount val="1"/>
                <c:pt idx="0">
                  <c:v>Neighborhoods with 40% or Higher Poverty</c:v>
                </c:pt>
              </c:strCache>
            </c:strRef>
          </c:tx>
          <c:spPr>
            <a:solidFill>
              <a:srgbClr val="0F2D52"/>
            </a:solidFill>
            <a:ln>
              <a:noFill/>
            </a:ln>
            <a:effectLst/>
          </c:spPr>
          <c:invertIfNegative val="0"/>
          <c:cat>
            <c:strRef>
              <c:f>Sheet1!$A$2:$A$11</c:f>
              <c:strCache>
                <c:ptCount val="6"/>
                <c:pt idx="0">
                  <c:v>White</c:v>
                </c:pt>
                <c:pt idx="1">
                  <c:v>Asian</c:v>
                </c:pt>
                <c:pt idx="2">
                  <c:v>Hispanic</c:v>
                </c:pt>
                <c:pt idx="3">
                  <c:v>Native American</c:v>
                </c:pt>
                <c:pt idx="4">
                  <c:v>Black</c:v>
                </c:pt>
                <c:pt idx="5">
                  <c:v>Total</c:v>
                </c:pt>
              </c:strCache>
            </c:strRef>
          </c:cat>
          <c:val>
            <c:numRef>
              <c:f>Sheet1!$B$2:$B$11</c:f>
              <c:numCache>
                <c:formatCode>0.0</c:formatCode>
                <c:ptCount val="6"/>
                <c:pt idx="0">
                  <c:v>4.0598801255989931</c:v>
                </c:pt>
                <c:pt idx="1">
                  <c:v>6.2477714470612904</c:v>
                </c:pt>
                <c:pt idx="2">
                  <c:v>11.241956269289027</c:v>
                </c:pt>
                <c:pt idx="3">
                  <c:v>18.135405271754603</c:v>
                </c:pt>
                <c:pt idx="4">
                  <c:v>19.097270001554559</c:v>
                </c:pt>
                <c:pt idx="5">
                  <c:v>9.5930533920829557</c:v>
                </c:pt>
              </c:numCache>
            </c:numRef>
          </c:val>
          <c:extLst>
            <c:ext xmlns:c16="http://schemas.microsoft.com/office/drawing/2014/chart" uri="{C3380CC4-5D6E-409C-BE32-E72D297353CC}">
              <c16:uniqueId val="{00000000-563A-4200-9B95-9971545CF8A6}"/>
            </c:ext>
          </c:extLst>
        </c:ser>
        <c:ser>
          <c:idx val="0"/>
          <c:order val="1"/>
          <c:tx>
            <c:strRef>
              <c:f>Sheet1!$C$1</c:f>
              <c:strCache>
                <c:ptCount val="1"/>
                <c:pt idx="0">
                  <c:v>Neighborhoods with 20–39% Poverty</c:v>
                </c:pt>
              </c:strCache>
            </c:strRef>
          </c:tx>
          <c:spPr>
            <a:solidFill>
              <a:srgbClr val="35AFC8"/>
            </a:solidFill>
            <a:ln>
              <a:noFill/>
            </a:ln>
            <a:effectLst/>
          </c:spPr>
          <c:invertIfNegative val="0"/>
          <c:dPt>
            <c:idx val="0"/>
            <c:invertIfNegative val="0"/>
            <c:bubble3D val="0"/>
            <c:spPr>
              <a:solidFill>
                <a:srgbClr val="35AFC8"/>
              </a:solidFill>
              <a:ln>
                <a:noFill/>
              </a:ln>
              <a:effectLst/>
            </c:spPr>
            <c:extLst>
              <c:ext xmlns:c16="http://schemas.microsoft.com/office/drawing/2014/chart" uri="{C3380CC4-5D6E-409C-BE32-E72D297353CC}">
                <c16:uniqueId val="{00000003-916E-4E9C-B4D9-8F67561DE22F}"/>
              </c:ext>
            </c:extLst>
          </c:dPt>
          <c:dPt>
            <c:idx val="1"/>
            <c:invertIfNegative val="0"/>
            <c:bubble3D val="0"/>
            <c:spPr>
              <a:solidFill>
                <a:srgbClr val="35AFC8"/>
              </a:solidFill>
              <a:ln>
                <a:noFill/>
              </a:ln>
              <a:effectLst/>
            </c:spPr>
            <c:extLst>
              <c:ext xmlns:c16="http://schemas.microsoft.com/office/drawing/2014/chart" uri="{C3380CC4-5D6E-409C-BE32-E72D297353CC}">
                <c16:uniqueId val="{00000014-19B7-49A0-814E-D41667FE36E4}"/>
              </c:ext>
            </c:extLst>
          </c:dPt>
          <c:dPt>
            <c:idx val="2"/>
            <c:invertIfNegative val="0"/>
            <c:bubble3D val="0"/>
            <c:spPr>
              <a:solidFill>
                <a:srgbClr val="35AFC8"/>
              </a:solidFill>
              <a:ln>
                <a:noFill/>
              </a:ln>
              <a:effectLst/>
            </c:spPr>
            <c:extLst>
              <c:ext xmlns:c16="http://schemas.microsoft.com/office/drawing/2014/chart" uri="{C3380CC4-5D6E-409C-BE32-E72D297353CC}">
                <c16:uniqueId val="{00000015-19B7-49A0-814E-D41667FE36E4}"/>
              </c:ext>
            </c:extLst>
          </c:dPt>
          <c:dPt>
            <c:idx val="3"/>
            <c:invertIfNegative val="0"/>
            <c:bubble3D val="0"/>
            <c:spPr>
              <a:solidFill>
                <a:srgbClr val="35AFC8"/>
              </a:solidFill>
              <a:ln>
                <a:noFill/>
              </a:ln>
              <a:effectLst/>
            </c:spPr>
            <c:extLst>
              <c:ext xmlns:c16="http://schemas.microsoft.com/office/drawing/2014/chart" uri="{C3380CC4-5D6E-409C-BE32-E72D297353CC}">
                <c16:uniqueId val="{00000016-19B7-49A0-814E-D41667FE36E4}"/>
              </c:ext>
            </c:extLst>
          </c:dPt>
          <c:dPt>
            <c:idx val="4"/>
            <c:invertIfNegative val="0"/>
            <c:bubble3D val="0"/>
            <c:spPr>
              <a:solidFill>
                <a:srgbClr val="35AFC8"/>
              </a:solidFill>
              <a:ln>
                <a:noFill/>
              </a:ln>
              <a:effectLst/>
            </c:spPr>
            <c:extLst>
              <c:ext xmlns:c16="http://schemas.microsoft.com/office/drawing/2014/chart" uri="{C3380CC4-5D6E-409C-BE32-E72D297353CC}">
                <c16:uniqueId val="{0000000C-916E-4E9C-B4D9-8F67561DE22F}"/>
              </c:ext>
            </c:extLst>
          </c:dPt>
          <c:dPt>
            <c:idx val="5"/>
            <c:invertIfNegative val="0"/>
            <c:bubble3D val="0"/>
            <c:spPr>
              <a:solidFill>
                <a:srgbClr val="35AFC8"/>
              </a:solidFill>
              <a:ln>
                <a:noFill/>
              </a:ln>
              <a:effectLst/>
            </c:spPr>
            <c:extLst>
              <c:ext xmlns:c16="http://schemas.microsoft.com/office/drawing/2014/chart" uri="{C3380CC4-5D6E-409C-BE32-E72D297353CC}">
                <c16:uniqueId val="{0000000B-916E-4E9C-B4D9-8F67561DE22F}"/>
              </c:ext>
            </c:extLst>
          </c:dPt>
          <c:dPt>
            <c:idx val="6"/>
            <c:invertIfNegative val="0"/>
            <c:bubble3D val="0"/>
            <c:spPr>
              <a:solidFill>
                <a:srgbClr val="35AFC8"/>
              </a:solidFill>
              <a:ln>
                <a:noFill/>
              </a:ln>
              <a:effectLst/>
            </c:spPr>
            <c:extLst>
              <c:ext xmlns:c16="http://schemas.microsoft.com/office/drawing/2014/chart" uri="{C3380CC4-5D6E-409C-BE32-E72D297353CC}">
                <c16:uniqueId val="{00000006-916E-4E9C-B4D9-8F67561DE22F}"/>
              </c:ext>
            </c:extLst>
          </c:dPt>
          <c:dPt>
            <c:idx val="7"/>
            <c:invertIfNegative val="0"/>
            <c:bubble3D val="0"/>
            <c:spPr>
              <a:solidFill>
                <a:srgbClr val="35AFC8"/>
              </a:solidFill>
              <a:ln>
                <a:noFill/>
              </a:ln>
              <a:effectLst/>
            </c:spPr>
            <c:extLst>
              <c:ext xmlns:c16="http://schemas.microsoft.com/office/drawing/2014/chart" uri="{C3380CC4-5D6E-409C-BE32-E72D297353CC}">
                <c16:uniqueId val="{00000005-916E-4E9C-B4D9-8F67561DE22F}"/>
              </c:ext>
            </c:extLst>
          </c:dPt>
          <c:dPt>
            <c:idx val="8"/>
            <c:invertIfNegative val="0"/>
            <c:bubble3D val="0"/>
            <c:spPr>
              <a:solidFill>
                <a:srgbClr val="35AFC8"/>
              </a:solidFill>
              <a:ln>
                <a:noFill/>
              </a:ln>
              <a:effectLst/>
            </c:spPr>
            <c:extLst>
              <c:ext xmlns:c16="http://schemas.microsoft.com/office/drawing/2014/chart" uri="{C3380CC4-5D6E-409C-BE32-E72D297353CC}">
                <c16:uniqueId val="{00000004-916E-4E9C-B4D9-8F67561DE22F}"/>
              </c:ext>
            </c:extLst>
          </c:dPt>
          <c:dPt>
            <c:idx val="9"/>
            <c:invertIfNegative val="0"/>
            <c:bubble3D val="0"/>
            <c:spPr>
              <a:solidFill>
                <a:srgbClr val="35AFC8"/>
              </a:solidFill>
              <a:ln>
                <a:noFill/>
              </a:ln>
              <a:effectLst/>
            </c:spPr>
            <c:extLst>
              <c:ext xmlns:c16="http://schemas.microsoft.com/office/drawing/2014/chart" uri="{C3380CC4-5D6E-409C-BE32-E72D297353CC}">
                <c16:uniqueId val="{00000007-916E-4E9C-B4D9-8F67561DE22F}"/>
              </c:ext>
            </c:extLst>
          </c:dPt>
          <c:dPt>
            <c:idx val="10"/>
            <c:invertIfNegative val="0"/>
            <c:bubble3D val="0"/>
            <c:spPr>
              <a:solidFill>
                <a:srgbClr val="35AFC8"/>
              </a:solidFill>
              <a:ln>
                <a:noFill/>
              </a:ln>
              <a:effectLst/>
            </c:spPr>
            <c:extLst>
              <c:ext xmlns:c16="http://schemas.microsoft.com/office/drawing/2014/chart" uri="{C3380CC4-5D6E-409C-BE32-E72D297353CC}">
                <c16:uniqueId val="{00000008-916E-4E9C-B4D9-8F67561DE22F}"/>
              </c:ext>
            </c:extLst>
          </c:dPt>
          <c:dPt>
            <c:idx val="11"/>
            <c:invertIfNegative val="0"/>
            <c:bubble3D val="0"/>
            <c:spPr>
              <a:solidFill>
                <a:srgbClr val="35AFC8"/>
              </a:solidFill>
              <a:ln>
                <a:noFill/>
              </a:ln>
              <a:effectLst/>
            </c:spPr>
            <c:extLst>
              <c:ext xmlns:c16="http://schemas.microsoft.com/office/drawing/2014/chart" uri="{C3380CC4-5D6E-409C-BE32-E72D297353CC}">
                <c16:uniqueId val="{00000009-916E-4E9C-B4D9-8F67561DE22F}"/>
              </c:ext>
            </c:extLst>
          </c:dPt>
          <c:dPt>
            <c:idx val="12"/>
            <c:invertIfNegative val="0"/>
            <c:bubble3D val="0"/>
            <c:spPr>
              <a:solidFill>
                <a:srgbClr val="35AFC8"/>
              </a:solidFill>
              <a:ln>
                <a:noFill/>
              </a:ln>
              <a:effectLst/>
            </c:spPr>
            <c:extLst>
              <c:ext xmlns:c16="http://schemas.microsoft.com/office/drawing/2014/chart" uri="{C3380CC4-5D6E-409C-BE32-E72D297353CC}">
                <c16:uniqueId val="{0000000A-916E-4E9C-B4D9-8F67561DE22F}"/>
              </c:ext>
            </c:extLst>
          </c:dPt>
          <c:cat>
            <c:strRef>
              <c:f>Sheet1!$A$2:$A$11</c:f>
              <c:strCache>
                <c:ptCount val="6"/>
                <c:pt idx="0">
                  <c:v>White</c:v>
                </c:pt>
                <c:pt idx="1">
                  <c:v>Asian</c:v>
                </c:pt>
                <c:pt idx="2">
                  <c:v>Hispanic</c:v>
                </c:pt>
                <c:pt idx="3">
                  <c:v>Native American</c:v>
                </c:pt>
                <c:pt idx="4">
                  <c:v>Black</c:v>
                </c:pt>
                <c:pt idx="5">
                  <c:v>Total</c:v>
                </c:pt>
              </c:strCache>
            </c:strRef>
          </c:cat>
          <c:val>
            <c:numRef>
              <c:f>Sheet1!$C$2:$C$11</c:f>
              <c:numCache>
                <c:formatCode>0.0</c:formatCode>
                <c:ptCount val="6"/>
                <c:pt idx="0">
                  <c:v>28.926347293741017</c:v>
                </c:pt>
                <c:pt idx="1">
                  <c:v>31.540556736429906</c:v>
                </c:pt>
                <c:pt idx="2">
                  <c:v>48.358148729271065</c:v>
                </c:pt>
                <c:pt idx="3">
                  <c:v>45.395231744414303</c:v>
                </c:pt>
                <c:pt idx="4">
                  <c:v>49.03339495959581</c:v>
                </c:pt>
                <c:pt idx="5">
                  <c:v>38.987894681553065</c:v>
                </c:pt>
              </c:numCache>
            </c:numRef>
          </c:val>
          <c:extLst>
            <c:ext xmlns:c16="http://schemas.microsoft.com/office/drawing/2014/chart" uri="{C3380CC4-5D6E-409C-BE32-E72D297353CC}">
              <c16:uniqueId val="{00000000-78C4-4BD0-8D6A-9807D342612C}"/>
            </c:ext>
          </c:extLst>
        </c:ser>
        <c:dLbls>
          <c:showLegendKey val="0"/>
          <c:showVal val="0"/>
          <c:showCatName val="0"/>
          <c:showSerName val="0"/>
          <c:showPercent val="0"/>
          <c:showBubbleSize val="0"/>
        </c:dLbls>
        <c:gapWidth val="50"/>
        <c:overlap val="100"/>
        <c:axId val="738856824"/>
        <c:axId val="738854856"/>
      </c:barChart>
      <c:catAx>
        <c:axId val="73885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200" b="0" i="0" u="none" strike="noStrike" kern="1200" baseline="0">
                <a:solidFill>
                  <a:schemeClr val="tx1">
                    <a:lumMod val="50000"/>
                  </a:schemeClr>
                </a:solidFill>
                <a:latin typeface="+mn-lt"/>
                <a:ea typeface="+mn-ea"/>
                <a:cs typeface="+mn-cs"/>
              </a:defRPr>
            </a:pPr>
            <a:endParaRPr lang="en-US"/>
          </a:p>
        </c:txPr>
        <c:crossAx val="738854856"/>
        <c:crosses val="autoZero"/>
        <c:auto val="1"/>
        <c:lblAlgn val="ctr"/>
        <c:lblOffset val="100"/>
        <c:noMultiLvlLbl val="0"/>
      </c:catAx>
      <c:valAx>
        <c:axId val="738854856"/>
        <c:scaling>
          <c:orientation val="minMax"/>
          <c:max val="7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738856824"/>
        <c:crosses val="autoZero"/>
        <c:crossBetween val="between"/>
      </c:valAx>
      <c:spPr>
        <a:noFill/>
        <a:ln>
          <a:noFill/>
        </a:ln>
        <a:effectLst/>
      </c:spPr>
    </c:plotArea>
    <c:legend>
      <c:legendPos val="b"/>
      <c:layout>
        <c:manualLayout>
          <c:xMode val="edge"/>
          <c:yMode val="edge"/>
          <c:x val="1.1711078183543529E-2"/>
          <c:y val="0.92300155336269984"/>
          <c:w val="0.608977431675914"/>
          <c:h val="5.645486674865611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r>
              <a:rPr lang="en-US"/>
              <a:t>Share</a:t>
            </a:r>
            <a:r>
              <a:rPr lang="en-US" baseline="0"/>
              <a:t> of Households with More than One Person Per Room (Percent)</a:t>
            </a:r>
            <a:endParaRPr lang="en-US"/>
          </a:p>
        </c:rich>
      </c:tx>
      <c:layout>
        <c:manualLayout>
          <c:xMode val="edge"/>
          <c:yMode val="edge"/>
          <c:x val="6.0170189404337082E-3"/>
          <c:y val="1.8126916795776243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64415058737255426"/>
        </c:manualLayout>
      </c:layout>
      <c:barChart>
        <c:barDir val="col"/>
        <c:grouping val="stacked"/>
        <c:varyColors val="0"/>
        <c:ser>
          <c:idx val="1"/>
          <c:order val="0"/>
          <c:tx>
            <c:strRef>
              <c:f>Sheet1!$B$1</c:f>
              <c:strCache>
                <c:ptCount val="1"/>
                <c:pt idx="0">
                  <c:v>Overcrowded Living Situation</c:v>
                </c:pt>
              </c:strCache>
            </c:strRef>
          </c:tx>
          <c:spPr>
            <a:solidFill>
              <a:srgbClr val="0F2D52"/>
            </a:solidFill>
            <a:ln>
              <a:noFill/>
            </a:ln>
            <a:effectLst/>
          </c:spPr>
          <c:invertIfNegative val="0"/>
          <c:dLbls>
            <c:delete val="1"/>
          </c:dLbls>
          <c:cat>
            <c:strRef>
              <c:f>Sheet1!$A$2:$A$6</c:f>
              <c:strCache>
                <c:ptCount val="5"/>
                <c:pt idx="0">
                  <c:v>Hispanic</c:v>
                </c:pt>
                <c:pt idx="1">
                  <c:v>Asian</c:v>
                </c:pt>
                <c:pt idx="2">
                  <c:v>American Indian/Alaska Native</c:v>
                </c:pt>
                <c:pt idx="3">
                  <c:v>Black</c:v>
                </c:pt>
                <c:pt idx="4">
                  <c:v>White</c:v>
                </c:pt>
              </c:strCache>
            </c:strRef>
          </c:cat>
          <c:val>
            <c:numRef>
              <c:f>Sheet1!$B$2:$B$6</c:f>
              <c:numCache>
                <c:formatCode>0.0</c:formatCode>
                <c:ptCount val="5"/>
                <c:pt idx="0">
                  <c:v>10.9</c:v>
                </c:pt>
                <c:pt idx="1">
                  <c:v>7.0000000000000009</c:v>
                </c:pt>
                <c:pt idx="2">
                  <c:v>6.3</c:v>
                </c:pt>
                <c:pt idx="3">
                  <c:v>3.5946726729004368</c:v>
                </c:pt>
                <c:pt idx="4">
                  <c:v>1.4107350008957638</c:v>
                </c:pt>
              </c:numCache>
            </c:numRef>
          </c:val>
          <c:extLst>
            <c:ext xmlns:c16="http://schemas.microsoft.com/office/drawing/2014/chart" uri="{C3380CC4-5D6E-409C-BE32-E72D297353CC}">
              <c16:uniqueId val="{00000001-C347-44D6-B583-CDDE753BDE27}"/>
            </c:ext>
          </c:extLst>
        </c:ser>
        <c:dLbls>
          <c:dLblPos val="ctr"/>
          <c:showLegendKey val="0"/>
          <c:showVal val="1"/>
          <c:showCatName val="0"/>
          <c:showSerName val="0"/>
          <c:showPercent val="0"/>
          <c:showBubbleSize val="0"/>
        </c:dLbls>
        <c:gapWidth val="100"/>
        <c:overlap val="100"/>
        <c:axId val="2723360"/>
        <c:axId val="2725552"/>
      </c:barChart>
      <c:catAx>
        <c:axId val="2723360"/>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lumMod val="50000"/>
                      </a:schemeClr>
                    </a:solidFill>
                    <a:latin typeface="+mn-lt"/>
                    <a:ea typeface="+mn-ea"/>
                    <a:cs typeface="+mn-cs"/>
                  </a:defRPr>
                </a:pPr>
                <a:r>
                  <a:rPr lang="en-US">
                    <a:solidFill>
                      <a:schemeClr val="tx1">
                        <a:lumMod val="50000"/>
                      </a:schemeClr>
                    </a:solidFill>
                  </a:rPr>
                  <a:t>Race/Ethnicity of Householder</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50000"/>
                    </a:schemeClr>
                  </a:solidFill>
                  <a:latin typeface="+mn-lt"/>
                  <a:ea typeface="+mn-ea"/>
                  <a:cs typeface="+mn-cs"/>
                </a:defRPr>
              </a:pPr>
              <a:endParaRPr lang="en-US"/>
            </a:p>
          </c:txPr>
        </c:title>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At val="0"/>
        <c:auto val="1"/>
        <c:lblAlgn val="ctr"/>
        <c:lblOffset val="100"/>
        <c:noMultiLvlLbl val="0"/>
      </c:catAx>
      <c:valAx>
        <c:axId val="2725552"/>
        <c:scaling>
          <c:orientation val="minMax"/>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50000"/>
                  </a:schemeClr>
                </a:solidFill>
                <a:latin typeface="+mn-lt"/>
                <a:ea typeface="+mn-ea"/>
                <a:cs typeface="+mn-cs"/>
              </a:defRPr>
            </a:pPr>
            <a:r>
              <a:rPr lang="en-US" sz="1400" b="1"/>
              <a:t>Share of Population Living in Census Tracts with 20% or Higher Poverty</a:t>
            </a:r>
            <a:r>
              <a:rPr lang="en-US" sz="1400" b="1" baseline="0"/>
              <a:t> </a:t>
            </a:r>
            <a:r>
              <a:rPr lang="en-US" sz="1400" b="1"/>
              <a:t>(Percent)</a:t>
            </a:r>
          </a:p>
        </c:rich>
      </c:tx>
      <c:layout>
        <c:manualLayout>
          <c:xMode val="edge"/>
          <c:yMode val="edge"/>
          <c:x val="7.1093089756863034E-4"/>
          <c:y val="6.0422960725075529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4.4037081145806539E-2"/>
          <c:y val="0.13321764160144631"/>
          <c:w val="0.95486492269718004"/>
          <c:h val="0.71472869139091755"/>
        </c:manualLayout>
      </c:layout>
      <c:barChart>
        <c:barDir val="col"/>
        <c:grouping val="clustered"/>
        <c:varyColors val="0"/>
        <c:ser>
          <c:idx val="1"/>
          <c:order val="0"/>
          <c:tx>
            <c:strRef>
              <c:f>Sheet1!$A$2</c:f>
              <c:strCache>
                <c:ptCount val="1"/>
                <c:pt idx="0">
                  <c:v>Income Below Poverty Line</c:v>
                </c:pt>
              </c:strCache>
            </c:strRef>
          </c:tx>
          <c:spPr>
            <a:solidFill>
              <a:srgbClr val="0F2D52"/>
            </a:solidFill>
            <a:ln>
              <a:noFill/>
            </a:ln>
            <a:effectLst/>
          </c:spPr>
          <c:invertIfNegative val="0"/>
          <c:cat>
            <c:strRef>
              <c:f>Sheet1!$B$1:$F$1</c:f>
              <c:strCache>
                <c:ptCount val="5"/>
                <c:pt idx="0">
                  <c:v>White</c:v>
                </c:pt>
                <c:pt idx="1">
                  <c:v>Black</c:v>
                </c:pt>
                <c:pt idx="2">
                  <c:v>Native American </c:v>
                </c:pt>
                <c:pt idx="3">
                  <c:v>Hispanic</c:v>
                </c:pt>
                <c:pt idx="4">
                  <c:v>Asian</c:v>
                </c:pt>
              </c:strCache>
            </c:strRef>
          </c:cat>
          <c:val>
            <c:numRef>
              <c:f>Sheet1!$B$2:$F$2</c:f>
              <c:numCache>
                <c:formatCode>General</c:formatCode>
                <c:ptCount val="5"/>
                <c:pt idx="0">
                  <c:v>33</c:v>
                </c:pt>
                <c:pt idx="1">
                  <c:v>68.099999999999994</c:v>
                </c:pt>
                <c:pt idx="2">
                  <c:v>63.5</c:v>
                </c:pt>
                <c:pt idx="3">
                  <c:v>59.6</c:v>
                </c:pt>
                <c:pt idx="4">
                  <c:v>37.799999999999997</c:v>
                </c:pt>
              </c:numCache>
            </c:numRef>
          </c:val>
          <c:extLst>
            <c:ext xmlns:c16="http://schemas.microsoft.com/office/drawing/2014/chart" uri="{C3380CC4-5D6E-409C-BE32-E72D297353CC}">
              <c16:uniqueId val="{00000001-FE88-4619-B57A-024576DAE173}"/>
            </c:ext>
          </c:extLst>
        </c:ser>
        <c:ser>
          <c:idx val="2"/>
          <c:order val="1"/>
          <c:tx>
            <c:strRef>
              <c:f>Sheet1!$A$3</c:f>
              <c:strCache>
                <c:ptCount val="1"/>
                <c:pt idx="0">
                  <c:v>Income Above Poverty Line</c:v>
                </c:pt>
              </c:strCache>
            </c:strRef>
          </c:tx>
          <c:spPr>
            <a:solidFill>
              <a:srgbClr val="FFC60A"/>
            </a:solidFill>
            <a:ln>
              <a:noFill/>
            </a:ln>
            <a:effectLst/>
          </c:spPr>
          <c:invertIfNegative val="0"/>
          <c:cat>
            <c:strRef>
              <c:f>Sheet1!$B$1:$F$1</c:f>
              <c:strCache>
                <c:ptCount val="5"/>
                <c:pt idx="0">
                  <c:v>White</c:v>
                </c:pt>
                <c:pt idx="1">
                  <c:v>Black</c:v>
                </c:pt>
                <c:pt idx="2">
                  <c:v>Native American </c:v>
                </c:pt>
                <c:pt idx="3">
                  <c:v>Hispanic</c:v>
                </c:pt>
                <c:pt idx="4">
                  <c:v>Asian</c:v>
                </c:pt>
              </c:strCache>
            </c:strRef>
          </c:cat>
          <c:val>
            <c:numRef>
              <c:f>Sheet1!$B$3:$F$3</c:f>
              <c:numCache>
                <c:formatCode>0.0</c:formatCode>
                <c:ptCount val="5"/>
                <c:pt idx="0">
                  <c:v>12.17925</c:v>
                </c:pt>
                <c:pt idx="1">
                  <c:v>38.501240000000003</c:v>
                </c:pt>
                <c:pt idx="2">
                  <c:v>38.504730000000002</c:v>
                </c:pt>
                <c:pt idx="3">
                  <c:v>31.991900000000001</c:v>
                </c:pt>
                <c:pt idx="4">
                  <c:v>12.28495</c:v>
                </c:pt>
              </c:numCache>
            </c:numRef>
          </c:val>
          <c:extLst>
            <c:ext xmlns:c16="http://schemas.microsoft.com/office/drawing/2014/chart" uri="{C3380CC4-5D6E-409C-BE32-E72D297353CC}">
              <c16:uniqueId val="{00000006-FE88-4619-B57A-024576DAE173}"/>
            </c:ext>
          </c:extLst>
        </c:ser>
        <c:dLbls>
          <c:showLegendKey val="0"/>
          <c:showVal val="0"/>
          <c:showCatName val="0"/>
          <c:showSerName val="0"/>
          <c:showPercent val="0"/>
          <c:showBubbleSize val="0"/>
        </c:dLbls>
        <c:gapWidth val="50"/>
        <c:axId val="568924144"/>
        <c:axId val="568927096"/>
        <c:extLst>
          <c:ext xmlns:c15="http://schemas.microsoft.com/office/drawing/2012/chart" uri="{02D57815-91ED-43cb-92C2-25804820EDAC}">
            <c15:filteredBarSeries>
              <c15:ser>
                <c:idx val="0"/>
                <c:order val="2"/>
                <c:tx>
                  <c:strRef>
                    <c:extLst>
                      <c:ext uri="{02D57815-91ED-43cb-92C2-25804820EDAC}">
                        <c15:formulaRef>
                          <c15:sqref>Sheet1!#REF!</c15:sqref>
                        </c15:formulaRef>
                      </c:ext>
                    </c:extLst>
                    <c:strCache>
                      <c:ptCount val="1"/>
                      <c:pt idx="0">
                        <c:v>#REF!</c:v>
                      </c:pt>
                    </c:strCache>
                  </c:strRef>
                </c:tx>
                <c:spPr>
                  <a:solidFill>
                    <a:schemeClr val="accent1"/>
                  </a:solidFill>
                  <a:ln>
                    <a:noFill/>
                  </a:ln>
                  <a:effectLst/>
                </c:spPr>
                <c:invertIfNegative val="0"/>
                <c:cat>
                  <c:strRef>
                    <c:extLst>
                      <c:ext uri="{02D57815-91ED-43cb-92C2-25804820EDAC}">
                        <c15:formulaRef>
                          <c15:sqref>Sheet1!$B$1:$F$1</c15:sqref>
                        </c15:formulaRef>
                      </c:ext>
                    </c:extLst>
                    <c:strCache>
                      <c:ptCount val="5"/>
                      <c:pt idx="0">
                        <c:v>White</c:v>
                      </c:pt>
                      <c:pt idx="1">
                        <c:v>Black</c:v>
                      </c:pt>
                      <c:pt idx="2">
                        <c:v>Native American </c:v>
                      </c:pt>
                      <c:pt idx="3">
                        <c:v>Hispanic</c:v>
                      </c:pt>
                      <c:pt idx="4">
                        <c:v>Asian</c:v>
                      </c:pt>
                    </c:strCache>
                  </c:strRef>
                </c:cat>
                <c:val>
                  <c:numRef>
                    <c:extLst>
                      <c:ext uri="{02D57815-91ED-43cb-92C2-25804820EDAC}">
                        <c15:formulaRef>
                          <c15:sqref>Sheet1!#REF!</c15:sqref>
                        </c15:formulaRef>
                      </c:ext>
                    </c:extLst>
                    <c:numCache>
                      <c:formatCode>General</c:formatCode>
                      <c:ptCount val="1"/>
                      <c:pt idx="0">
                        <c:v>1</c:v>
                      </c:pt>
                    </c:numCache>
                  </c:numRef>
                </c:val>
                <c:extLst>
                  <c:ext xmlns:c16="http://schemas.microsoft.com/office/drawing/2014/chart" uri="{C3380CC4-5D6E-409C-BE32-E72D297353CC}">
                    <c16:uniqueId val="{00000000-FE88-4619-B57A-024576DAE173}"/>
                  </c:ext>
                </c:extLst>
              </c15:ser>
            </c15:filteredBarSeries>
          </c:ext>
        </c:extLst>
      </c:barChart>
      <c:catAx>
        <c:axId val="56892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568927096"/>
        <c:crosses val="autoZero"/>
        <c:auto val="1"/>
        <c:lblAlgn val="ctr"/>
        <c:lblOffset val="100"/>
        <c:noMultiLvlLbl val="0"/>
      </c:catAx>
      <c:valAx>
        <c:axId val="568927096"/>
        <c:scaling>
          <c:orientation val="minMax"/>
          <c:max val="7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568924144"/>
        <c:crosses val="autoZero"/>
        <c:crossBetween val="between"/>
      </c:valAx>
      <c:spPr>
        <a:noFill/>
        <a:ln>
          <a:noFill/>
        </a:ln>
        <a:effectLst/>
      </c:spPr>
    </c:plotArea>
    <c:legend>
      <c:legendPos val="b"/>
      <c:layout>
        <c:manualLayout>
          <c:xMode val="edge"/>
          <c:yMode val="edge"/>
          <c:x val="1.1896399307484354E-4"/>
          <c:y val="0.93509479744035029"/>
          <c:w val="0.51883966878556875"/>
          <c:h val="6.490520255964983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50000"/>
            </a:schemeClr>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998361651403503E-2"/>
          <c:y val="0.13491999798102158"/>
          <c:w val="0.91102167677846202"/>
          <c:h val="0.69735640016151823"/>
        </c:manualLayout>
      </c:layout>
      <c:barChart>
        <c:barDir val="col"/>
        <c:grouping val="clustered"/>
        <c:varyColors val="0"/>
        <c:ser>
          <c:idx val="0"/>
          <c:order val="0"/>
          <c:tx>
            <c:strRef>
              <c:f>Sheet1!$B$1</c:f>
              <c:strCache>
                <c:ptCount val="1"/>
                <c:pt idx="0">
                  <c:v>Cost-Burdened Renter Households</c:v>
                </c:pt>
              </c:strCache>
            </c:strRef>
          </c:tx>
          <c:spPr>
            <a:solidFill>
              <a:srgbClr val="FFC60A"/>
            </a:solidFill>
            <a:ln>
              <a:noFill/>
            </a:ln>
            <a:effectLst/>
          </c:spPr>
          <c:invertIfNegative val="0"/>
          <c:cat>
            <c:strRef>
              <c:f>Sheet1!$A$2:$A$21</c:f>
              <c:strCache>
                <c:ptCount val="20"/>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strCache>
            </c:strRef>
          </c:cat>
          <c:val>
            <c:numRef>
              <c:f>Sheet1!$B$2:$B$21</c:f>
              <c:numCache>
                <c:formatCode>General</c:formatCode>
                <c:ptCount val="20"/>
                <c:pt idx="0">
                  <c:v>13900450</c:v>
                </c:pt>
                <c:pt idx="1">
                  <c:v>15022103</c:v>
                </c:pt>
                <c:pt idx="2">
                  <c:v>15203735</c:v>
                </c:pt>
                <c:pt idx="3">
                  <c:v>15691950</c:v>
                </c:pt>
                <c:pt idx="4">
                  <c:v>16250263</c:v>
                </c:pt>
                <c:pt idx="5">
                  <c:v>17106270</c:v>
                </c:pt>
                <c:pt idx="6">
                  <c:v>17046695</c:v>
                </c:pt>
                <c:pt idx="7">
                  <c:v>17053305</c:v>
                </c:pt>
                <c:pt idx="8">
                  <c:v>17672069</c:v>
                </c:pt>
                <c:pt idx="9">
                  <c:v>18828242</c:v>
                </c:pt>
                <c:pt idx="10">
                  <c:v>19883915</c:v>
                </c:pt>
                <c:pt idx="11">
                  <c:v>20609189</c:v>
                </c:pt>
                <c:pt idx="12">
                  <c:v>20631772</c:v>
                </c:pt>
                <c:pt idx="13">
                  <c:v>20764401</c:v>
                </c:pt>
                <c:pt idx="14">
                  <c:v>21271386</c:v>
                </c:pt>
                <c:pt idx="15">
                  <c:v>21027879</c:v>
                </c:pt>
                <c:pt idx="16">
                  <c:v>20773622</c:v>
                </c:pt>
                <c:pt idx="17">
                  <c:v>20499617</c:v>
                </c:pt>
                <c:pt idx="18">
                  <c:v>20760314</c:v>
                </c:pt>
                <c:pt idx="19">
                  <c:v>20388598</c:v>
                </c:pt>
              </c:numCache>
            </c:numRef>
          </c:val>
          <c:extLst>
            <c:ext xmlns:c16="http://schemas.microsoft.com/office/drawing/2014/chart" uri="{C3380CC4-5D6E-409C-BE32-E72D297353CC}">
              <c16:uniqueId val="{00000000-158C-46A2-B76F-EE227970ACA1}"/>
            </c:ext>
          </c:extLst>
        </c:ser>
        <c:dLbls>
          <c:showLegendKey val="0"/>
          <c:showVal val="0"/>
          <c:showCatName val="0"/>
          <c:showSerName val="0"/>
          <c:showPercent val="0"/>
          <c:showBubbleSize val="0"/>
        </c:dLbls>
        <c:gapWidth val="50"/>
        <c:axId val="877863168"/>
        <c:axId val="877863496"/>
      </c:barChart>
      <c:lineChart>
        <c:grouping val="standard"/>
        <c:varyColors val="0"/>
        <c:ser>
          <c:idx val="1"/>
          <c:order val="1"/>
          <c:tx>
            <c:strRef>
              <c:f>Sheet1!$C$1</c:f>
              <c:strCache>
                <c:ptCount val="1"/>
                <c:pt idx="0">
                  <c:v>Housing Assistance as Share of Nondefense Discretionary Spending (Right scale)</c:v>
                </c:pt>
              </c:strCache>
            </c:strRef>
          </c:tx>
          <c:spPr>
            <a:ln w="63500" cap="rnd">
              <a:solidFill>
                <a:srgbClr val="0F2D52"/>
              </a:solidFill>
              <a:round/>
            </a:ln>
            <a:effectLst/>
          </c:spPr>
          <c:marker>
            <c:symbol val="circle"/>
            <c:size val="5"/>
            <c:spPr>
              <a:solidFill>
                <a:srgbClr val="0F2D52"/>
              </a:solidFill>
              <a:ln w="9525">
                <a:solidFill>
                  <a:srgbClr val="0F2D52"/>
                </a:solidFill>
              </a:ln>
              <a:effectLst/>
            </c:spPr>
          </c:marker>
          <c:cat>
            <c:strRef>
              <c:f>Sheet1!$A$2:$A$21</c:f>
              <c:strCache>
                <c:ptCount val="20"/>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strCache>
            </c:strRef>
          </c:cat>
          <c:val>
            <c:numRef>
              <c:f>Sheet1!$C$2:$C$21</c:f>
              <c:numCache>
                <c:formatCode>_(* #,##0.0_);_(* \(#,##0.0\);_(* "-"??_);_(@_)</c:formatCode>
                <c:ptCount val="20"/>
                <c:pt idx="0">
                  <c:v>9.0057905093208124</c:v>
                </c:pt>
                <c:pt idx="1">
                  <c:v>8.7667582209315214</c:v>
                </c:pt>
                <c:pt idx="2">
                  <c:v>8.5834212125777274</c:v>
                </c:pt>
                <c:pt idx="3">
                  <c:v>8.418276716333212</c:v>
                </c:pt>
                <c:pt idx="4">
                  <c:v>8.2932735914087736</c:v>
                </c:pt>
                <c:pt idx="5">
                  <c:v>7.9399837452467477</c:v>
                </c:pt>
                <c:pt idx="6">
                  <c:v>7.6515583189203014</c:v>
                </c:pt>
                <c:pt idx="7">
                  <c:v>7.9874909361948632</c:v>
                </c:pt>
                <c:pt idx="8">
                  <c:v>7.7031294860752215</c:v>
                </c:pt>
                <c:pt idx="9">
                  <c:v>7.1288127655764688</c:v>
                </c:pt>
                <c:pt idx="10">
                  <c:v>7.0829637011022131</c:v>
                </c:pt>
                <c:pt idx="11">
                  <c:v>7.3706473998255486</c:v>
                </c:pt>
                <c:pt idx="12">
                  <c:v>7.23765743197914</c:v>
                </c:pt>
                <c:pt idx="13">
                  <c:v>7.3491359874577711</c:v>
                </c:pt>
                <c:pt idx="14">
                  <c:v>7.3864475342451632</c:v>
                </c:pt>
                <c:pt idx="15">
                  <c:v>7.3536405573786086</c:v>
                </c:pt>
                <c:pt idx="16">
                  <c:v>7.432938833020776</c:v>
                </c:pt>
                <c:pt idx="17">
                  <c:v>7.4921572548261146</c:v>
                </c:pt>
                <c:pt idx="18">
                  <c:v>7.3758740930404354</c:v>
                </c:pt>
                <c:pt idx="19">
                  <c:v>7.3967395741669772</c:v>
                </c:pt>
              </c:numCache>
            </c:numRef>
          </c:val>
          <c:smooth val="0"/>
          <c:extLst>
            <c:ext xmlns:c16="http://schemas.microsoft.com/office/drawing/2014/chart" uri="{C3380CC4-5D6E-409C-BE32-E72D297353CC}">
              <c16:uniqueId val="{00000001-158C-46A2-B76F-EE227970ACA1}"/>
            </c:ext>
          </c:extLst>
        </c:ser>
        <c:dLbls>
          <c:showLegendKey val="0"/>
          <c:showVal val="0"/>
          <c:showCatName val="0"/>
          <c:showSerName val="0"/>
          <c:showPercent val="0"/>
          <c:showBubbleSize val="0"/>
        </c:dLbls>
        <c:marker val="1"/>
        <c:smooth val="0"/>
        <c:axId val="1006044680"/>
        <c:axId val="1006042384"/>
      </c:lineChart>
      <c:catAx>
        <c:axId val="877863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877863496"/>
        <c:crosses val="autoZero"/>
        <c:auto val="1"/>
        <c:lblAlgn val="ctr"/>
        <c:lblOffset val="100"/>
        <c:noMultiLvlLbl val="0"/>
      </c:catAx>
      <c:valAx>
        <c:axId val="877863496"/>
        <c:scaling>
          <c:orientation val="minMax"/>
          <c:max val="22000000"/>
          <c:min val="100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877863168"/>
        <c:crosses val="autoZero"/>
        <c:crossBetween val="between"/>
        <c:majorUnit val="2000000"/>
        <c:dispUnits>
          <c:builtInUnit val="millions"/>
        </c:dispUnits>
      </c:valAx>
      <c:valAx>
        <c:axId val="1006042384"/>
        <c:scaling>
          <c:orientation val="minMax"/>
          <c:max val="9.5"/>
          <c:min val="6.5"/>
        </c:scaling>
        <c:delete val="0"/>
        <c:axPos val="r"/>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1006044680"/>
        <c:crosses val="max"/>
        <c:crossBetween val="between"/>
        <c:majorUnit val="0.5"/>
      </c:valAx>
      <c:catAx>
        <c:axId val="1006044680"/>
        <c:scaling>
          <c:orientation val="minMax"/>
        </c:scaling>
        <c:delete val="1"/>
        <c:axPos val="b"/>
        <c:numFmt formatCode="General" sourceLinked="1"/>
        <c:majorTickMark val="out"/>
        <c:minorTickMark val="none"/>
        <c:tickLblPos val="nextTo"/>
        <c:crossAx val="1006042384"/>
        <c:crosses val="autoZero"/>
        <c:auto val="1"/>
        <c:lblAlgn val="ctr"/>
        <c:lblOffset val="100"/>
        <c:noMultiLvlLbl val="0"/>
      </c:catAx>
      <c:spPr>
        <a:noFill/>
        <a:ln>
          <a:noFill/>
        </a:ln>
        <a:effectLst/>
      </c:spPr>
    </c:plotArea>
    <c:legend>
      <c:legendPos val="b"/>
      <c:layout>
        <c:manualLayout>
          <c:xMode val="edge"/>
          <c:yMode val="edge"/>
          <c:x val="8.4718616870667568E-4"/>
          <c:y val="0.92677831434212721"/>
          <c:w val="0.88301594471978406"/>
          <c:h val="5.811594547660394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22415332176262E-2"/>
          <c:y val="4.3820639754904259E-2"/>
          <c:w val="0.90647960385681958"/>
          <c:h val="0.78152828125169749"/>
        </c:manualLayout>
      </c:layout>
      <c:barChart>
        <c:barDir val="col"/>
        <c:grouping val="clustered"/>
        <c:varyColors val="0"/>
        <c:ser>
          <c:idx val="0"/>
          <c:order val="0"/>
          <c:tx>
            <c:strRef>
              <c:f>Sheet1!$B$1</c:f>
              <c:strCache>
                <c:ptCount val="1"/>
                <c:pt idx="0">
                  <c:v>2019</c:v>
                </c:pt>
              </c:strCache>
            </c:strRef>
          </c:tx>
          <c:spPr>
            <a:solidFill>
              <a:srgbClr val="0F2D52"/>
            </a:solidFill>
            <a:ln>
              <a:noFill/>
            </a:ln>
            <a:effectLst/>
          </c:spPr>
          <c:invertIfNegative val="0"/>
          <c:cat>
            <c:strRef>
              <c:f>Sheet1!$A$2:$A$10</c:f>
              <c:strCache>
                <c:ptCount val="9"/>
                <c:pt idx="0">
                  <c:v>Jan</c:v>
                </c:pt>
                <c:pt idx="1">
                  <c:v>Feb</c:v>
                </c:pt>
                <c:pt idx="2">
                  <c:v>Mar</c:v>
                </c:pt>
                <c:pt idx="3">
                  <c:v>Apr</c:v>
                </c:pt>
                <c:pt idx="4">
                  <c:v>May</c:v>
                </c:pt>
                <c:pt idx="5">
                  <c:v>Jun</c:v>
                </c:pt>
                <c:pt idx="6">
                  <c:v>Jul</c:v>
                </c:pt>
                <c:pt idx="7">
                  <c:v>Aug</c:v>
                </c:pt>
                <c:pt idx="8">
                  <c:v>Sep</c:v>
                </c:pt>
              </c:strCache>
            </c:strRef>
          </c:cat>
          <c:val>
            <c:numRef>
              <c:f>Sheet1!$B$2:$B$10</c:f>
              <c:numCache>
                <c:formatCode>#,##0</c:formatCode>
                <c:ptCount val="9"/>
                <c:pt idx="0">
                  <c:v>637</c:v>
                </c:pt>
                <c:pt idx="1">
                  <c:v>665</c:v>
                </c:pt>
                <c:pt idx="2">
                  <c:v>700</c:v>
                </c:pt>
                <c:pt idx="3">
                  <c:v>664</c:v>
                </c:pt>
                <c:pt idx="4">
                  <c:v>600</c:v>
                </c:pt>
                <c:pt idx="5">
                  <c:v>726</c:v>
                </c:pt>
                <c:pt idx="6">
                  <c:v>661</c:v>
                </c:pt>
                <c:pt idx="7">
                  <c:v>706</c:v>
                </c:pt>
                <c:pt idx="8">
                  <c:v>726</c:v>
                </c:pt>
              </c:numCache>
            </c:numRef>
          </c:val>
          <c:extLst>
            <c:ext xmlns:c16="http://schemas.microsoft.com/office/drawing/2014/chart" uri="{C3380CC4-5D6E-409C-BE32-E72D297353CC}">
              <c16:uniqueId val="{00000000-ABC2-4CE6-8C7B-935A357E78CA}"/>
            </c:ext>
          </c:extLst>
        </c:ser>
        <c:ser>
          <c:idx val="1"/>
          <c:order val="1"/>
          <c:tx>
            <c:strRef>
              <c:f>Sheet1!$C$1</c:f>
              <c:strCache>
                <c:ptCount val="1"/>
                <c:pt idx="0">
                  <c:v>2020</c:v>
                </c:pt>
              </c:strCache>
            </c:strRef>
          </c:tx>
          <c:spPr>
            <a:solidFill>
              <a:srgbClr val="FFC60A"/>
            </a:solidFill>
            <a:ln>
              <a:noFill/>
            </a:ln>
            <a:effectLst/>
          </c:spPr>
          <c:invertIfNegative val="0"/>
          <c:cat>
            <c:strRef>
              <c:f>Sheet1!$A$2:$A$10</c:f>
              <c:strCache>
                <c:ptCount val="9"/>
                <c:pt idx="0">
                  <c:v>Jan</c:v>
                </c:pt>
                <c:pt idx="1">
                  <c:v>Feb</c:v>
                </c:pt>
                <c:pt idx="2">
                  <c:v>Mar</c:v>
                </c:pt>
                <c:pt idx="3">
                  <c:v>Apr</c:v>
                </c:pt>
                <c:pt idx="4">
                  <c:v>May</c:v>
                </c:pt>
                <c:pt idx="5">
                  <c:v>Jun</c:v>
                </c:pt>
                <c:pt idx="6">
                  <c:v>Jul</c:v>
                </c:pt>
                <c:pt idx="7">
                  <c:v>Aug</c:v>
                </c:pt>
                <c:pt idx="8">
                  <c:v>Sep</c:v>
                </c:pt>
              </c:strCache>
            </c:strRef>
          </c:cat>
          <c:val>
            <c:numRef>
              <c:f>Sheet1!$C$2:$C$10</c:f>
              <c:numCache>
                <c:formatCode>#,##0</c:formatCode>
                <c:ptCount val="9"/>
                <c:pt idx="0">
                  <c:v>774</c:v>
                </c:pt>
                <c:pt idx="1">
                  <c:v>716</c:v>
                </c:pt>
                <c:pt idx="2">
                  <c:v>612</c:v>
                </c:pt>
                <c:pt idx="3">
                  <c:v>570</c:v>
                </c:pt>
                <c:pt idx="4">
                  <c:v>698</c:v>
                </c:pt>
                <c:pt idx="5">
                  <c:v>840</c:v>
                </c:pt>
                <c:pt idx="6">
                  <c:v>965</c:v>
                </c:pt>
                <c:pt idx="7">
                  <c:v>994</c:v>
                </c:pt>
                <c:pt idx="8">
                  <c:v>959</c:v>
                </c:pt>
              </c:numCache>
            </c:numRef>
          </c:val>
          <c:extLst>
            <c:ext xmlns:c16="http://schemas.microsoft.com/office/drawing/2014/chart" uri="{C3380CC4-5D6E-409C-BE32-E72D297353CC}">
              <c16:uniqueId val="{00000001-ABC2-4CE6-8C7B-935A357E78CA}"/>
            </c:ext>
          </c:extLst>
        </c:ser>
        <c:dLbls>
          <c:showLegendKey val="0"/>
          <c:showVal val="0"/>
          <c:showCatName val="0"/>
          <c:showSerName val="0"/>
          <c:showPercent val="0"/>
          <c:showBubbleSize val="0"/>
        </c:dLbls>
        <c:gapWidth val="150"/>
        <c:axId val="291474568"/>
        <c:axId val="291474896"/>
      </c:barChart>
      <c:catAx>
        <c:axId val="291474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91474896"/>
        <c:crosses val="autoZero"/>
        <c:auto val="1"/>
        <c:lblAlgn val="ctr"/>
        <c:lblOffset val="100"/>
        <c:noMultiLvlLbl val="0"/>
      </c:catAx>
      <c:valAx>
        <c:axId val="2914748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91474568"/>
        <c:crosses val="autoZero"/>
        <c:crossBetween val="between"/>
        <c:majorUnit val="100"/>
      </c:valAx>
      <c:spPr>
        <a:noFill/>
        <a:ln>
          <a:noFill/>
        </a:ln>
        <a:effectLst/>
      </c:spPr>
    </c:plotArea>
    <c:legend>
      <c:legendPos val="b"/>
      <c:layout>
        <c:manualLayout>
          <c:xMode val="edge"/>
          <c:yMode val="edge"/>
          <c:x val="0"/>
          <c:y val="0.94760386703029797"/>
          <c:w val="0.25167918973299003"/>
          <c:h val="5.239613296970185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82037027889832E-2"/>
          <c:y val="0.15244812117541387"/>
          <c:w val="0.92106237231619159"/>
          <c:h val="0.69469132646276877"/>
        </c:manualLayout>
      </c:layout>
      <c:lineChart>
        <c:grouping val="standard"/>
        <c:varyColors val="0"/>
        <c:ser>
          <c:idx val="0"/>
          <c:order val="0"/>
          <c:tx>
            <c:strRef>
              <c:f>Sheet1!$B$1</c:f>
              <c:strCache>
                <c:ptCount val="1"/>
                <c:pt idx="0">
                  <c:v>Single-Family</c:v>
                </c:pt>
              </c:strCache>
            </c:strRef>
          </c:tx>
          <c:spPr>
            <a:ln w="50800" cap="rnd">
              <a:solidFill>
                <a:srgbClr val="F26829"/>
              </a:solidFill>
              <a:round/>
            </a:ln>
            <a:effectLst/>
          </c:spPr>
          <c:marker>
            <c:symbol val="none"/>
          </c:marker>
          <c:cat>
            <c:numRef>
              <c:f>Sheet1!$A$2:$A$732</c:f>
              <c:numCache>
                <c:formatCode>mmm\ yyyy</c:formatCode>
                <c:ptCount val="731"/>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pt idx="49">
                  <c:v>43497</c:v>
                </c:pt>
                <c:pt idx="50">
                  <c:v>43525</c:v>
                </c:pt>
                <c:pt idx="51">
                  <c:v>43556</c:v>
                </c:pt>
                <c:pt idx="52">
                  <c:v>43586</c:v>
                </c:pt>
                <c:pt idx="53">
                  <c:v>43617</c:v>
                </c:pt>
                <c:pt idx="54">
                  <c:v>43647</c:v>
                </c:pt>
                <c:pt idx="55">
                  <c:v>43678</c:v>
                </c:pt>
                <c:pt idx="56">
                  <c:v>43709</c:v>
                </c:pt>
                <c:pt idx="57">
                  <c:v>43739</c:v>
                </c:pt>
                <c:pt idx="58">
                  <c:v>43770</c:v>
                </c:pt>
                <c:pt idx="59">
                  <c:v>43800</c:v>
                </c:pt>
                <c:pt idx="60">
                  <c:v>43831</c:v>
                </c:pt>
                <c:pt idx="61">
                  <c:v>43862</c:v>
                </c:pt>
                <c:pt idx="62">
                  <c:v>43891</c:v>
                </c:pt>
                <c:pt idx="63">
                  <c:v>43922</c:v>
                </c:pt>
                <c:pt idx="64">
                  <c:v>43952</c:v>
                </c:pt>
                <c:pt idx="65">
                  <c:v>43983</c:v>
                </c:pt>
                <c:pt idx="66">
                  <c:v>44013</c:v>
                </c:pt>
                <c:pt idx="67">
                  <c:v>44044</c:v>
                </c:pt>
                <c:pt idx="68">
                  <c:v>44075</c:v>
                </c:pt>
              </c:numCache>
            </c:numRef>
          </c:cat>
          <c:val>
            <c:numRef>
              <c:f>Sheet1!$B$2:$B$732</c:f>
              <c:numCache>
                <c:formatCode>#,##0</c:formatCode>
                <c:ptCount val="731"/>
                <c:pt idx="0">
                  <c:v>703</c:v>
                </c:pt>
                <c:pt idx="1">
                  <c:v>584</c:v>
                </c:pt>
                <c:pt idx="2">
                  <c:v>627</c:v>
                </c:pt>
                <c:pt idx="3">
                  <c:v>742</c:v>
                </c:pt>
                <c:pt idx="4">
                  <c:v>708</c:v>
                </c:pt>
                <c:pt idx="5">
                  <c:v>700</c:v>
                </c:pt>
                <c:pt idx="6">
                  <c:v>759</c:v>
                </c:pt>
                <c:pt idx="7">
                  <c:v>734</c:v>
                </c:pt>
                <c:pt idx="8">
                  <c:v>746</c:v>
                </c:pt>
                <c:pt idx="9">
                  <c:v>705</c:v>
                </c:pt>
                <c:pt idx="10">
                  <c:v>774</c:v>
                </c:pt>
                <c:pt idx="11">
                  <c:v>765</c:v>
                </c:pt>
                <c:pt idx="12">
                  <c:v>758</c:v>
                </c:pt>
                <c:pt idx="13">
                  <c:v>835</c:v>
                </c:pt>
                <c:pt idx="14">
                  <c:v>758</c:v>
                </c:pt>
                <c:pt idx="15">
                  <c:v>772</c:v>
                </c:pt>
                <c:pt idx="16">
                  <c:v>743</c:v>
                </c:pt>
                <c:pt idx="17">
                  <c:v>769</c:v>
                </c:pt>
                <c:pt idx="18">
                  <c:v>778</c:v>
                </c:pt>
                <c:pt idx="19">
                  <c:v>719</c:v>
                </c:pt>
                <c:pt idx="20">
                  <c:v>782</c:v>
                </c:pt>
                <c:pt idx="21">
                  <c:v>867</c:v>
                </c:pt>
                <c:pt idx="22">
                  <c:v>823</c:v>
                </c:pt>
                <c:pt idx="23">
                  <c:v>813</c:v>
                </c:pt>
                <c:pt idx="24">
                  <c:v>792</c:v>
                </c:pt>
                <c:pt idx="25">
                  <c:v>874</c:v>
                </c:pt>
                <c:pt idx="26">
                  <c:v>833</c:v>
                </c:pt>
                <c:pt idx="27">
                  <c:v>828</c:v>
                </c:pt>
                <c:pt idx="28">
                  <c:v>800</c:v>
                </c:pt>
                <c:pt idx="29">
                  <c:v>862</c:v>
                </c:pt>
                <c:pt idx="30">
                  <c:v>847</c:v>
                </c:pt>
                <c:pt idx="31">
                  <c:v>872</c:v>
                </c:pt>
                <c:pt idx="32">
                  <c:v>837</c:v>
                </c:pt>
                <c:pt idx="33">
                  <c:v>879</c:v>
                </c:pt>
                <c:pt idx="34">
                  <c:v>949</c:v>
                </c:pt>
                <c:pt idx="35">
                  <c:v>843</c:v>
                </c:pt>
                <c:pt idx="36">
                  <c:v>871</c:v>
                </c:pt>
                <c:pt idx="37">
                  <c:v>901</c:v>
                </c:pt>
                <c:pt idx="38">
                  <c:v>892</c:v>
                </c:pt>
                <c:pt idx="39">
                  <c:v>899</c:v>
                </c:pt>
                <c:pt idx="40">
                  <c:v>947</c:v>
                </c:pt>
                <c:pt idx="41">
                  <c:v>858</c:v>
                </c:pt>
                <c:pt idx="42">
                  <c:v>864</c:v>
                </c:pt>
                <c:pt idx="43">
                  <c:v>892</c:v>
                </c:pt>
                <c:pt idx="44">
                  <c:v>881</c:v>
                </c:pt>
                <c:pt idx="45">
                  <c:v>861</c:v>
                </c:pt>
                <c:pt idx="46">
                  <c:v>802</c:v>
                </c:pt>
                <c:pt idx="47">
                  <c:v>798</c:v>
                </c:pt>
                <c:pt idx="48">
                  <c:v>953</c:v>
                </c:pt>
                <c:pt idx="49">
                  <c:v>785</c:v>
                </c:pt>
                <c:pt idx="50">
                  <c:v>840</c:v>
                </c:pt>
                <c:pt idx="51">
                  <c:v>864</c:v>
                </c:pt>
                <c:pt idx="52">
                  <c:v>821</c:v>
                </c:pt>
                <c:pt idx="53">
                  <c:v>865</c:v>
                </c:pt>
                <c:pt idx="54">
                  <c:v>875</c:v>
                </c:pt>
                <c:pt idx="55">
                  <c:v>911</c:v>
                </c:pt>
                <c:pt idx="56">
                  <c:v>906</c:v>
                </c:pt>
                <c:pt idx="57">
                  <c:v>911</c:v>
                </c:pt>
                <c:pt idx="58">
                  <c:v>933</c:v>
                </c:pt>
                <c:pt idx="59">
                  <c:v>1047</c:v>
                </c:pt>
                <c:pt idx="60">
                  <c:v>989</c:v>
                </c:pt>
                <c:pt idx="61">
                  <c:v>1034</c:v>
                </c:pt>
                <c:pt idx="62">
                  <c:v>880</c:v>
                </c:pt>
                <c:pt idx="63">
                  <c:v>679</c:v>
                </c:pt>
                <c:pt idx="64">
                  <c:v>728</c:v>
                </c:pt>
                <c:pt idx="65">
                  <c:v>891</c:v>
                </c:pt>
                <c:pt idx="66">
                  <c:v>992</c:v>
                </c:pt>
                <c:pt idx="67">
                  <c:v>1021</c:v>
                </c:pt>
                <c:pt idx="68">
                  <c:v>1108</c:v>
                </c:pt>
              </c:numCache>
            </c:numRef>
          </c:val>
          <c:smooth val="0"/>
          <c:extLst>
            <c:ext xmlns:c16="http://schemas.microsoft.com/office/drawing/2014/chart" uri="{C3380CC4-5D6E-409C-BE32-E72D297353CC}">
              <c16:uniqueId val="{00000000-362B-4AB4-87F7-01735D8CBC22}"/>
            </c:ext>
          </c:extLst>
        </c:ser>
        <c:ser>
          <c:idx val="1"/>
          <c:order val="1"/>
          <c:tx>
            <c:strRef>
              <c:f>Sheet1!$C$1</c:f>
              <c:strCache>
                <c:ptCount val="1"/>
                <c:pt idx="0">
                  <c:v>Multifamily</c:v>
                </c:pt>
              </c:strCache>
            </c:strRef>
          </c:tx>
          <c:spPr>
            <a:ln w="50800" cap="rnd">
              <a:solidFill>
                <a:srgbClr val="35AFC8"/>
              </a:solidFill>
              <a:round/>
            </a:ln>
            <a:effectLst/>
          </c:spPr>
          <c:marker>
            <c:symbol val="none"/>
          </c:marker>
          <c:cat>
            <c:numRef>
              <c:f>Sheet1!$A$2:$A$732</c:f>
              <c:numCache>
                <c:formatCode>mmm\ yyyy</c:formatCode>
                <c:ptCount val="731"/>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pt idx="49">
                  <c:v>43497</c:v>
                </c:pt>
                <c:pt idx="50">
                  <c:v>43525</c:v>
                </c:pt>
                <c:pt idx="51">
                  <c:v>43556</c:v>
                </c:pt>
                <c:pt idx="52">
                  <c:v>43586</c:v>
                </c:pt>
                <c:pt idx="53">
                  <c:v>43617</c:v>
                </c:pt>
                <c:pt idx="54">
                  <c:v>43647</c:v>
                </c:pt>
                <c:pt idx="55">
                  <c:v>43678</c:v>
                </c:pt>
                <c:pt idx="56">
                  <c:v>43709</c:v>
                </c:pt>
                <c:pt idx="57">
                  <c:v>43739</c:v>
                </c:pt>
                <c:pt idx="58">
                  <c:v>43770</c:v>
                </c:pt>
                <c:pt idx="59">
                  <c:v>43800</c:v>
                </c:pt>
                <c:pt idx="60">
                  <c:v>43831</c:v>
                </c:pt>
                <c:pt idx="61">
                  <c:v>43862</c:v>
                </c:pt>
                <c:pt idx="62">
                  <c:v>43891</c:v>
                </c:pt>
                <c:pt idx="63">
                  <c:v>43922</c:v>
                </c:pt>
                <c:pt idx="64">
                  <c:v>43952</c:v>
                </c:pt>
                <c:pt idx="65">
                  <c:v>43983</c:v>
                </c:pt>
                <c:pt idx="66">
                  <c:v>44013</c:v>
                </c:pt>
                <c:pt idx="67">
                  <c:v>44044</c:v>
                </c:pt>
                <c:pt idx="68">
                  <c:v>44075</c:v>
                </c:pt>
              </c:numCache>
            </c:numRef>
          </c:cat>
          <c:val>
            <c:numRef>
              <c:f>Sheet1!$C$2:$C$732</c:f>
              <c:numCache>
                <c:formatCode>#,##0</c:formatCode>
                <c:ptCount val="731"/>
                <c:pt idx="0">
                  <c:v>382</c:v>
                </c:pt>
                <c:pt idx="1">
                  <c:v>302</c:v>
                </c:pt>
                <c:pt idx="2">
                  <c:v>333</c:v>
                </c:pt>
                <c:pt idx="3">
                  <c:v>448</c:v>
                </c:pt>
                <c:pt idx="4">
                  <c:v>371</c:v>
                </c:pt>
                <c:pt idx="5">
                  <c:v>505</c:v>
                </c:pt>
                <c:pt idx="6">
                  <c:v>387</c:v>
                </c:pt>
                <c:pt idx="7">
                  <c:v>396</c:v>
                </c:pt>
                <c:pt idx="8">
                  <c:v>478</c:v>
                </c:pt>
                <c:pt idx="9">
                  <c:v>353</c:v>
                </c:pt>
                <c:pt idx="10">
                  <c:v>398</c:v>
                </c:pt>
                <c:pt idx="11">
                  <c:v>381</c:v>
                </c:pt>
                <c:pt idx="12">
                  <c:v>345</c:v>
                </c:pt>
                <c:pt idx="13">
                  <c:v>368</c:v>
                </c:pt>
                <c:pt idx="14">
                  <c:v>356</c:v>
                </c:pt>
                <c:pt idx="15">
                  <c:v>386</c:v>
                </c:pt>
                <c:pt idx="16">
                  <c:v>388</c:v>
                </c:pt>
                <c:pt idx="17">
                  <c:v>431</c:v>
                </c:pt>
                <c:pt idx="18">
                  <c:v>467</c:v>
                </c:pt>
                <c:pt idx="19">
                  <c:v>436</c:v>
                </c:pt>
                <c:pt idx="20">
                  <c:v>290</c:v>
                </c:pt>
                <c:pt idx="21">
                  <c:v>454</c:v>
                </c:pt>
                <c:pt idx="22">
                  <c:v>327</c:v>
                </c:pt>
                <c:pt idx="23">
                  <c:v>454</c:v>
                </c:pt>
                <c:pt idx="24">
                  <c:v>414</c:v>
                </c:pt>
                <c:pt idx="25">
                  <c:v>408</c:v>
                </c:pt>
                <c:pt idx="26">
                  <c:v>353</c:v>
                </c:pt>
                <c:pt idx="27">
                  <c:v>322</c:v>
                </c:pt>
                <c:pt idx="28">
                  <c:v>323</c:v>
                </c:pt>
                <c:pt idx="29">
                  <c:v>381</c:v>
                </c:pt>
                <c:pt idx="30">
                  <c:v>360</c:v>
                </c:pt>
                <c:pt idx="31">
                  <c:v>291</c:v>
                </c:pt>
                <c:pt idx="32">
                  <c:v>337</c:v>
                </c:pt>
                <c:pt idx="33">
                  <c:v>377</c:v>
                </c:pt>
                <c:pt idx="34">
                  <c:v>351</c:v>
                </c:pt>
                <c:pt idx="35">
                  <c:v>356</c:v>
                </c:pt>
                <c:pt idx="36">
                  <c:v>443</c:v>
                </c:pt>
                <c:pt idx="37">
                  <c:v>387</c:v>
                </c:pt>
                <c:pt idx="38">
                  <c:v>443</c:v>
                </c:pt>
                <c:pt idx="39">
                  <c:v>370</c:v>
                </c:pt>
                <c:pt idx="40">
                  <c:v>387</c:v>
                </c:pt>
                <c:pt idx="41">
                  <c:v>332</c:v>
                </c:pt>
                <c:pt idx="42">
                  <c:v>331</c:v>
                </c:pt>
                <c:pt idx="43">
                  <c:v>388</c:v>
                </c:pt>
                <c:pt idx="44">
                  <c:v>365</c:v>
                </c:pt>
                <c:pt idx="45">
                  <c:v>346</c:v>
                </c:pt>
                <c:pt idx="46">
                  <c:v>402</c:v>
                </c:pt>
                <c:pt idx="47">
                  <c:v>319</c:v>
                </c:pt>
                <c:pt idx="48">
                  <c:v>319</c:v>
                </c:pt>
                <c:pt idx="49">
                  <c:v>352</c:v>
                </c:pt>
                <c:pt idx="50">
                  <c:v>363</c:v>
                </c:pt>
                <c:pt idx="51">
                  <c:v>403</c:v>
                </c:pt>
                <c:pt idx="52">
                  <c:v>447</c:v>
                </c:pt>
                <c:pt idx="53">
                  <c:v>370</c:v>
                </c:pt>
                <c:pt idx="54">
                  <c:v>337</c:v>
                </c:pt>
                <c:pt idx="55">
                  <c:v>466</c:v>
                </c:pt>
                <c:pt idx="56">
                  <c:v>368</c:v>
                </c:pt>
                <c:pt idx="57">
                  <c:v>429</c:v>
                </c:pt>
                <c:pt idx="58">
                  <c:v>438</c:v>
                </c:pt>
                <c:pt idx="59">
                  <c:v>540</c:v>
                </c:pt>
                <c:pt idx="60">
                  <c:v>628</c:v>
                </c:pt>
                <c:pt idx="61">
                  <c:v>533</c:v>
                </c:pt>
                <c:pt idx="62">
                  <c:v>389</c:v>
                </c:pt>
                <c:pt idx="63">
                  <c:v>255</c:v>
                </c:pt>
                <c:pt idx="64">
                  <c:v>310</c:v>
                </c:pt>
                <c:pt idx="65">
                  <c:v>374</c:v>
                </c:pt>
                <c:pt idx="66">
                  <c:v>495</c:v>
                </c:pt>
                <c:pt idx="67">
                  <c:v>367</c:v>
                </c:pt>
                <c:pt idx="68">
                  <c:v>307</c:v>
                </c:pt>
              </c:numCache>
            </c:numRef>
          </c:val>
          <c:smooth val="0"/>
          <c:extLst>
            <c:ext xmlns:c16="http://schemas.microsoft.com/office/drawing/2014/chart" uri="{C3380CC4-5D6E-409C-BE32-E72D297353CC}">
              <c16:uniqueId val="{00000001-362B-4AB4-87F7-01735D8CBC22}"/>
            </c:ext>
          </c:extLst>
        </c:ser>
        <c:ser>
          <c:idx val="2"/>
          <c:order val="2"/>
          <c:tx>
            <c:strRef>
              <c:f>Sheet1!$D$1</c:f>
              <c:strCache>
                <c:ptCount val="1"/>
                <c:pt idx="0">
                  <c:v>Single-Family Historical Average</c:v>
                </c:pt>
              </c:strCache>
            </c:strRef>
          </c:tx>
          <c:spPr>
            <a:ln w="38100" cap="rnd">
              <a:solidFill>
                <a:srgbClr val="F8AD8C"/>
              </a:solidFill>
              <a:prstDash val="sysDash"/>
              <a:round/>
            </a:ln>
            <a:effectLst/>
          </c:spPr>
          <c:marker>
            <c:symbol val="none"/>
          </c:marker>
          <c:cat>
            <c:numRef>
              <c:f>Sheet1!$A$2:$A$732</c:f>
              <c:numCache>
                <c:formatCode>mmm\ yyyy</c:formatCode>
                <c:ptCount val="731"/>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pt idx="49">
                  <c:v>43497</c:v>
                </c:pt>
                <c:pt idx="50">
                  <c:v>43525</c:v>
                </c:pt>
                <c:pt idx="51">
                  <c:v>43556</c:v>
                </c:pt>
                <c:pt idx="52">
                  <c:v>43586</c:v>
                </c:pt>
                <c:pt idx="53">
                  <c:v>43617</c:v>
                </c:pt>
                <c:pt idx="54">
                  <c:v>43647</c:v>
                </c:pt>
                <c:pt idx="55">
                  <c:v>43678</c:v>
                </c:pt>
                <c:pt idx="56">
                  <c:v>43709</c:v>
                </c:pt>
                <c:pt idx="57">
                  <c:v>43739</c:v>
                </c:pt>
                <c:pt idx="58">
                  <c:v>43770</c:v>
                </c:pt>
                <c:pt idx="59">
                  <c:v>43800</c:v>
                </c:pt>
                <c:pt idx="60">
                  <c:v>43831</c:v>
                </c:pt>
                <c:pt idx="61">
                  <c:v>43862</c:v>
                </c:pt>
                <c:pt idx="62">
                  <c:v>43891</c:v>
                </c:pt>
                <c:pt idx="63">
                  <c:v>43922</c:v>
                </c:pt>
                <c:pt idx="64">
                  <c:v>43952</c:v>
                </c:pt>
                <c:pt idx="65">
                  <c:v>43983</c:v>
                </c:pt>
                <c:pt idx="66">
                  <c:v>44013</c:v>
                </c:pt>
                <c:pt idx="67">
                  <c:v>44044</c:v>
                </c:pt>
                <c:pt idx="68">
                  <c:v>44075</c:v>
                </c:pt>
              </c:numCache>
            </c:numRef>
          </c:cat>
          <c:val>
            <c:numRef>
              <c:f>Sheet1!$D$2:$D$732</c:f>
              <c:numCache>
                <c:formatCode>#,##0</c:formatCode>
                <c:ptCount val="731"/>
                <c:pt idx="0">
                  <c:v>1002.3685636856369</c:v>
                </c:pt>
                <c:pt idx="1">
                  <c:v>1002.3685636856369</c:v>
                </c:pt>
                <c:pt idx="2">
                  <c:v>1002.3685636856369</c:v>
                </c:pt>
                <c:pt idx="3">
                  <c:v>1002.3685636856369</c:v>
                </c:pt>
                <c:pt idx="4">
                  <c:v>1002.3685636856369</c:v>
                </c:pt>
                <c:pt idx="5">
                  <c:v>1002.3685636856369</c:v>
                </c:pt>
                <c:pt idx="6">
                  <c:v>1002.3685636856369</c:v>
                </c:pt>
                <c:pt idx="7">
                  <c:v>1002.3685636856369</c:v>
                </c:pt>
                <c:pt idx="8">
                  <c:v>1002.3685636856369</c:v>
                </c:pt>
                <c:pt idx="9">
                  <c:v>1002.3685636856369</c:v>
                </c:pt>
                <c:pt idx="10">
                  <c:v>1002.3685636856369</c:v>
                </c:pt>
                <c:pt idx="11">
                  <c:v>1002.3685636856369</c:v>
                </c:pt>
                <c:pt idx="12">
                  <c:v>1002.3685636856369</c:v>
                </c:pt>
                <c:pt idx="13">
                  <c:v>1002.3685636856369</c:v>
                </c:pt>
                <c:pt idx="14">
                  <c:v>1002.3685636856369</c:v>
                </c:pt>
                <c:pt idx="15">
                  <c:v>1002.3685636856369</c:v>
                </c:pt>
                <c:pt idx="16">
                  <c:v>1002.3685636856369</c:v>
                </c:pt>
                <c:pt idx="17">
                  <c:v>1002.3685636856369</c:v>
                </c:pt>
                <c:pt idx="18">
                  <c:v>1002.3685636856369</c:v>
                </c:pt>
                <c:pt idx="19">
                  <c:v>1002.3685636856369</c:v>
                </c:pt>
                <c:pt idx="20">
                  <c:v>1002.3685636856369</c:v>
                </c:pt>
                <c:pt idx="21">
                  <c:v>1002.3685636856369</c:v>
                </c:pt>
                <c:pt idx="22">
                  <c:v>1002.3685636856369</c:v>
                </c:pt>
                <c:pt idx="23">
                  <c:v>1002.3685636856369</c:v>
                </c:pt>
                <c:pt idx="24">
                  <c:v>1002.3685636856369</c:v>
                </c:pt>
                <c:pt idx="25">
                  <c:v>1002.3685636856369</c:v>
                </c:pt>
                <c:pt idx="26">
                  <c:v>1002.3685636856369</c:v>
                </c:pt>
                <c:pt idx="27">
                  <c:v>1002.3685636856369</c:v>
                </c:pt>
                <c:pt idx="28">
                  <c:v>1002.3685636856369</c:v>
                </c:pt>
                <c:pt idx="29">
                  <c:v>1002.3685636856369</c:v>
                </c:pt>
                <c:pt idx="30">
                  <c:v>1002.3685636856369</c:v>
                </c:pt>
                <c:pt idx="31">
                  <c:v>1002.3685636856369</c:v>
                </c:pt>
                <c:pt idx="32">
                  <c:v>1002.3685636856369</c:v>
                </c:pt>
                <c:pt idx="33">
                  <c:v>1002.3685636856369</c:v>
                </c:pt>
                <c:pt idx="34">
                  <c:v>1002.3685636856369</c:v>
                </c:pt>
                <c:pt idx="35">
                  <c:v>1002.3685636856369</c:v>
                </c:pt>
                <c:pt idx="36">
                  <c:v>1002.3685636856369</c:v>
                </c:pt>
                <c:pt idx="37">
                  <c:v>1002.3685636856369</c:v>
                </c:pt>
                <c:pt idx="38">
                  <c:v>1002.3685636856369</c:v>
                </c:pt>
                <c:pt idx="39">
                  <c:v>1002.3685636856369</c:v>
                </c:pt>
                <c:pt idx="40">
                  <c:v>1002.3685636856369</c:v>
                </c:pt>
                <c:pt idx="41">
                  <c:v>1002.3685636856369</c:v>
                </c:pt>
                <c:pt idx="42">
                  <c:v>1002.3685636856369</c:v>
                </c:pt>
                <c:pt idx="43">
                  <c:v>1002.3685636856369</c:v>
                </c:pt>
                <c:pt idx="44">
                  <c:v>1002.3685636856369</c:v>
                </c:pt>
                <c:pt idx="45">
                  <c:v>1002.3685636856369</c:v>
                </c:pt>
                <c:pt idx="46">
                  <c:v>1002.3685636856369</c:v>
                </c:pt>
                <c:pt idx="47">
                  <c:v>1002.3685636856369</c:v>
                </c:pt>
                <c:pt idx="48">
                  <c:v>1002.3685636856369</c:v>
                </c:pt>
                <c:pt idx="49">
                  <c:v>1002.3685636856369</c:v>
                </c:pt>
                <c:pt idx="50">
                  <c:v>1002.3685636856369</c:v>
                </c:pt>
                <c:pt idx="51">
                  <c:v>1002.3685636856369</c:v>
                </c:pt>
                <c:pt idx="52">
                  <c:v>1002.3685636856369</c:v>
                </c:pt>
                <c:pt idx="53">
                  <c:v>1002.3685636856369</c:v>
                </c:pt>
                <c:pt idx="54">
                  <c:v>1002.3685636856369</c:v>
                </c:pt>
                <c:pt idx="55">
                  <c:v>1002.3685636856369</c:v>
                </c:pt>
                <c:pt idx="56">
                  <c:v>1002.3685636856369</c:v>
                </c:pt>
                <c:pt idx="57">
                  <c:v>1002.3685636856369</c:v>
                </c:pt>
                <c:pt idx="58">
                  <c:v>1002.3685636856369</c:v>
                </c:pt>
                <c:pt idx="59">
                  <c:v>1002.3685636856369</c:v>
                </c:pt>
                <c:pt idx="60">
                  <c:v>1002.3685636856369</c:v>
                </c:pt>
                <c:pt idx="61">
                  <c:v>1002.3685636856369</c:v>
                </c:pt>
                <c:pt idx="62">
                  <c:v>1002.3685636856369</c:v>
                </c:pt>
                <c:pt idx="63">
                  <c:v>1002.3685636856369</c:v>
                </c:pt>
                <c:pt idx="64">
                  <c:v>1002.3685636856369</c:v>
                </c:pt>
                <c:pt idx="65">
                  <c:v>1002.3685636856369</c:v>
                </c:pt>
                <c:pt idx="66">
                  <c:v>1002.3685636856369</c:v>
                </c:pt>
                <c:pt idx="67">
                  <c:v>1002.3685636856369</c:v>
                </c:pt>
                <c:pt idx="68">
                  <c:v>1002.3685636856369</c:v>
                </c:pt>
              </c:numCache>
            </c:numRef>
          </c:val>
          <c:smooth val="0"/>
          <c:extLst>
            <c:ext xmlns:c16="http://schemas.microsoft.com/office/drawing/2014/chart" uri="{C3380CC4-5D6E-409C-BE32-E72D297353CC}">
              <c16:uniqueId val="{00000000-5C91-4EEC-967B-4B4882A8B80F}"/>
            </c:ext>
          </c:extLst>
        </c:ser>
        <c:ser>
          <c:idx val="3"/>
          <c:order val="3"/>
          <c:tx>
            <c:strRef>
              <c:f>Sheet1!$E$1</c:f>
              <c:strCache>
                <c:ptCount val="1"/>
                <c:pt idx="0">
                  <c:v>Multifamily Historical Average</c:v>
                </c:pt>
              </c:strCache>
            </c:strRef>
          </c:tx>
          <c:spPr>
            <a:ln w="38100" cap="rnd">
              <a:solidFill>
                <a:srgbClr val="8FD3E1"/>
              </a:solidFill>
              <a:prstDash val="sysDash"/>
              <a:round/>
            </a:ln>
            <a:effectLst/>
          </c:spPr>
          <c:marker>
            <c:symbol val="none"/>
          </c:marker>
          <c:cat>
            <c:numRef>
              <c:f>Sheet1!$A$2:$A$732</c:f>
              <c:numCache>
                <c:formatCode>mmm\ yyyy</c:formatCode>
                <c:ptCount val="731"/>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pt idx="49">
                  <c:v>43497</c:v>
                </c:pt>
                <c:pt idx="50">
                  <c:v>43525</c:v>
                </c:pt>
                <c:pt idx="51">
                  <c:v>43556</c:v>
                </c:pt>
                <c:pt idx="52">
                  <c:v>43586</c:v>
                </c:pt>
                <c:pt idx="53">
                  <c:v>43617</c:v>
                </c:pt>
                <c:pt idx="54">
                  <c:v>43647</c:v>
                </c:pt>
                <c:pt idx="55">
                  <c:v>43678</c:v>
                </c:pt>
                <c:pt idx="56">
                  <c:v>43709</c:v>
                </c:pt>
                <c:pt idx="57">
                  <c:v>43739</c:v>
                </c:pt>
                <c:pt idx="58">
                  <c:v>43770</c:v>
                </c:pt>
                <c:pt idx="59">
                  <c:v>43800</c:v>
                </c:pt>
                <c:pt idx="60">
                  <c:v>43831</c:v>
                </c:pt>
                <c:pt idx="61">
                  <c:v>43862</c:v>
                </c:pt>
                <c:pt idx="62">
                  <c:v>43891</c:v>
                </c:pt>
                <c:pt idx="63">
                  <c:v>43922</c:v>
                </c:pt>
                <c:pt idx="64">
                  <c:v>43952</c:v>
                </c:pt>
                <c:pt idx="65">
                  <c:v>43983</c:v>
                </c:pt>
                <c:pt idx="66">
                  <c:v>44013</c:v>
                </c:pt>
                <c:pt idx="67">
                  <c:v>44044</c:v>
                </c:pt>
                <c:pt idx="68">
                  <c:v>44075</c:v>
                </c:pt>
              </c:numCache>
            </c:numRef>
          </c:cat>
          <c:val>
            <c:numRef>
              <c:f>Sheet1!$E$2:$E$732</c:f>
              <c:numCache>
                <c:formatCode>#,##0</c:formatCode>
                <c:ptCount val="731"/>
                <c:pt idx="0">
                  <c:v>299.56368563685635</c:v>
                </c:pt>
                <c:pt idx="1">
                  <c:v>299.56368563685635</c:v>
                </c:pt>
                <c:pt idx="2">
                  <c:v>299.56368563685635</c:v>
                </c:pt>
                <c:pt idx="3">
                  <c:v>299.56368563685635</c:v>
                </c:pt>
                <c:pt idx="4">
                  <c:v>299.56368563685635</c:v>
                </c:pt>
                <c:pt idx="5">
                  <c:v>299.56368563685635</c:v>
                </c:pt>
                <c:pt idx="6">
                  <c:v>299.56368563685635</c:v>
                </c:pt>
                <c:pt idx="7">
                  <c:v>299.56368563685635</c:v>
                </c:pt>
                <c:pt idx="8">
                  <c:v>299.56368563685635</c:v>
                </c:pt>
                <c:pt idx="9">
                  <c:v>299.56368563685635</c:v>
                </c:pt>
                <c:pt idx="10">
                  <c:v>299.56368563685635</c:v>
                </c:pt>
                <c:pt idx="11">
                  <c:v>299.56368563685635</c:v>
                </c:pt>
                <c:pt idx="12">
                  <c:v>299.56368563685635</c:v>
                </c:pt>
                <c:pt idx="13">
                  <c:v>299.56368563685635</c:v>
                </c:pt>
                <c:pt idx="14">
                  <c:v>299.56368563685635</c:v>
                </c:pt>
                <c:pt idx="15">
                  <c:v>299.56368563685635</c:v>
                </c:pt>
                <c:pt idx="16">
                  <c:v>299.56368563685635</c:v>
                </c:pt>
                <c:pt idx="17">
                  <c:v>299.56368563685635</c:v>
                </c:pt>
                <c:pt idx="18">
                  <c:v>299.56368563685635</c:v>
                </c:pt>
                <c:pt idx="19">
                  <c:v>299.56368563685635</c:v>
                </c:pt>
                <c:pt idx="20">
                  <c:v>299.56368563685635</c:v>
                </c:pt>
                <c:pt idx="21">
                  <c:v>299.56368563685635</c:v>
                </c:pt>
                <c:pt idx="22">
                  <c:v>299.56368563685635</c:v>
                </c:pt>
                <c:pt idx="23">
                  <c:v>299.56368563685635</c:v>
                </c:pt>
                <c:pt idx="24">
                  <c:v>299.56368563685635</c:v>
                </c:pt>
                <c:pt idx="25">
                  <c:v>299.56368563685635</c:v>
                </c:pt>
                <c:pt idx="26">
                  <c:v>299.56368563685635</c:v>
                </c:pt>
                <c:pt idx="27">
                  <c:v>299.56368563685635</c:v>
                </c:pt>
                <c:pt idx="28">
                  <c:v>299.56368563685635</c:v>
                </c:pt>
                <c:pt idx="29">
                  <c:v>299.56368563685635</c:v>
                </c:pt>
                <c:pt idx="30">
                  <c:v>299.56368563685635</c:v>
                </c:pt>
                <c:pt idx="31">
                  <c:v>299.56368563685635</c:v>
                </c:pt>
                <c:pt idx="32">
                  <c:v>299.56368563685635</c:v>
                </c:pt>
                <c:pt idx="33">
                  <c:v>299.56368563685635</c:v>
                </c:pt>
                <c:pt idx="34">
                  <c:v>299.56368563685635</c:v>
                </c:pt>
                <c:pt idx="35">
                  <c:v>299.56368563685635</c:v>
                </c:pt>
                <c:pt idx="36">
                  <c:v>299.56368563685635</c:v>
                </c:pt>
                <c:pt idx="37">
                  <c:v>299.56368563685635</c:v>
                </c:pt>
                <c:pt idx="38">
                  <c:v>299.56368563685635</c:v>
                </c:pt>
                <c:pt idx="39">
                  <c:v>299.56368563685635</c:v>
                </c:pt>
                <c:pt idx="40">
                  <c:v>299.56368563685635</c:v>
                </c:pt>
                <c:pt idx="41">
                  <c:v>299.56368563685635</c:v>
                </c:pt>
                <c:pt idx="42">
                  <c:v>299.56368563685635</c:v>
                </c:pt>
                <c:pt idx="43">
                  <c:v>299.56368563685635</c:v>
                </c:pt>
                <c:pt idx="44">
                  <c:v>299.56368563685635</c:v>
                </c:pt>
                <c:pt idx="45">
                  <c:v>299.56368563685635</c:v>
                </c:pt>
                <c:pt idx="46">
                  <c:v>299.56368563685635</c:v>
                </c:pt>
                <c:pt idx="47">
                  <c:v>299.56368563685635</c:v>
                </c:pt>
                <c:pt idx="48">
                  <c:v>299.56368563685635</c:v>
                </c:pt>
                <c:pt idx="49">
                  <c:v>299.56368563685635</c:v>
                </c:pt>
                <c:pt idx="50">
                  <c:v>299.56368563685635</c:v>
                </c:pt>
                <c:pt idx="51">
                  <c:v>299.56368563685635</c:v>
                </c:pt>
                <c:pt idx="52">
                  <c:v>299.56368563685635</c:v>
                </c:pt>
                <c:pt idx="53">
                  <c:v>299.56368563685635</c:v>
                </c:pt>
                <c:pt idx="54">
                  <c:v>299.56368563685635</c:v>
                </c:pt>
                <c:pt idx="55">
                  <c:v>299.56368563685635</c:v>
                </c:pt>
                <c:pt idx="56">
                  <c:v>299.56368563685635</c:v>
                </c:pt>
                <c:pt idx="57">
                  <c:v>299.56368563685635</c:v>
                </c:pt>
                <c:pt idx="58">
                  <c:v>299.56368563685635</c:v>
                </c:pt>
                <c:pt idx="59">
                  <c:v>299.56368563685635</c:v>
                </c:pt>
                <c:pt idx="60">
                  <c:v>299.56368563685635</c:v>
                </c:pt>
                <c:pt idx="61">
                  <c:v>299.56368563685635</c:v>
                </c:pt>
                <c:pt idx="62">
                  <c:v>299.56368563685635</c:v>
                </c:pt>
                <c:pt idx="63">
                  <c:v>299.56368563685635</c:v>
                </c:pt>
                <c:pt idx="64">
                  <c:v>299.56368563685635</c:v>
                </c:pt>
                <c:pt idx="65">
                  <c:v>299.56368563685635</c:v>
                </c:pt>
                <c:pt idx="66">
                  <c:v>299.56368563685635</c:v>
                </c:pt>
                <c:pt idx="67">
                  <c:v>299.56368563685635</c:v>
                </c:pt>
                <c:pt idx="68">
                  <c:v>299.56368563685635</c:v>
                </c:pt>
              </c:numCache>
            </c:numRef>
          </c:val>
          <c:smooth val="0"/>
          <c:extLst>
            <c:ext xmlns:c16="http://schemas.microsoft.com/office/drawing/2014/chart" uri="{C3380CC4-5D6E-409C-BE32-E72D297353CC}">
              <c16:uniqueId val="{00000001-5C91-4EEC-967B-4B4882A8B80F}"/>
            </c:ext>
          </c:extLst>
        </c:ser>
        <c:dLbls>
          <c:showLegendKey val="0"/>
          <c:showVal val="0"/>
          <c:showCatName val="0"/>
          <c:showSerName val="0"/>
          <c:showPercent val="0"/>
          <c:showBubbleSize val="0"/>
        </c:dLbls>
        <c:smooth val="0"/>
        <c:axId val="291474568"/>
        <c:axId val="291474896"/>
      </c:lineChart>
      <c:dateAx>
        <c:axId val="291474568"/>
        <c:scaling>
          <c:orientation val="minMax"/>
        </c:scaling>
        <c:delete val="0"/>
        <c:axPos val="b"/>
        <c:numFmt formatCode="mmm\ yy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crossAx val="291474896"/>
        <c:crosses val="autoZero"/>
        <c:auto val="0"/>
        <c:lblOffset val="100"/>
        <c:baseTimeUnit val="months"/>
        <c:majorUnit val="12"/>
        <c:majorTimeUnit val="months"/>
      </c:dateAx>
      <c:valAx>
        <c:axId val="2914748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91474568"/>
        <c:crosses val="autoZero"/>
        <c:crossBetween val="between"/>
      </c:valAx>
      <c:spPr>
        <a:noFill/>
        <a:ln>
          <a:noFill/>
        </a:ln>
        <a:effectLst/>
      </c:spPr>
    </c:plotArea>
    <c:legend>
      <c:legendPos val="b"/>
      <c:layout>
        <c:manualLayout>
          <c:xMode val="edge"/>
          <c:yMode val="edge"/>
          <c:x val="4.5692794319409459E-4"/>
          <c:y val="0.92786379090103455"/>
          <c:w val="0.79005839266474032"/>
          <c:h val="7.213620909896546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224737562725164E-2"/>
          <c:y val="5.9435617254897329E-2"/>
          <c:w val="0.89989340275133778"/>
          <c:h val="0.65973114654446152"/>
        </c:manualLayout>
      </c:layout>
      <c:barChart>
        <c:barDir val="col"/>
        <c:grouping val="clustered"/>
        <c:varyColors val="0"/>
        <c:ser>
          <c:idx val="0"/>
          <c:order val="0"/>
          <c:tx>
            <c:strRef>
              <c:f>Sheet1!$B$1</c:f>
              <c:strCache>
                <c:ptCount val="1"/>
                <c:pt idx="0">
                  <c:v>1990–2009</c:v>
                </c:pt>
              </c:strCache>
            </c:strRef>
          </c:tx>
          <c:spPr>
            <a:solidFill>
              <a:srgbClr val="0F2D52"/>
            </a:solidFill>
            <a:ln>
              <a:noFill/>
            </a:ln>
            <a:effectLst/>
          </c:spPr>
          <c:invertIfNegative val="0"/>
          <c:cat>
            <c:strRef>
              <c:f>Sheet1!$A$2:$A$5</c:f>
              <c:strCache>
                <c:ptCount val="4"/>
                <c:pt idx="0">
                  <c:v>Large Metro Core</c:v>
                </c:pt>
                <c:pt idx="1">
                  <c:v>Large Metro Non-Core</c:v>
                </c:pt>
                <c:pt idx="2">
                  <c:v>All Other Metros</c:v>
                </c:pt>
                <c:pt idx="3">
                  <c:v>Non-Metro Areas</c:v>
                </c:pt>
              </c:strCache>
            </c:strRef>
          </c:cat>
          <c:val>
            <c:numRef>
              <c:f>Sheet1!$B$2:$B$5</c:f>
              <c:numCache>
                <c:formatCode>#,##0</c:formatCode>
                <c:ptCount val="4"/>
                <c:pt idx="0">
                  <c:v>147683.20000000001</c:v>
                </c:pt>
                <c:pt idx="1">
                  <c:v>75413.75</c:v>
                </c:pt>
                <c:pt idx="2">
                  <c:v>103774.6</c:v>
                </c:pt>
                <c:pt idx="3">
                  <c:v>25686.45</c:v>
                </c:pt>
              </c:numCache>
            </c:numRef>
          </c:val>
          <c:extLst>
            <c:ext xmlns:c16="http://schemas.microsoft.com/office/drawing/2014/chart" uri="{C3380CC4-5D6E-409C-BE32-E72D297353CC}">
              <c16:uniqueId val="{00000000-ABC2-4CE6-8C7B-935A357E78CA}"/>
            </c:ext>
          </c:extLst>
        </c:ser>
        <c:ser>
          <c:idx val="1"/>
          <c:order val="1"/>
          <c:tx>
            <c:strRef>
              <c:f>Sheet1!$C$1</c:f>
              <c:strCache>
                <c:ptCount val="1"/>
                <c:pt idx="0">
                  <c:v>2010–2014</c:v>
                </c:pt>
              </c:strCache>
            </c:strRef>
          </c:tx>
          <c:spPr>
            <a:solidFill>
              <a:srgbClr val="FFC60A"/>
            </a:solidFill>
            <a:ln>
              <a:noFill/>
            </a:ln>
            <a:effectLst/>
          </c:spPr>
          <c:invertIfNegative val="0"/>
          <c:cat>
            <c:strRef>
              <c:f>Sheet1!$A$2:$A$5</c:f>
              <c:strCache>
                <c:ptCount val="4"/>
                <c:pt idx="0">
                  <c:v>Large Metro Core</c:v>
                </c:pt>
                <c:pt idx="1">
                  <c:v>Large Metro Non-Core</c:v>
                </c:pt>
                <c:pt idx="2">
                  <c:v>All Other Metros</c:v>
                </c:pt>
                <c:pt idx="3">
                  <c:v>Non-Metro Areas</c:v>
                </c:pt>
              </c:strCache>
            </c:strRef>
          </c:cat>
          <c:val>
            <c:numRef>
              <c:f>Sheet1!$C$2:$C$5</c:f>
              <c:numCache>
                <c:formatCode>#,##0</c:formatCode>
                <c:ptCount val="4"/>
                <c:pt idx="0">
                  <c:v>145563.4</c:v>
                </c:pt>
                <c:pt idx="1">
                  <c:v>54035.8</c:v>
                </c:pt>
                <c:pt idx="2">
                  <c:v>74418.399999999994</c:v>
                </c:pt>
                <c:pt idx="3">
                  <c:v>17287.8</c:v>
                </c:pt>
              </c:numCache>
            </c:numRef>
          </c:val>
          <c:extLst>
            <c:ext xmlns:c16="http://schemas.microsoft.com/office/drawing/2014/chart" uri="{C3380CC4-5D6E-409C-BE32-E72D297353CC}">
              <c16:uniqueId val="{00000000-A367-4D63-9F05-F4628774A62E}"/>
            </c:ext>
          </c:extLst>
        </c:ser>
        <c:ser>
          <c:idx val="2"/>
          <c:order val="2"/>
          <c:tx>
            <c:strRef>
              <c:f>Sheet1!$D$1</c:f>
              <c:strCache>
                <c:ptCount val="1"/>
                <c:pt idx="0">
                  <c:v>2015–2019</c:v>
                </c:pt>
              </c:strCache>
            </c:strRef>
          </c:tx>
          <c:spPr>
            <a:solidFill>
              <a:srgbClr val="35AFC8"/>
            </a:solidFill>
            <a:ln>
              <a:noFill/>
            </a:ln>
            <a:effectLst/>
          </c:spPr>
          <c:invertIfNegative val="0"/>
          <c:cat>
            <c:strRef>
              <c:f>Sheet1!$A$2:$A$5</c:f>
              <c:strCache>
                <c:ptCount val="4"/>
                <c:pt idx="0">
                  <c:v>Large Metro Core</c:v>
                </c:pt>
                <c:pt idx="1">
                  <c:v>Large Metro Non-Core</c:v>
                </c:pt>
                <c:pt idx="2">
                  <c:v>All Other Metros</c:v>
                </c:pt>
                <c:pt idx="3">
                  <c:v>Non-Metro Areas</c:v>
                </c:pt>
              </c:strCache>
            </c:strRef>
          </c:cat>
          <c:val>
            <c:numRef>
              <c:f>Sheet1!$D$2:$D$5</c:f>
              <c:numCache>
                <c:formatCode>#,##0</c:formatCode>
                <c:ptCount val="4"/>
                <c:pt idx="0">
                  <c:v>262471.40000000002</c:v>
                </c:pt>
                <c:pt idx="1">
                  <c:v>88434.2</c:v>
                </c:pt>
                <c:pt idx="2">
                  <c:v>111665.60000000001</c:v>
                </c:pt>
                <c:pt idx="3">
                  <c:v>17799</c:v>
                </c:pt>
              </c:numCache>
            </c:numRef>
          </c:val>
          <c:extLst>
            <c:ext xmlns:c16="http://schemas.microsoft.com/office/drawing/2014/chart" uri="{C3380CC4-5D6E-409C-BE32-E72D297353CC}">
              <c16:uniqueId val="{00000001-A367-4D63-9F05-F4628774A62E}"/>
            </c:ext>
          </c:extLst>
        </c:ser>
        <c:dLbls>
          <c:showLegendKey val="0"/>
          <c:showVal val="0"/>
          <c:showCatName val="0"/>
          <c:showSerName val="0"/>
          <c:showPercent val="0"/>
          <c:showBubbleSize val="0"/>
        </c:dLbls>
        <c:gapWidth val="150"/>
        <c:axId val="291474568"/>
        <c:axId val="291474896"/>
      </c:barChart>
      <c:catAx>
        <c:axId val="291474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91474896"/>
        <c:crosses val="autoZero"/>
        <c:auto val="1"/>
        <c:lblAlgn val="ctr"/>
        <c:lblOffset val="100"/>
        <c:noMultiLvlLbl val="0"/>
      </c:catAx>
      <c:valAx>
        <c:axId val="291474896"/>
        <c:scaling>
          <c:orientation val="minMax"/>
          <c:max val="400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91474568"/>
        <c:crosses val="autoZero"/>
        <c:crossBetween val="between"/>
        <c:majorUnit val="50000"/>
        <c:dispUnits>
          <c:builtInUnit val="thousands"/>
        </c:dispUnits>
      </c:valAx>
      <c:spPr>
        <a:noFill/>
        <a:ln>
          <a:noFill/>
        </a:ln>
        <a:effectLst/>
      </c:spPr>
    </c:plotArea>
    <c:legend>
      <c:legendPos val="b"/>
      <c:layout>
        <c:manualLayout>
          <c:xMode val="edge"/>
          <c:yMode val="edge"/>
          <c:x val="4.1277586997158213E-3"/>
          <c:y val="0.91284049926695554"/>
          <c:w val="0.3880132072374804"/>
          <c:h val="8.091349977204555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22415332176262E-2"/>
          <c:y val="4.3820639754904259E-2"/>
          <c:w val="0.90647960385681958"/>
          <c:h val="0.69466313339396413"/>
        </c:manualLayout>
      </c:layout>
      <c:barChart>
        <c:barDir val="col"/>
        <c:grouping val="clustered"/>
        <c:varyColors val="0"/>
        <c:ser>
          <c:idx val="0"/>
          <c:order val="0"/>
          <c:tx>
            <c:strRef>
              <c:f>Sheet1!$B$1</c:f>
              <c:strCache>
                <c:ptCount val="1"/>
                <c:pt idx="0">
                  <c:v>1990–2009</c:v>
                </c:pt>
              </c:strCache>
            </c:strRef>
          </c:tx>
          <c:spPr>
            <a:solidFill>
              <a:srgbClr val="0F2D52"/>
            </a:solidFill>
            <a:ln>
              <a:noFill/>
            </a:ln>
            <a:effectLst/>
          </c:spPr>
          <c:invertIfNegative val="0"/>
          <c:cat>
            <c:strRef>
              <c:f>Sheet1!$A$2:$A$5</c:f>
              <c:strCache>
                <c:ptCount val="4"/>
                <c:pt idx="0">
                  <c:v>Large Metro Core</c:v>
                </c:pt>
                <c:pt idx="1">
                  <c:v>Large Metro Non-Core</c:v>
                </c:pt>
                <c:pt idx="2">
                  <c:v>All Other Metros</c:v>
                </c:pt>
                <c:pt idx="3">
                  <c:v>Non-Metro Areas</c:v>
                </c:pt>
              </c:strCache>
            </c:strRef>
          </c:cat>
          <c:val>
            <c:numRef>
              <c:f>Sheet1!$B$2:$B$5</c:f>
              <c:numCache>
                <c:formatCode>#,##0</c:formatCode>
                <c:ptCount val="4"/>
                <c:pt idx="0">
                  <c:v>247343.05</c:v>
                </c:pt>
                <c:pt idx="1">
                  <c:v>342270.9</c:v>
                </c:pt>
                <c:pt idx="2">
                  <c:v>389256.2</c:v>
                </c:pt>
                <c:pt idx="3">
                  <c:v>124327.35</c:v>
                </c:pt>
              </c:numCache>
            </c:numRef>
          </c:val>
          <c:extLst>
            <c:ext xmlns:c16="http://schemas.microsoft.com/office/drawing/2014/chart" uri="{C3380CC4-5D6E-409C-BE32-E72D297353CC}">
              <c16:uniqueId val="{00000000-1519-47DF-B850-B7E387159243}"/>
            </c:ext>
          </c:extLst>
        </c:ser>
        <c:ser>
          <c:idx val="1"/>
          <c:order val="1"/>
          <c:tx>
            <c:strRef>
              <c:f>Sheet1!$C$1</c:f>
              <c:strCache>
                <c:ptCount val="1"/>
                <c:pt idx="0">
                  <c:v>2010–2014</c:v>
                </c:pt>
              </c:strCache>
            </c:strRef>
          </c:tx>
          <c:spPr>
            <a:solidFill>
              <a:srgbClr val="FFC60A"/>
            </a:solidFill>
            <a:ln>
              <a:noFill/>
            </a:ln>
            <a:effectLst/>
          </c:spPr>
          <c:invertIfNegative val="0"/>
          <c:cat>
            <c:strRef>
              <c:f>Sheet1!$A$2:$A$5</c:f>
              <c:strCache>
                <c:ptCount val="4"/>
                <c:pt idx="0">
                  <c:v>Large Metro Core</c:v>
                </c:pt>
                <c:pt idx="1">
                  <c:v>Large Metro Non-Core</c:v>
                </c:pt>
                <c:pt idx="2">
                  <c:v>All Other Metros</c:v>
                </c:pt>
                <c:pt idx="3">
                  <c:v>Non-Metro Areas</c:v>
                </c:pt>
              </c:strCache>
            </c:strRef>
          </c:cat>
          <c:val>
            <c:numRef>
              <c:f>Sheet1!$C$2:$C$5</c:f>
              <c:numCache>
                <c:formatCode>#,##0</c:formatCode>
                <c:ptCount val="4"/>
                <c:pt idx="0">
                  <c:v>118031.6</c:v>
                </c:pt>
                <c:pt idx="1">
                  <c:v>154070.79999999999</c:v>
                </c:pt>
                <c:pt idx="2">
                  <c:v>201536.2</c:v>
                </c:pt>
                <c:pt idx="3">
                  <c:v>56855.4</c:v>
                </c:pt>
              </c:numCache>
            </c:numRef>
          </c:val>
          <c:extLst>
            <c:ext xmlns:c16="http://schemas.microsoft.com/office/drawing/2014/chart" uri="{C3380CC4-5D6E-409C-BE32-E72D297353CC}">
              <c16:uniqueId val="{00000000-0E91-4FB9-A734-69F009678915}"/>
            </c:ext>
          </c:extLst>
        </c:ser>
        <c:ser>
          <c:idx val="2"/>
          <c:order val="2"/>
          <c:tx>
            <c:strRef>
              <c:f>Sheet1!$D$1</c:f>
              <c:strCache>
                <c:ptCount val="1"/>
                <c:pt idx="0">
                  <c:v>2015–2019</c:v>
                </c:pt>
              </c:strCache>
            </c:strRef>
          </c:tx>
          <c:spPr>
            <a:solidFill>
              <a:srgbClr val="35AFC8"/>
            </a:solidFill>
            <a:ln>
              <a:noFill/>
            </a:ln>
            <a:effectLst/>
          </c:spPr>
          <c:invertIfNegative val="0"/>
          <c:cat>
            <c:strRef>
              <c:f>Sheet1!$A$2:$A$5</c:f>
              <c:strCache>
                <c:ptCount val="4"/>
                <c:pt idx="0">
                  <c:v>Large Metro Core</c:v>
                </c:pt>
                <c:pt idx="1">
                  <c:v>Large Metro Non-Core</c:v>
                </c:pt>
                <c:pt idx="2">
                  <c:v>All Other Metros</c:v>
                </c:pt>
                <c:pt idx="3">
                  <c:v>Non-Metro Areas</c:v>
                </c:pt>
              </c:strCache>
            </c:strRef>
          </c:cat>
          <c:val>
            <c:numRef>
              <c:f>Sheet1!$D$2:$D$5</c:f>
              <c:numCache>
                <c:formatCode>#,##0</c:formatCode>
                <c:ptCount val="4"/>
                <c:pt idx="0">
                  <c:v>183375.6</c:v>
                </c:pt>
                <c:pt idx="1">
                  <c:v>242512.2</c:v>
                </c:pt>
                <c:pt idx="2">
                  <c:v>295610.8</c:v>
                </c:pt>
                <c:pt idx="3">
                  <c:v>74783</c:v>
                </c:pt>
              </c:numCache>
            </c:numRef>
          </c:val>
          <c:extLst>
            <c:ext xmlns:c16="http://schemas.microsoft.com/office/drawing/2014/chart" uri="{C3380CC4-5D6E-409C-BE32-E72D297353CC}">
              <c16:uniqueId val="{00000001-0E91-4FB9-A734-69F009678915}"/>
            </c:ext>
          </c:extLst>
        </c:ser>
        <c:dLbls>
          <c:showLegendKey val="0"/>
          <c:showVal val="0"/>
          <c:showCatName val="0"/>
          <c:showSerName val="0"/>
          <c:showPercent val="0"/>
          <c:showBubbleSize val="0"/>
        </c:dLbls>
        <c:gapWidth val="150"/>
        <c:axId val="291474568"/>
        <c:axId val="291474896"/>
      </c:barChart>
      <c:catAx>
        <c:axId val="291474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91474896"/>
        <c:crosses val="autoZero"/>
        <c:auto val="1"/>
        <c:lblAlgn val="ctr"/>
        <c:lblOffset val="100"/>
        <c:noMultiLvlLbl val="0"/>
      </c:catAx>
      <c:valAx>
        <c:axId val="291474896"/>
        <c:scaling>
          <c:orientation val="minMax"/>
          <c:max val="400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91474568"/>
        <c:crosses val="autoZero"/>
        <c:crossBetween val="between"/>
        <c:dispUnits>
          <c:builtInUnit val="thousands"/>
        </c:dispUnits>
      </c:valAx>
      <c:spPr>
        <a:noFill/>
        <a:ln>
          <a:noFill/>
        </a:ln>
        <a:effectLst/>
      </c:spPr>
    </c:plotArea>
    <c:legend>
      <c:legendPos val="b"/>
      <c:layout>
        <c:manualLayout>
          <c:xMode val="edge"/>
          <c:yMode val="edge"/>
          <c:x val="1.0979625532522646E-3"/>
          <c:y val="0.93857287791680766"/>
          <c:w val="0.34884976319022615"/>
          <c:h val="5.239605089973742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9.xml.rels><?xml version="1.0" encoding="UTF-8" standalone="yes"?>
<Relationships xmlns="http://schemas.openxmlformats.org/package/2006/relationships"><Relationship Id="rId1" Type="http://schemas.openxmlformats.org/officeDocument/2006/relationships/image" Target="../media/image16.png"/></Relationships>
</file>

<file path=ppt/drawings/drawing1.xml><?xml version="1.0" encoding="utf-8"?>
<c:userShapes xmlns:c="http://schemas.openxmlformats.org/drawingml/2006/chart">
  <cdr:relSizeAnchor xmlns:cdr="http://schemas.openxmlformats.org/drawingml/2006/chartDrawing">
    <cdr:from>
      <cdr:x>0.29323</cdr:x>
      <cdr:y>0.82989</cdr:y>
    </cdr:from>
    <cdr:to>
      <cdr:x>0.47976</cdr:x>
      <cdr:y>0.91333</cdr:y>
    </cdr:to>
    <cdr:sp macro="" textlink="">
      <cdr:nvSpPr>
        <cdr:cNvPr id="4" name="TextBox 3">
          <a:extLst xmlns:a="http://schemas.openxmlformats.org/drawingml/2006/main">
            <a:ext uri="{FF2B5EF4-FFF2-40B4-BE49-F238E27FC236}">
              <a16:creationId xmlns:a16="http://schemas.microsoft.com/office/drawing/2014/main" id="{E49F11F7-EF15-4E66-8C97-BA1887D4AB6D}"/>
            </a:ext>
          </a:extLst>
        </cdr:cNvPr>
        <cdr:cNvSpPr txBox="1"/>
      </cdr:nvSpPr>
      <cdr:spPr>
        <a:xfrm xmlns:a="http://schemas.openxmlformats.org/drawingml/2006/main">
          <a:off x="3391628" y="3869465"/>
          <a:ext cx="2157504" cy="38904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400" b="1" dirty="0">
              <a:solidFill>
                <a:schemeClr val="tx1">
                  <a:lumMod val="50000"/>
                </a:schemeClr>
              </a:solidFill>
            </a:rPr>
            <a:t>Household Income</a:t>
          </a:r>
        </a:p>
      </cdr:txBody>
    </cdr:sp>
  </cdr:relSizeAnchor>
  <cdr:relSizeAnchor xmlns:cdr="http://schemas.openxmlformats.org/drawingml/2006/chartDrawing">
    <cdr:from>
      <cdr:x>0.2395</cdr:x>
      <cdr:y>0.82667</cdr:y>
    </cdr:from>
    <cdr:to>
      <cdr:x>0.36385</cdr:x>
      <cdr:y>0.87468</cdr:y>
    </cdr:to>
    <cdr:sp macro="" textlink="">
      <cdr:nvSpPr>
        <cdr:cNvPr id="2" name="TextBox 1">
          <a:extLst xmlns:a="http://schemas.openxmlformats.org/drawingml/2006/main">
            <a:ext uri="{FF2B5EF4-FFF2-40B4-BE49-F238E27FC236}">
              <a16:creationId xmlns:a16="http://schemas.microsoft.com/office/drawing/2014/main" id="{A453FA72-0E1C-4225-A42B-960D0FDAA849}"/>
            </a:ext>
          </a:extLst>
        </cdr:cNvPr>
        <cdr:cNvSpPr txBox="1"/>
      </cdr:nvSpPr>
      <cdr:spPr>
        <a:xfrm xmlns:a="http://schemas.openxmlformats.org/drawingml/2006/main">
          <a:off x="2770187" y="3854429"/>
          <a:ext cx="1438275" cy="22385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0.xml><?xml version="1.0" encoding="utf-8"?>
<c:userShapes xmlns:c="http://schemas.openxmlformats.org/drawingml/2006/chart">
  <cdr:relSizeAnchor xmlns:cdr="http://schemas.openxmlformats.org/drawingml/2006/chartDrawing">
    <cdr:from>
      <cdr:x>0.29935</cdr:x>
      <cdr:y>0.78251</cdr:y>
    </cdr:from>
    <cdr:to>
      <cdr:x>0.73316</cdr:x>
      <cdr:y>0.83366</cdr:y>
    </cdr:to>
    <cdr:sp macro="" textlink="">
      <cdr:nvSpPr>
        <cdr:cNvPr id="2" name="TextBox 1">
          <a:extLst xmlns:a="http://schemas.openxmlformats.org/drawingml/2006/main">
            <a:ext uri="{FF2B5EF4-FFF2-40B4-BE49-F238E27FC236}">
              <a16:creationId xmlns:a16="http://schemas.microsoft.com/office/drawing/2014/main" id="{844A1C30-EEE4-44FD-B13E-EE32C209A635}"/>
            </a:ext>
          </a:extLst>
        </cdr:cNvPr>
        <cdr:cNvSpPr txBox="1"/>
      </cdr:nvSpPr>
      <cdr:spPr>
        <a:xfrm xmlns:a="http://schemas.openxmlformats.org/drawingml/2006/main">
          <a:off x="1608744" y="3620652"/>
          <a:ext cx="2331333" cy="23666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200" b="1" dirty="0">
              <a:solidFill>
                <a:schemeClr val="tx1">
                  <a:lumMod val="50000"/>
                </a:schemeClr>
              </a:solidFill>
            </a:rPr>
            <a:t>Age of Household Head</a:t>
          </a:r>
        </a:p>
      </cdr:txBody>
    </cdr:sp>
  </cdr:relSizeAnchor>
</c:userShapes>
</file>

<file path=ppt/drawings/drawing11.xml><?xml version="1.0" encoding="utf-8"?>
<c:userShapes xmlns:c="http://schemas.openxmlformats.org/drawingml/2006/chart">
  <cdr:relSizeAnchor xmlns:cdr="http://schemas.openxmlformats.org/drawingml/2006/chartDrawing">
    <cdr:from>
      <cdr:x>0.29994</cdr:x>
      <cdr:y>0.90211</cdr:y>
    </cdr:from>
    <cdr:to>
      <cdr:x>0.73402</cdr:x>
      <cdr:y>0.95744</cdr:y>
    </cdr:to>
    <cdr:sp macro="" textlink="">
      <cdr:nvSpPr>
        <cdr:cNvPr id="2" name="TextBox 1">
          <a:extLst xmlns:a="http://schemas.openxmlformats.org/drawingml/2006/main">
            <a:ext uri="{FF2B5EF4-FFF2-40B4-BE49-F238E27FC236}">
              <a16:creationId xmlns:a16="http://schemas.microsoft.com/office/drawing/2014/main" id="{101D4318-BA07-4E35-948A-DFD738A416C5}"/>
            </a:ext>
          </a:extLst>
        </cdr:cNvPr>
        <cdr:cNvSpPr txBox="1"/>
      </cdr:nvSpPr>
      <cdr:spPr>
        <a:xfrm xmlns:a="http://schemas.openxmlformats.org/drawingml/2006/main">
          <a:off x="1610906" y="3858436"/>
          <a:ext cx="2331333" cy="23666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solidFill>
                <a:schemeClr val="tx1">
                  <a:lumMod val="50000"/>
                </a:schemeClr>
              </a:solidFill>
            </a:rPr>
            <a:t>Race/Ethnicity</a:t>
          </a:r>
        </a:p>
      </cdr:txBody>
    </cdr:sp>
  </cdr:relSizeAnchor>
</c:userShapes>
</file>

<file path=ppt/drawings/drawing12.xml><?xml version="1.0" encoding="utf-8"?>
<c:userShapes xmlns:c="http://schemas.openxmlformats.org/drawingml/2006/chart">
  <cdr:relSizeAnchor xmlns:cdr="http://schemas.openxmlformats.org/drawingml/2006/chartDrawing">
    <cdr:from>
      <cdr:x>0.38376</cdr:x>
      <cdr:y>0.81907</cdr:y>
    </cdr:from>
    <cdr:to>
      <cdr:x>0.63233</cdr:x>
      <cdr:y>0.90911</cdr:y>
    </cdr:to>
    <cdr:sp macro="" textlink="">
      <cdr:nvSpPr>
        <cdr:cNvPr id="2" name="TextBox 1">
          <a:extLst xmlns:a="http://schemas.openxmlformats.org/drawingml/2006/main">
            <a:ext uri="{FF2B5EF4-FFF2-40B4-BE49-F238E27FC236}">
              <a16:creationId xmlns:a16="http://schemas.microsoft.com/office/drawing/2014/main" id="{0E1BBA00-048F-4DE0-846A-4AB16109DEC8}"/>
            </a:ext>
          </a:extLst>
        </cdr:cNvPr>
        <cdr:cNvSpPr txBox="1"/>
      </cdr:nvSpPr>
      <cdr:spPr>
        <a:xfrm xmlns:a="http://schemas.openxmlformats.org/drawingml/2006/main">
          <a:off x="4326960" y="3443109"/>
          <a:ext cx="2802789" cy="37850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b="1" dirty="0">
              <a:solidFill>
                <a:schemeClr val="tx1">
                  <a:lumMod val="50000"/>
                </a:schemeClr>
              </a:solidFill>
            </a:rPr>
            <a:t>Age of Household Head </a:t>
          </a:r>
        </a:p>
      </cdr:txBody>
    </cdr:sp>
  </cdr:relSizeAnchor>
  <cdr:relSizeAnchor xmlns:cdr="http://schemas.openxmlformats.org/drawingml/2006/chartDrawing">
    <cdr:from>
      <cdr:x>0.00911</cdr:x>
      <cdr:y>0.92606</cdr:y>
    </cdr:from>
    <cdr:to>
      <cdr:x>0.17674</cdr:x>
      <cdr:y>1</cdr:y>
    </cdr:to>
    <cdr:sp macro="" textlink="">
      <cdr:nvSpPr>
        <cdr:cNvPr id="3" name="TextBox 1">
          <a:extLst xmlns:a="http://schemas.openxmlformats.org/drawingml/2006/main">
            <a:ext uri="{FF2B5EF4-FFF2-40B4-BE49-F238E27FC236}">
              <a16:creationId xmlns:a16="http://schemas.microsoft.com/office/drawing/2014/main" id="{A8FC99E5-E382-4F0C-BB0C-6BA7D96A3A75}"/>
            </a:ext>
          </a:extLst>
        </cdr:cNvPr>
        <cdr:cNvSpPr txBox="1"/>
      </cdr:nvSpPr>
      <cdr:spPr>
        <a:xfrm xmlns:a="http://schemas.openxmlformats.org/drawingml/2006/main">
          <a:off x="105358" y="3892866"/>
          <a:ext cx="1938896" cy="31083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chemeClr val="tx1">
                  <a:lumMod val="50000"/>
                </a:schemeClr>
              </a:solidFill>
            </a:rPr>
            <a:t>Race/Ethnicity</a:t>
          </a:r>
        </a:p>
      </cdr:txBody>
    </cdr:sp>
  </cdr:relSizeAnchor>
  <cdr:relSizeAnchor xmlns:cdr="http://schemas.openxmlformats.org/drawingml/2006/chartDrawing">
    <cdr:from>
      <cdr:x>0.82725</cdr:x>
      <cdr:y>0.12791</cdr:y>
    </cdr:from>
    <cdr:to>
      <cdr:x>0.98898</cdr:x>
      <cdr:y>0.81982</cdr:y>
    </cdr:to>
    <cdr:sp macro="" textlink="">
      <cdr:nvSpPr>
        <cdr:cNvPr id="6" name="Rectangle 5">
          <a:extLst xmlns:a="http://schemas.openxmlformats.org/drawingml/2006/main">
            <a:ext uri="{FF2B5EF4-FFF2-40B4-BE49-F238E27FC236}">
              <a16:creationId xmlns:a16="http://schemas.microsoft.com/office/drawing/2014/main" id="{3F0495C8-5515-4BB5-B342-1BAA54A6C132}"/>
            </a:ext>
          </a:extLst>
        </cdr:cNvPr>
        <cdr:cNvSpPr/>
      </cdr:nvSpPr>
      <cdr:spPr>
        <a:xfrm xmlns:a="http://schemas.openxmlformats.org/drawingml/2006/main">
          <a:off x="9410085" y="537688"/>
          <a:ext cx="1839609" cy="2908571"/>
        </a:xfrm>
        <a:prstGeom xmlns:a="http://schemas.openxmlformats.org/drawingml/2006/main" prst="rect">
          <a:avLst/>
        </a:prstGeom>
        <a:solidFill xmlns:a="http://schemas.openxmlformats.org/drawingml/2006/main">
          <a:schemeClr val="accent1">
            <a:alpha val="2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13.xml><?xml version="1.0" encoding="utf-8"?>
<c:userShapes xmlns:c="http://schemas.openxmlformats.org/drawingml/2006/chart">
  <cdr:relSizeAnchor xmlns:cdr="http://schemas.openxmlformats.org/drawingml/2006/chartDrawing">
    <cdr:from>
      <cdr:x>0.19181</cdr:x>
      <cdr:y>0.79525</cdr:y>
    </cdr:from>
    <cdr:to>
      <cdr:x>0.36807</cdr:x>
      <cdr:y>0.88145</cdr:y>
    </cdr:to>
    <cdr:sp macro="" textlink="">
      <cdr:nvSpPr>
        <cdr:cNvPr id="4" name="TextBox 3">
          <a:extLst xmlns:a="http://schemas.openxmlformats.org/drawingml/2006/main">
            <a:ext uri="{FF2B5EF4-FFF2-40B4-BE49-F238E27FC236}">
              <a16:creationId xmlns:a16="http://schemas.microsoft.com/office/drawing/2014/main" id="{5F590A8D-2A6B-4A67-9297-878BE171D2F4}"/>
            </a:ext>
          </a:extLst>
        </cdr:cNvPr>
        <cdr:cNvSpPr txBox="1"/>
      </cdr:nvSpPr>
      <cdr:spPr>
        <a:xfrm xmlns:a="http://schemas.openxmlformats.org/drawingml/2006/main">
          <a:off x="2060508" y="3578848"/>
          <a:ext cx="1893446" cy="3879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a:solidFill>
                <a:schemeClr val="tx1">
                  <a:lumMod val="50000"/>
                </a:schemeClr>
              </a:solidFill>
            </a:rPr>
            <a:t>Household Income</a:t>
          </a:r>
        </a:p>
      </cdr:txBody>
    </cdr:sp>
  </cdr:relSizeAnchor>
</c:userShapes>
</file>

<file path=ppt/drawings/drawing14.xml><?xml version="1.0" encoding="utf-8"?>
<c:userShapes xmlns:c="http://schemas.openxmlformats.org/drawingml/2006/chart">
  <cdr:relSizeAnchor xmlns:cdr="http://schemas.openxmlformats.org/drawingml/2006/chartDrawing">
    <cdr:from>
      <cdr:x>0.00799</cdr:x>
      <cdr:y>0.03655</cdr:y>
    </cdr:from>
    <cdr:to>
      <cdr:x>0.53054</cdr:x>
      <cdr:y>0.14148</cdr:y>
    </cdr:to>
    <cdr:sp macro="" textlink="">
      <cdr:nvSpPr>
        <cdr:cNvPr id="2" name="TextBox 1">
          <a:extLst xmlns:a="http://schemas.openxmlformats.org/drawingml/2006/main">
            <a:ext uri="{FF2B5EF4-FFF2-40B4-BE49-F238E27FC236}">
              <a16:creationId xmlns:a16="http://schemas.microsoft.com/office/drawing/2014/main" id="{7176BC59-B3CF-4BC6-8D61-63FECFC57676}"/>
            </a:ext>
          </a:extLst>
        </cdr:cNvPr>
        <cdr:cNvSpPr txBox="1"/>
      </cdr:nvSpPr>
      <cdr:spPr>
        <a:xfrm xmlns:a="http://schemas.openxmlformats.org/drawingml/2006/main">
          <a:off x="89412" y="158274"/>
          <a:ext cx="5844845" cy="45433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t>Cost-Burdened Households (Millions)</a:t>
          </a:r>
        </a:p>
      </cdr:txBody>
    </cdr:sp>
  </cdr:relSizeAnchor>
</c:userShapes>
</file>

<file path=ppt/drawings/drawing15.xml><?xml version="1.0" encoding="utf-8"?>
<c:userShapes xmlns:c="http://schemas.openxmlformats.org/drawingml/2006/chart">
  <cdr:relSizeAnchor xmlns:cdr="http://schemas.openxmlformats.org/drawingml/2006/chartDrawing">
    <cdr:from>
      <cdr:x>0.51643</cdr:x>
      <cdr:y>0.13878</cdr:y>
    </cdr:from>
    <cdr:to>
      <cdr:x>0.98337</cdr:x>
      <cdr:y>0.76338</cdr:y>
    </cdr:to>
    <cdr:sp macro="" textlink="">
      <cdr:nvSpPr>
        <cdr:cNvPr id="2" name="Rectangle 1">
          <a:extLst xmlns:a="http://schemas.openxmlformats.org/drawingml/2006/main">
            <a:ext uri="{FF2B5EF4-FFF2-40B4-BE49-F238E27FC236}">
              <a16:creationId xmlns:a16="http://schemas.microsoft.com/office/drawing/2014/main" id="{4D949367-CB93-4F46-8E78-35113365B0AE}"/>
            </a:ext>
          </a:extLst>
        </cdr:cNvPr>
        <cdr:cNvSpPr/>
      </cdr:nvSpPr>
      <cdr:spPr>
        <a:xfrm xmlns:a="http://schemas.openxmlformats.org/drawingml/2006/main">
          <a:off x="6096029" y="611682"/>
          <a:ext cx="5511882" cy="2752928"/>
        </a:xfrm>
        <a:prstGeom xmlns:a="http://schemas.openxmlformats.org/drawingml/2006/main" prst="rect">
          <a:avLst/>
        </a:prstGeom>
        <a:solidFill xmlns:a="http://schemas.openxmlformats.org/drawingml/2006/main">
          <a:schemeClr val="accent1">
            <a:alpha val="2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cdr:x>
      <cdr:y>0.90535</cdr:y>
    </cdr:from>
    <cdr:to>
      <cdr:x>0.12385</cdr:x>
      <cdr:y>1</cdr:y>
    </cdr:to>
    <cdr:sp macro="" textlink="">
      <cdr:nvSpPr>
        <cdr:cNvPr id="2" name="TextBox 1">
          <a:extLst xmlns:a="http://schemas.openxmlformats.org/drawingml/2006/main">
            <a:ext uri="{FF2B5EF4-FFF2-40B4-BE49-F238E27FC236}">
              <a16:creationId xmlns:a16="http://schemas.microsoft.com/office/drawing/2014/main" id="{8B4402C4-E852-40DD-9C1B-83D7F6B175B4}"/>
            </a:ext>
          </a:extLst>
        </cdr:cNvPr>
        <cdr:cNvSpPr txBox="1"/>
      </cdr:nvSpPr>
      <cdr:spPr>
        <a:xfrm xmlns:a="http://schemas.openxmlformats.org/drawingml/2006/main">
          <a:off x="-268288" y="3731019"/>
          <a:ext cx="1412264" cy="39007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t>Race/Ethnicity</a:t>
          </a:r>
        </a:p>
      </cdr:txBody>
    </cdr:sp>
  </cdr:relSizeAnchor>
  <cdr:relSizeAnchor xmlns:cdr="http://schemas.openxmlformats.org/drawingml/2006/chartDrawing">
    <cdr:from>
      <cdr:x>0.30314</cdr:x>
      <cdr:y>0.81319</cdr:y>
    </cdr:from>
    <cdr:to>
      <cdr:x>0.53618</cdr:x>
      <cdr:y>0.8873</cdr:y>
    </cdr:to>
    <cdr:sp macro="" textlink="">
      <cdr:nvSpPr>
        <cdr:cNvPr id="3" name="TextBox 2">
          <a:extLst xmlns:a="http://schemas.openxmlformats.org/drawingml/2006/main">
            <a:ext uri="{FF2B5EF4-FFF2-40B4-BE49-F238E27FC236}">
              <a16:creationId xmlns:a16="http://schemas.microsoft.com/office/drawing/2014/main" id="{46C2A64D-00D0-4E6F-82C8-31403DB54855}"/>
            </a:ext>
          </a:extLst>
        </cdr:cNvPr>
        <cdr:cNvSpPr txBox="1"/>
      </cdr:nvSpPr>
      <cdr:spPr>
        <a:xfrm xmlns:a="http://schemas.openxmlformats.org/drawingml/2006/main">
          <a:off x="3456752" y="3351221"/>
          <a:ext cx="2657392" cy="30541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400" b="1" dirty="0"/>
            <a:t>Household Income</a:t>
          </a:r>
        </a:p>
      </cdr:txBody>
    </cdr:sp>
  </cdr:relSizeAnchor>
</c:userShapes>
</file>

<file path=ppt/drawings/drawing3.xml><?xml version="1.0" encoding="utf-8"?>
<c:userShapes xmlns:c="http://schemas.openxmlformats.org/drawingml/2006/chart">
  <cdr:relSizeAnchor xmlns:cdr="http://schemas.openxmlformats.org/drawingml/2006/chartDrawing">
    <cdr:from>
      <cdr:x>0.73157</cdr:x>
      <cdr:y>0.88558</cdr:y>
    </cdr:from>
    <cdr:to>
      <cdr:x>0.81018</cdr:x>
      <cdr:y>1</cdr:y>
    </cdr:to>
    <cdr:sp macro="" textlink="">
      <cdr:nvSpPr>
        <cdr:cNvPr id="2" name="TextBox 1">
          <a:extLst xmlns:a="http://schemas.openxmlformats.org/drawingml/2006/main">
            <a:ext uri="{FF2B5EF4-FFF2-40B4-BE49-F238E27FC236}">
              <a16:creationId xmlns:a16="http://schemas.microsoft.com/office/drawing/2014/main" id="{F666A76C-204F-924A-899E-6F8535240256}"/>
            </a:ext>
          </a:extLst>
        </cdr:cNvPr>
        <cdr:cNvSpPr txBox="1"/>
      </cdr:nvSpPr>
      <cdr:spPr>
        <a:xfrm xmlns:a="http://schemas.openxmlformats.org/drawingml/2006/main">
          <a:off x="8509652" y="4129084"/>
          <a:ext cx="914400" cy="53351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4.xml><?xml version="1.0" encoding="utf-8"?>
<c:userShapes xmlns:c="http://schemas.openxmlformats.org/drawingml/2006/chart">
  <cdr:relSizeAnchor xmlns:cdr="http://schemas.openxmlformats.org/drawingml/2006/chartDrawing">
    <cdr:from>
      <cdr:x>0.57421</cdr:x>
      <cdr:y>0.02216</cdr:y>
    </cdr:from>
    <cdr:to>
      <cdr:x>0.99999</cdr:x>
      <cdr:y>0.11402</cdr:y>
    </cdr:to>
    <cdr:sp macro="" textlink="">
      <cdr:nvSpPr>
        <cdr:cNvPr id="3" name="TextBox 2">
          <a:extLst xmlns:a="http://schemas.openxmlformats.org/drawingml/2006/main">
            <a:ext uri="{FF2B5EF4-FFF2-40B4-BE49-F238E27FC236}">
              <a16:creationId xmlns:a16="http://schemas.microsoft.com/office/drawing/2014/main" id="{B0342296-8479-4132-A561-BA9B8608FB50}"/>
            </a:ext>
          </a:extLst>
        </cdr:cNvPr>
        <cdr:cNvSpPr txBox="1"/>
      </cdr:nvSpPr>
      <cdr:spPr>
        <a:xfrm xmlns:a="http://schemas.openxmlformats.org/drawingml/2006/main">
          <a:off x="6641614" y="93154"/>
          <a:ext cx="4924832" cy="38615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400" b="1" dirty="0">
              <a:solidFill>
                <a:schemeClr val="tx1">
                  <a:lumMod val="50000"/>
                </a:schemeClr>
              </a:solidFill>
            </a:rPr>
            <a:t>Housing Assistance Share of NDD Spending (Percent)</a:t>
          </a:r>
        </a:p>
        <a:p xmlns:a="http://schemas.openxmlformats.org/drawingml/2006/main">
          <a:pPr algn="r"/>
          <a:endParaRPr lang="en-US" sz="1400" b="1" dirty="0">
            <a:solidFill>
              <a:schemeClr val="tx1">
                <a:lumMod val="50000"/>
              </a:schemeClr>
            </a:solidFill>
          </a:endParaRPr>
        </a:p>
      </cdr:txBody>
    </cdr:sp>
  </cdr:relSizeAnchor>
  <cdr:relSizeAnchor xmlns:cdr="http://schemas.openxmlformats.org/drawingml/2006/chartDrawing">
    <cdr:from>
      <cdr:x>0.01718</cdr:x>
      <cdr:y>0</cdr:y>
    </cdr:from>
    <cdr:to>
      <cdr:x>0.51652</cdr:x>
      <cdr:y>0.09188</cdr:y>
    </cdr:to>
    <cdr:sp macro="" textlink="">
      <cdr:nvSpPr>
        <cdr:cNvPr id="4" name="TextBox 1">
          <a:extLst xmlns:a="http://schemas.openxmlformats.org/drawingml/2006/main">
            <a:ext uri="{FF2B5EF4-FFF2-40B4-BE49-F238E27FC236}">
              <a16:creationId xmlns:a16="http://schemas.microsoft.com/office/drawing/2014/main" id="{67CB6E5E-3E52-476B-B83F-561DF06794AE}"/>
            </a:ext>
          </a:extLst>
        </cdr:cNvPr>
        <cdr:cNvSpPr txBox="1"/>
      </cdr:nvSpPr>
      <cdr:spPr>
        <a:xfrm xmlns:a="http://schemas.openxmlformats.org/drawingml/2006/main">
          <a:off x="198671" y="0"/>
          <a:ext cx="5775629" cy="38623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chemeClr val="tx1">
                  <a:lumMod val="50000"/>
                </a:schemeClr>
              </a:solidFill>
            </a:rPr>
            <a:t>Cost-Burdened Renter Households (Millions)</a:t>
          </a:r>
        </a:p>
        <a:p xmlns:a="http://schemas.openxmlformats.org/drawingml/2006/main">
          <a:endParaRPr lang="en-US" sz="1400" b="1" dirty="0">
            <a:solidFill>
              <a:schemeClr val="tx1">
                <a:lumMod val="50000"/>
              </a:schemeClr>
            </a:solidFill>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0.73157</cdr:x>
      <cdr:y>0.88558</cdr:y>
    </cdr:from>
    <cdr:to>
      <cdr:x>0.81018</cdr:x>
      <cdr:y>1</cdr:y>
    </cdr:to>
    <cdr:sp macro="" textlink="">
      <cdr:nvSpPr>
        <cdr:cNvPr id="2" name="TextBox 1">
          <a:extLst xmlns:a="http://schemas.openxmlformats.org/drawingml/2006/main">
            <a:ext uri="{FF2B5EF4-FFF2-40B4-BE49-F238E27FC236}">
              <a16:creationId xmlns:a16="http://schemas.microsoft.com/office/drawing/2014/main" id="{F666A76C-204F-924A-899E-6F8535240256}"/>
            </a:ext>
          </a:extLst>
        </cdr:cNvPr>
        <cdr:cNvSpPr txBox="1"/>
      </cdr:nvSpPr>
      <cdr:spPr>
        <a:xfrm xmlns:a="http://schemas.openxmlformats.org/drawingml/2006/main">
          <a:off x="8509652" y="4129084"/>
          <a:ext cx="914400" cy="53351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6.xml><?xml version="1.0" encoding="utf-8"?>
<c:userShapes xmlns:c="http://schemas.openxmlformats.org/drawingml/2006/chart">
  <cdr:relSizeAnchor xmlns:cdr="http://schemas.openxmlformats.org/drawingml/2006/chartDrawing">
    <cdr:from>
      <cdr:x>0.73157</cdr:x>
      <cdr:y>0.88558</cdr:y>
    </cdr:from>
    <cdr:to>
      <cdr:x>0.81018</cdr:x>
      <cdr:y>1</cdr:y>
    </cdr:to>
    <cdr:sp macro="" textlink="">
      <cdr:nvSpPr>
        <cdr:cNvPr id="2" name="TextBox 1">
          <a:extLst xmlns:a="http://schemas.openxmlformats.org/drawingml/2006/main">
            <a:ext uri="{FF2B5EF4-FFF2-40B4-BE49-F238E27FC236}">
              <a16:creationId xmlns:a16="http://schemas.microsoft.com/office/drawing/2014/main" id="{F666A76C-204F-924A-899E-6F8535240256}"/>
            </a:ext>
          </a:extLst>
        </cdr:cNvPr>
        <cdr:cNvSpPr txBox="1"/>
      </cdr:nvSpPr>
      <cdr:spPr>
        <a:xfrm xmlns:a="http://schemas.openxmlformats.org/drawingml/2006/main">
          <a:off x="8509652" y="4129084"/>
          <a:ext cx="914400" cy="53351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7.xml><?xml version="1.0" encoding="utf-8"?>
<c:userShapes xmlns:c="http://schemas.openxmlformats.org/drawingml/2006/chart">
  <cdr:relSizeAnchor xmlns:cdr="http://schemas.openxmlformats.org/drawingml/2006/chartDrawing">
    <cdr:from>
      <cdr:x>0.73157</cdr:x>
      <cdr:y>0.88558</cdr:y>
    </cdr:from>
    <cdr:to>
      <cdr:x>0.81018</cdr:x>
      <cdr:y>1</cdr:y>
    </cdr:to>
    <cdr:sp macro="" textlink="">
      <cdr:nvSpPr>
        <cdr:cNvPr id="2" name="TextBox 1">
          <a:extLst xmlns:a="http://schemas.openxmlformats.org/drawingml/2006/main">
            <a:ext uri="{FF2B5EF4-FFF2-40B4-BE49-F238E27FC236}">
              <a16:creationId xmlns:a16="http://schemas.microsoft.com/office/drawing/2014/main" id="{F666A76C-204F-924A-899E-6F8535240256}"/>
            </a:ext>
          </a:extLst>
        </cdr:cNvPr>
        <cdr:cNvSpPr txBox="1"/>
      </cdr:nvSpPr>
      <cdr:spPr>
        <a:xfrm xmlns:a="http://schemas.openxmlformats.org/drawingml/2006/main">
          <a:off x="8509652" y="4129084"/>
          <a:ext cx="914400" cy="53351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cdr:x>
      <cdr:y>0.05629</cdr:y>
    </cdr:from>
    <cdr:to>
      <cdr:x>0.72225</cdr:x>
      <cdr:y>0.8271</cdr:y>
    </cdr:to>
    <cdr:sp macro="" textlink="">
      <cdr:nvSpPr>
        <cdr:cNvPr id="3" name="Rectangle 2">
          <a:extLst xmlns:a="http://schemas.openxmlformats.org/drawingml/2006/main">
            <a:ext uri="{FF2B5EF4-FFF2-40B4-BE49-F238E27FC236}">
              <a16:creationId xmlns:a16="http://schemas.microsoft.com/office/drawing/2014/main" id="{6FDF5B3F-FBFE-471A-94C9-A7B33D5F3E45}"/>
            </a:ext>
          </a:extLst>
        </cdr:cNvPr>
        <cdr:cNvSpPr/>
      </cdr:nvSpPr>
      <cdr:spPr>
        <a:xfrm xmlns:a="http://schemas.openxmlformats.org/drawingml/2006/main">
          <a:off x="5784860" y="228902"/>
          <a:ext cx="2571344" cy="3134573"/>
        </a:xfrm>
        <a:prstGeom xmlns:a="http://schemas.openxmlformats.org/drawingml/2006/main" prst="rect">
          <a:avLst/>
        </a:prstGeom>
        <a:solidFill xmlns:a="http://schemas.openxmlformats.org/drawingml/2006/main">
          <a:schemeClr val="accent1">
            <a:alpha val="2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8.xml><?xml version="1.0" encoding="utf-8"?>
<c:userShapes xmlns:c="http://schemas.openxmlformats.org/drawingml/2006/chart">
  <cdr:relSizeAnchor xmlns:cdr="http://schemas.openxmlformats.org/drawingml/2006/chartDrawing">
    <cdr:from>
      <cdr:x>0.73157</cdr:x>
      <cdr:y>0.88558</cdr:y>
    </cdr:from>
    <cdr:to>
      <cdr:x>0.81018</cdr:x>
      <cdr:y>1</cdr:y>
    </cdr:to>
    <cdr:sp macro="" textlink="">
      <cdr:nvSpPr>
        <cdr:cNvPr id="2" name="TextBox 1">
          <a:extLst xmlns:a="http://schemas.openxmlformats.org/drawingml/2006/main">
            <a:ext uri="{FF2B5EF4-FFF2-40B4-BE49-F238E27FC236}">
              <a16:creationId xmlns:a16="http://schemas.microsoft.com/office/drawing/2014/main" id="{F666A76C-204F-924A-899E-6F8535240256}"/>
            </a:ext>
          </a:extLst>
        </cdr:cNvPr>
        <cdr:cNvSpPr txBox="1"/>
      </cdr:nvSpPr>
      <cdr:spPr>
        <a:xfrm xmlns:a="http://schemas.openxmlformats.org/drawingml/2006/main">
          <a:off x="8509652" y="4129084"/>
          <a:ext cx="914400" cy="53351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0.22045</cdr:x>
      <cdr:y>0.82874</cdr:y>
    </cdr:from>
    <cdr:to>
      <cdr:x>0.44423</cdr:x>
      <cdr:y>0.93458</cdr:y>
    </cdr:to>
    <cdr:sp macro="" textlink="">
      <cdr:nvSpPr>
        <cdr:cNvPr id="3" name="TextBox 2">
          <a:extLst xmlns:a="http://schemas.openxmlformats.org/drawingml/2006/main">
            <a:ext uri="{FF2B5EF4-FFF2-40B4-BE49-F238E27FC236}">
              <a16:creationId xmlns:a16="http://schemas.microsoft.com/office/drawing/2014/main" id="{FC9E0A09-B0CC-4CEB-9349-4BBDA74F8C2A}"/>
            </a:ext>
          </a:extLst>
        </cdr:cNvPr>
        <cdr:cNvSpPr txBox="1"/>
      </cdr:nvSpPr>
      <cdr:spPr>
        <a:xfrm xmlns:a="http://schemas.openxmlformats.org/drawingml/2006/main">
          <a:off x="2549911" y="3634926"/>
          <a:ext cx="2588455" cy="46423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0.37126</cdr:x>
      <cdr:y>0.81591</cdr:y>
    </cdr:from>
    <cdr:to>
      <cdr:x>0.67166</cdr:x>
      <cdr:y>0.96837</cdr:y>
    </cdr:to>
    <cdr:sp macro="" textlink="">
      <cdr:nvSpPr>
        <cdr:cNvPr id="8" name="TextBox 7">
          <a:extLst xmlns:a="http://schemas.openxmlformats.org/drawingml/2006/main">
            <a:ext uri="{FF2B5EF4-FFF2-40B4-BE49-F238E27FC236}">
              <a16:creationId xmlns:a16="http://schemas.microsoft.com/office/drawing/2014/main" id="{5D469C59-4B9A-483C-8D57-70ECE850FE23}"/>
            </a:ext>
          </a:extLst>
        </cdr:cNvPr>
        <cdr:cNvSpPr txBox="1"/>
      </cdr:nvSpPr>
      <cdr:spPr>
        <a:xfrm xmlns:a="http://schemas.openxmlformats.org/drawingml/2006/main">
          <a:off x="4294305" y="3578655"/>
          <a:ext cx="3474720" cy="6687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9.xml><?xml version="1.0" encoding="utf-8"?>
<c:userShapes xmlns:c="http://schemas.openxmlformats.org/drawingml/2006/chart">
  <cdr:relSizeAnchor xmlns:cdr="http://schemas.openxmlformats.org/drawingml/2006/chartDrawing">
    <cdr:from>
      <cdr:x>0</cdr:x>
      <cdr:y>0.88296</cdr:y>
    </cdr:from>
    <cdr:to>
      <cdr:x>0.38782</cdr:x>
      <cdr:y>1</cdr:y>
    </cdr:to>
    <cdr:pic>
      <cdr:nvPicPr>
        <cdr:cNvPr id="3" name="chart">
          <a:extLst xmlns:a="http://schemas.openxmlformats.org/drawingml/2006/main">
            <a:ext uri="{FF2B5EF4-FFF2-40B4-BE49-F238E27FC236}">
              <a16:creationId xmlns:a16="http://schemas.microsoft.com/office/drawing/2014/main" id="{63D1ACF8-78A9-4724-9C40-FAFF3A7B463C}"/>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3664280"/>
          <a:ext cx="4485714" cy="485714"/>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E99E14-4867-0444-B05B-B5EF792899AA}" type="datetimeFigureOut">
              <a:rPr lang="en-US" smtClean="0"/>
              <a:t>11/18/2020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1C20E9-BA22-9F4A-9C80-C8506BA1CD9E}" type="slidenum">
              <a:rPr lang="en-US" smtClean="0"/>
              <a:t>‹#›</a:t>
            </a:fld>
            <a:endParaRPr lang="en-US"/>
          </a:p>
        </p:txBody>
      </p:sp>
    </p:spTree>
    <p:extLst>
      <p:ext uri="{BB962C8B-B14F-4D97-AF65-F5344CB8AC3E}">
        <p14:creationId xmlns:p14="http://schemas.microsoft.com/office/powerpoint/2010/main" val="1046106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5</a:t>
            </a:fld>
            <a:endParaRPr lang="en-US"/>
          </a:p>
        </p:txBody>
      </p:sp>
    </p:spTree>
    <p:extLst>
      <p:ext uri="{BB962C8B-B14F-4D97-AF65-F5344CB8AC3E}">
        <p14:creationId xmlns:p14="http://schemas.microsoft.com/office/powerpoint/2010/main" val="2951466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27</a:t>
            </a:fld>
            <a:endParaRPr lang="en-US"/>
          </a:p>
        </p:txBody>
      </p:sp>
    </p:spTree>
    <p:extLst>
      <p:ext uri="{BB962C8B-B14F-4D97-AF65-F5344CB8AC3E}">
        <p14:creationId xmlns:p14="http://schemas.microsoft.com/office/powerpoint/2010/main" val="1943108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28</a:t>
            </a:fld>
            <a:endParaRPr lang="en-US"/>
          </a:p>
        </p:txBody>
      </p:sp>
    </p:spTree>
    <p:extLst>
      <p:ext uri="{BB962C8B-B14F-4D97-AF65-F5344CB8AC3E}">
        <p14:creationId xmlns:p14="http://schemas.microsoft.com/office/powerpoint/2010/main" val="976106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29</a:t>
            </a:fld>
            <a:endParaRPr lang="en-US"/>
          </a:p>
        </p:txBody>
      </p:sp>
    </p:spTree>
    <p:extLst>
      <p:ext uri="{BB962C8B-B14F-4D97-AF65-F5344CB8AC3E}">
        <p14:creationId xmlns:p14="http://schemas.microsoft.com/office/powerpoint/2010/main" val="3334868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32</a:t>
            </a:fld>
            <a:endParaRPr lang="en-US"/>
          </a:p>
        </p:txBody>
      </p:sp>
    </p:spTree>
    <p:extLst>
      <p:ext uri="{BB962C8B-B14F-4D97-AF65-F5344CB8AC3E}">
        <p14:creationId xmlns:p14="http://schemas.microsoft.com/office/powerpoint/2010/main" val="1899812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36</a:t>
            </a:fld>
            <a:endParaRPr lang="en-US"/>
          </a:p>
        </p:txBody>
      </p:sp>
    </p:spTree>
    <p:extLst>
      <p:ext uri="{BB962C8B-B14F-4D97-AF65-F5344CB8AC3E}">
        <p14:creationId xmlns:p14="http://schemas.microsoft.com/office/powerpoint/2010/main" val="2671519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41</a:t>
            </a:fld>
            <a:endParaRPr lang="en-US"/>
          </a:p>
        </p:txBody>
      </p:sp>
    </p:spTree>
    <p:extLst>
      <p:ext uri="{BB962C8B-B14F-4D97-AF65-F5344CB8AC3E}">
        <p14:creationId xmlns:p14="http://schemas.microsoft.com/office/powerpoint/2010/main" val="1988084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42</a:t>
            </a:fld>
            <a:endParaRPr lang="en-US"/>
          </a:p>
        </p:txBody>
      </p:sp>
    </p:spTree>
    <p:extLst>
      <p:ext uri="{BB962C8B-B14F-4D97-AF65-F5344CB8AC3E}">
        <p14:creationId xmlns:p14="http://schemas.microsoft.com/office/powerpoint/2010/main" val="3860511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44</a:t>
            </a:fld>
            <a:endParaRPr lang="en-US"/>
          </a:p>
        </p:txBody>
      </p:sp>
    </p:spTree>
    <p:extLst>
      <p:ext uri="{BB962C8B-B14F-4D97-AF65-F5344CB8AC3E}">
        <p14:creationId xmlns:p14="http://schemas.microsoft.com/office/powerpoint/2010/main" val="1443467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C20E9-BA22-9F4A-9C80-C8506BA1CD9E}" type="slidenum">
              <a:rPr lang="en-US" smtClean="0"/>
              <a:t>6</a:t>
            </a:fld>
            <a:endParaRPr lang="en-US"/>
          </a:p>
        </p:txBody>
      </p:sp>
    </p:spTree>
    <p:extLst>
      <p:ext uri="{BB962C8B-B14F-4D97-AF65-F5344CB8AC3E}">
        <p14:creationId xmlns:p14="http://schemas.microsoft.com/office/powerpoint/2010/main" val="2977055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7</a:t>
            </a:fld>
            <a:endParaRPr lang="en-US"/>
          </a:p>
        </p:txBody>
      </p:sp>
    </p:spTree>
    <p:extLst>
      <p:ext uri="{BB962C8B-B14F-4D97-AF65-F5344CB8AC3E}">
        <p14:creationId xmlns:p14="http://schemas.microsoft.com/office/powerpoint/2010/main" val="4003665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10</a:t>
            </a:fld>
            <a:endParaRPr lang="en-US"/>
          </a:p>
        </p:txBody>
      </p:sp>
    </p:spTree>
    <p:extLst>
      <p:ext uri="{BB962C8B-B14F-4D97-AF65-F5344CB8AC3E}">
        <p14:creationId xmlns:p14="http://schemas.microsoft.com/office/powerpoint/2010/main" val="1689578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11</a:t>
            </a:fld>
            <a:endParaRPr lang="en-US"/>
          </a:p>
        </p:txBody>
      </p:sp>
    </p:spTree>
    <p:extLst>
      <p:ext uri="{BB962C8B-B14F-4D97-AF65-F5344CB8AC3E}">
        <p14:creationId xmlns:p14="http://schemas.microsoft.com/office/powerpoint/2010/main" val="3976861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12</a:t>
            </a:fld>
            <a:endParaRPr lang="en-US"/>
          </a:p>
        </p:txBody>
      </p:sp>
    </p:spTree>
    <p:extLst>
      <p:ext uri="{BB962C8B-B14F-4D97-AF65-F5344CB8AC3E}">
        <p14:creationId xmlns:p14="http://schemas.microsoft.com/office/powerpoint/2010/main" val="2420912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13</a:t>
            </a:fld>
            <a:endParaRPr lang="en-US"/>
          </a:p>
        </p:txBody>
      </p:sp>
    </p:spTree>
    <p:extLst>
      <p:ext uri="{BB962C8B-B14F-4D97-AF65-F5344CB8AC3E}">
        <p14:creationId xmlns:p14="http://schemas.microsoft.com/office/powerpoint/2010/main" val="4218807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C324DE-EC36-D94B-8AAC-AEBB5A2B4B60}" type="slidenum">
              <a:rPr lang="en-US" smtClean="0"/>
              <a:pPr/>
              <a:t>19</a:t>
            </a:fld>
            <a:endParaRPr lang="en-US"/>
          </a:p>
        </p:txBody>
      </p:sp>
    </p:spTree>
    <p:extLst>
      <p:ext uri="{BB962C8B-B14F-4D97-AF65-F5344CB8AC3E}">
        <p14:creationId xmlns:p14="http://schemas.microsoft.com/office/powerpoint/2010/main" val="4213473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C20E9-BA22-9F4A-9C80-C8506BA1CD9E}" type="slidenum">
              <a:rPr lang="en-US" smtClean="0"/>
              <a:t>25</a:t>
            </a:fld>
            <a:endParaRPr lang="en-US"/>
          </a:p>
        </p:txBody>
      </p:sp>
    </p:spTree>
    <p:extLst>
      <p:ext uri="{BB962C8B-B14F-4D97-AF65-F5344CB8AC3E}">
        <p14:creationId xmlns:p14="http://schemas.microsoft.com/office/powerpoint/2010/main" val="3274282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Blu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79241D0-1FBC-4907-977C-2CFF4BEAFCD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20773" b="11365"/>
          <a:stretch/>
        </p:blipFill>
        <p:spPr>
          <a:xfrm>
            <a:off x="0" y="0"/>
            <a:ext cx="12192000" cy="5515897"/>
          </a:xfrm>
          <a:prstGeom prst="rect">
            <a:avLst/>
          </a:prstGeom>
        </p:spPr>
      </p:pic>
      <p:sp>
        <p:nvSpPr>
          <p:cNvPr id="15" name="Rectangle 14">
            <a:extLst>
              <a:ext uri="{FF2B5EF4-FFF2-40B4-BE49-F238E27FC236}">
                <a16:creationId xmlns:a16="http://schemas.microsoft.com/office/drawing/2014/main" id="{6D2059D3-0A72-4557-B645-7EE4A146AB21}"/>
              </a:ext>
            </a:extLst>
          </p:cNvPr>
          <p:cNvSpPr/>
          <p:nvPr userDrawn="1"/>
        </p:nvSpPr>
        <p:spPr>
          <a:xfrm>
            <a:off x="-1" y="0"/>
            <a:ext cx="12191999" cy="5603128"/>
          </a:xfrm>
          <a:prstGeom prst="rect">
            <a:avLst/>
          </a:pr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1352401B-C93F-4060-9522-E7F384FB6A9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23703" y="5695203"/>
            <a:ext cx="3593375" cy="1058049"/>
          </a:xfrm>
          <a:prstGeom prst="rect">
            <a:avLst/>
          </a:prstGeom>
        </p:spPr>
      </p:pic>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1160342"/>
            <a:ext cx="9144000" cy="1604238"/>
          </a:xfrm>
        </p:spPr>
        <p:txBody>
          <a:bodyPr anchor="b"/>
          <a:lstStyle>
            <a:lvl1pPr algn="l">
              <a:defRPr sz="4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B219AA75-54A8-46AA-9B20-0E97BF7CEDEB}"/>
              </a:ext>
            </a:extLst>
          </p:cNvPr>
          <p:cNvSpPr>
            <a:spLocks noGrp="1"/>
          </p:cNvSpPr>
          <p:nvPr>
            <p:ph type="subTitle" idx="1"/>
          </p:nvPr>
        </p:nvSpPr>
        <p:spPr>
          <a:xfrm>
            <a:off x="477169" y="2856655"/>
            <a:ext cx="9144000" cy="1655762"/>
          </a:xfrm>
        </p:spPr>
        <p:txBody>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Rectangle 20">
            <a:extLst>
              <a:ext uri="{FF2B5EF4-FFF2-40B4-BE49-F238E27FC236}">
                <a16:creationId xmlns:a16="http://schemas.microsoft.com/office/drawing/2014/main" id="{F7EA37A3-48D6-4A57-94EC-5DF2E598F733}"/>
              </a:ext>
            </a:extLst>
          </p:cNvPr>
          <p:cNvSpPr/>
          <p:nvPr userDrawn="1"/>
        </p:nvSpPr>
        <p:spPr>
          <a:xfrm>
            <a:off x="0" y="5459896"/>
            <a:ext cx="12192000" cy="1432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a:extLst>
              <a:ext uri="{FF2B5EF4-FFF2-40B4-BE49-F238E27FC236}">
                <a16:creationId xmlns:a16="http://schemas.microsoft.com/office/drawing/2014/main" id="{B3281079-5AA8-4DE2-91CD-5627232EE7DD}"/>
              </a:ext>
            </a:extLst>
          </p:cNvPr>
          <p:cNvSpPr txBox="1">
            <a:spLocks/>
          </p:cNvSpPr>
          <p:nvPr userDrawn="1"/>
        </p:nvSpPr>
        <p:spPr>
          <a:xfrm>
            <a:off x="477169" y="6375575"/>
            <a:ext cx="7029100" cy="33601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solidFill>
                  <a:schemeClr val="tx1"/>
                </a:solidFill>
              </a:rPr>
              <a:t>© PRESIDENT AND FELLOWS OF HARVARD COLLEGE</a:t>
            </a:r>
          </a:p>
        </p:txBody>
      </p:sp>
    </p:spTree>
    <p:extLst>
      <p:ext uri="{BB962C8B-B14F-4D97-AF65-F5344CB8AC3E}">
        <p14:creationId xmlns:p14="http://schemas.microsoft.com/office/powerpoint/2010/main" val="2247466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4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6" y="1813810"/>
            <a:ext cx="5583110" cy="39631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6" name="Picture Placeholder 5">
            <a:extLst>
              <a:ext uri="{FF2B5EF4-FFF2-40B4-BE49-F238E27FC236}">
                <a16:creationId xmlns:a16="http://schemas.microsoft.com/office/drawing/2014/main" id="{908F56CC-0B5B-4096-93F8-59E4C49B1730}"/>
              </a:ext>
            </a:extLst>
          </p:cNvPr>
          <p:cNvSpPr>
            <a:spLocks noGrp="1"/>
          </p:cNvSpPr>
          <p:nvPr>
            <p:ph type="pic" sz="quarter" idx="12"/>
          </p:nvPr>
        </p:nvSpPr>
        <p:spPr>
          <a:xfrm>
            <a:off x="6251497" y="1814513"/>
            <a:ext cx="2697480" cy="2067629"/>
          </a:xfrm>
        </p:spPr>
        <p:txBody>
          <a:bodyPr/>
          <a:lstStyle>
            <a:lvl1pPr marL="0" indent="0" algn="ctr">
              <a:buNone/>
              <a:defRPr/>
            </a:lvl1pPr>
          </a:lstStyle>
          <a:p>
            <a:endParaRPr lang="en-US"/>
          </a:p>
        </p:txBody>
      </p:sp>
      <p:sp>
        <p:nvSpPr>
          <p:cNvPr id="7" name="Picture Placeholder 5">
            <a:extLst>
              <a:ext uri="{FF2B5EF4-FFF2-40B4-BE49-F238E27FC236}">
                <a16:creationId xmlns:a16="http://schemas.microsoft.com/office/drawing/2014/main" id="{B45095E1-4997-493B-AF7D-52569BF2AC9A}"/>
              </a:ext>
            </a:extLst>
          </p:cNvPr>
          <p:cNvSpPr>
            <a:spLocks noGrp="1"/>
          </p:cNvSpPr>
          <p:nvPr>
            <p:ph type="pic" sz="quarter" idx="13"/>
          </p:nvPr>
        </p:nvSpPr>
        <p:spPr>
          <a:xfrm>
            <a:off x="9137254" y="1813809"/>
            <a:ext cx="2697480" cy="2067629"/>
          </a:xfrm>
        </p:spPr>
        <p:txBody>
          <a:bodyPr/>
          <a:lstStyle>
            <a:lvl1pPr marL="0" indent="0" algn="ctr">
              <a:buNone/>
              <a:defRPr/>
            </a:lvl1pPr>
          </a:lstStyle>
          <a:p>
            <a:endParaRPr lang="en-US"/>
          </a:p>
        </p:txBody>
      </p:sp>
      <p:sp>
        <p:nvSpPr>
          <p:cNvPr id="9" name="Picture Placeholder 5">
            <a:extLst>
              <a:ext uri="{FF2B5EF4-FFF2-40B4-BE49-F238E27FC236}">
                <a16:creationId xmlns:a16="http://schemas.microsoft.com/office/drawing/2014/main" id="{C16DB386-C170-4987-8892-EE1429EBA450}"/>
              </a:ext>
            </a:extLst>
          </p:cNvPr>
          <p:cNvSpPr>
            <a:spLocks noGrp="1"/>
          </p:cNvSpPr>
          <p:nvPr>
            <p:ph type="pic" sz="quarter" idx="14"/>
          </p:nvPr>
        </p:nvSpPr>
        <p:spPr>
          <a:xfrm>
            <a:off x="6251497" y="4079042"/>
            <a:ext cx="2697480" cy="2067629"/>
          </a:xfrm>
        </p:spPr>
        <p:txBody>
          <a:bodyPr/>
          <a:lstStyle>
            <a:lvl1pPr marL="0" indent="0" algn="ctr">
              <a:buNone/>
              <a:defRPr/>
            </a:lvl1pPr>
          </a:lstStyle>
          <a:p>
            <a:endParaRPr lang="en-US"/>
          </a:p>
        </p:txBody>
      </p:sp>
      <p:sp>
        <p:nvSpPr>
          <p:cNvPr id="10" name="Picture Placeholder 5">
            <a:extLst>
              <a:ext uri="{FF2B5EF4-FFF2-40B4-BE49-F238E27FC236}">
                <a16:creationId xmlns:a16="http://schemas.microsoft.com/office/drawing/2014/main" id="{A1296044-48B0-4A64-BBCD-3F1CD0AC0F65}"/>
              </a:ext>
            </a:extLst>
          </p:cNvPr>
          <p:cNvSpPr>
            <a:spLocks noGrp="1"/>
          </p:cNvSpPr>
          <p:nvPr>
            <p:ph type="pic" sz="quarter" idx="15"/>
          </p:nvPr>
        </p:nvSpPr>
        <p:spPr>
          <a:xfrm>
            <a:off x="9137254" y="4078338"/>
            <a:ext cx="2697480" cy="2067629"/>
          </a:xfrm>
        </p:spPr>
        <p:txBody>
          <a:bodyPr/>
          <a:lstStyle>
            <a:lvl1pPr marL="0" indent="0" algn="ctr">
              <a:buNone/>
              <a:defRPr/>
            </a:lvl1pPr>
          </a:lstStyle>
          <a:p>
            <a:endParaRPr lang="en-US"/>
          </a:p>
        </p:txBody>
      </p:sp>
      <p:sp>
        <p:nvSpPr>
          <p:cNvPr id="11" name="Text Placeholder 5">
            <a:extLst>
              <a:ext uri="{FF2B5EF4-FFF2-40B4-BE49-F238E27FC236}">
                <a16:creationId xmlns:a16="http://schemas.microsoft.com/office/drawing/2014/main" id="{CCDBCDD6-797E-45DB-ACC0-564ABB16C2B1}"/>
              </a:ext>
            </a:extLst>
          </p:cNvPr>
          <p:cNvSpPr>
            <a:spLocks noGrp="1"/>
          </p:cNvSpPr>
          <p:nvPr>
            <p:ph type="body" sz="quarter" idx="16"/>
          </p:nvPr>
        </p:nvSpPr>
        <p:spPr>
          <a:xfrm>
            <a:off x="267855" y="5927834"/>
            <a:ext cx="5828145"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1453386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title, 2 Photos 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D03D30-5028-4EBD-AD71-A38E5D97611F}"/>
              </a:ext>
            </a:extLst>
          </p:cNvPr>
          <p:cNvSpPr>
            <a:spLocks noGrp="1"/>
          </p:cNvSpPr>
          <p:nvPr>
            <p:ph type="pic" sz="quarter" idx="12"/>
          </p:nvPr>
        </p:nvSpPr>
        <p:spPr>
          <a:xfrm>
            <a:off x="268289" y="1814513"/>
            <a:ext cx="3252425" cy="1885706"/>
          </a:xfrm>
        </p:spPr>
        <p:txBody>
          <a:bodyPr/>
          <a:lstStyle>
            <a:lvl1pPr marL="0" indent="0" algn="ctr">
              <a:buNone/>
              <a:defRPr/>
            </a:lvl1pPr>
          </a:lstStyle>
          <a:p>
            <a:endParaRPr lang="en-US"/>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3684977" y="3891207"/>
            <a:ext cx="8145684" cy="18857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8DC4E004-BD0E-44D9-AA14-35B709D6E49D}"/>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
        <p:nvSpPr>
          <p:cNvPr id="9" name="Picture Placeholder 5">
            <a:extLst>
              <a:ext uri="{FF2B5EF4-FFF2-40B4-BE49-F238E27FC236}">
                <a16:creationId xmlns:a16="http://schemas.microsoft.com/office/drawing/2014/main" id="{407BB67D-DEFF-4B72-AA52-18BFBE5B79C7}"/>
              </a:ext>
            </a:extLst>
          </p:cNvPr>
          <p:cNvSpPr>
            <a:spLocks noGrp="1"/>
          </p:cNvSpPr>
          <p:nvPr>
            <p:ph type="pic" sz="quarter" idx="14"/>
          </p:nvPr>
        </p:nvSpPr>
        <p:spPr>
          <a:xfrm>
            <a:off x="268289" y="3891207"/>
            <a:ext cx="3252425" cy="1885706"/>
          </a:xfrm>
        </p:spPr>
        <p:txBody>
          <a:bodyPr/>
          <a:lstStyle>
            <a:lvl1pPr marL="0" indent="0" algn="ctr">
              <a:buNone/>
              <a:defRPr/>
            </a:lvl1pPr>
          </a:lstStyle>
          <a:p>
            <a:endParaRPr lang="en-US"/>
          </a:p>
        </p:txBody>
      </p:sp>
      <p:sp>
        <p:nvSpPr>
          <p:cNvPr id="10" name="Content Placeholder 2">
            <a:extLst>
              <a:ext uri="{FF2B5EF4-FFF2-40B4-BE49-F238E27FC236}">
                <a16:creationId xmlns:a16="http://schemas.microsoft.com/office/drawing/2014/main" id="{6DC4EBAD-6AB3-40EB-B022-E42BCA95EE2B}"/>
              </a:ext>
            </a:extLst>
          </p:cNvPr>
          <p:cNvSpPr>
            <a:spLocks noGrp="1"/>
          </p:cNvSpPr>
          <p:nvPr>
            <p:ph idx="15"/>
          </p:nvPr>
        </p:nvSpPr>
        <p:spPr>
          <a:xfrm>
            <a:off x="3684977" y="1814513"/>
            <a:ext cx="8145684" cy="18857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9500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2 Photos righ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D03D30-5028-4EBD-AD71-A38E5D97611F}"/>
              </a:ext>
            </a:extLst>
          </p:cNvPr>
          <p:cNvSpPr>
            <a:spLocks noGrp="1"/>
          </p:cNvSpPr>
          <p:nvPr>
            <p:ph type="pic" sz="quarter" idx="12"/>
          </p:nvPr>
        </p:nvSpPr>
        <p:spPr>
          <a:xfrm>
            <a:off x="8578236" y="1814513"/>
            <a:ext cx="3252425" cy="1885706"/>
          </a:xfrm>
        </p:spPr>
        <p:txBody>
          <a:bodyPr/>
          <a:lstStyle>
            <a:lvl1pPr marL="0" indent="0" algn="ctr">
              <a:buNone/>
              <a:defRPr/>
            </a:lvl1pPr>
          </a:lstStyle>
          <a:p>
            <a:endParaRPr lang="en-US"/>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267856" y="3891207"/>
            <a:ext cx="8145684" cy="18857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8DC4E004-BD0E-44D9-AA14-35B709D6E49D}"/>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
        <p:nvSpPr>
          <p:cNvPr id="9" name="Picture Placeholder 5">
            <a:extLst>
              <a:ext uri="{FF2B5EF4-FFF2-40B4-BE49-F238E27FC236}">
                <a16:creationId xmlns:a16="http://schemas.microsoft.com/office/drawing/2014/main" id="{407BB67D-DEFF-4B72-AA52-18BFBE5B79C7}"/>
              </a:ext>
            </a:extLst>
          </p:cNvPr>
          <p:cNvSpPr>
            <a:spLocks noGrp="1"/>
          </p:cNvSpPr>
          <p:nvPr>
            <p:ph type="pic" sz="quarter" idx="14"/>
          </p:nvPr>
        </p:nvSpPr>
        <p:spPr>
          <a:xfrm>
            <a:off x="8578236" y="3891207"/>
            <a:ext cx="3252425" cy="1885706"/>
          </a:xfrm>
        </p:spPr>
        <p:txBody>
          <a:bodyPr/>
          <a:lstStyle>
            <a:lvl1pPr marL="0" indent="0" algn="ctr">
              <a:buNone/>
              <a:defRPr/>
            </a:lvl1pPr>
          </a:lstStyle>
          <a:p>
            <a:endParaRPr lang="en-US"/>
          </a:p>
        </p:txBody>
      </p:sp>
      <p:sp>
        <p:nvSpPr>
          <p:cNvPr id="10" name="Content Placeholder 2">
            <a:extLst>
              <a:ext uri="{FF2B5EF4-FFF2-40B4-BE49-F238E27FC236}">
                <a16:creationId xmlns:a16="http://schemas.microsoft.com/office/drawing/2014/main" id="{6DC4EBAD-6AB3-40EB-B022-E42BCA95EE2B}"/>
              </a:ext>
            </a:extLst>
          </p:cNvPr>
          <p:cNvSpPr>
            <a:spLocks noGrp="1"/>
          </p:cNvSpPr>
          <p:nvPr>
            <p:ph idx="15"/>
          </p:nvPr>
        </p:nvSpPr>
        <p:spPr>
          <a:xfrm>
            <a:off x="267856" y="1814513"/>
            <a:ext cx="8145684" cy="18857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5221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hoto Collage">
    <p:spTree>
      <p:nvGrpSpPr>
        <p:cNvPr id="1" name=""/>
        <p:cNvGrpSpPr/>
        <p:nvPr/>
      </p:nvGrpSpPr>
      <p:grpSpPr>
        <a:xfrm>
          <a:off x="0" y="0"/>
          <a:ext cx="0" cy="0"/>
          <a:chOff x="0" y="0"/>
          <a:chExt cx="0" cy="0"/>
        </a:xfrm>
      </p:grpSpPr>
      <p:sp>
        <p:nvSpPr>
          <p:cNvPr id="16" name="Picture Placeholder 5">
            <a:extLst>
              <a:ext uri="{FF2B5EF4-FFF2-40B4-BE49-F238E27FC236}">
                <a16:creationId xmlns:a16="http://schemas.microsoft.com/office/drawing/2014/main" id="{F3055A2C-8277-4488-B37E-F78097B654D3}"/>
              </a:ext>
            </a:extLst>
          </p:cNvPr>
          <p:cNvSpPr>
            <a:spLocks noGrp="1"/>
          </p:cNvSpPr>
          <p:nvPr>
            <p:ph type="pic" sz="quarter" idx="13"/>
          </p:nvPr>
        </p:nvSpPr>
        <p:spPr>
          <a:xfrm>
            <a:off x="-1" y="143230"/>
            <a:ext cx="5972175" cy="3216117"/>
          </a:xfrm>
        </p:spPr>
        <p:txBody>
          <a:bodyPr/>
          <a:lstStyle>
            <a:lvl1pPr marL="0" indent="0" algn="ctr">
              <a:buNone/>
              <a:defRPr/>
            </a:lvl1pPr>
          </a:lstStyle>
          <a:p>
            <a:endParaRPr lang="en-US"/>
          </a:p>
        </p:txBody>
      </p:sp>
      <p:sp>
        <p:nvSpPr>
          <p:cNvPr id="17" name="Picture Placeholder 5">
            <a:extLst>
              <a:ext uri="{FF2B5EF4-FFF2-40B4-BE49-F238E27FC236}">
                <a16:creationId xmlns:a16="http://schemas.microsoft.com/office/drawing/2014/main" id="{FA131B00-87C6-40B8-9DCE-9557AE391646}"/>
              </a:ext>
            </a:extLst>
          </p:cNvPr>
          <p:cNvSpPr>
            <a:spLocks noGrp="1"/>
          </p:cNvSpPr>
          <p:nvPr>
            <p:ph type="pic" sz="quarter" idx="14"/>
          </p:nvPr>
        </p:nvSpPr>
        <p:spPr>
          <a:xfrm>
            <a:off x="6096000" y="143231"/>
            <a:ext cx="3759200" cy="1971319"/>
          </a:xfrm>
        </p:spPr>
        <p:txBody>
          <a:bodyPr/>
          <a:lstStyle>
            <a:lvl1pPr marL="0" indent="0" algn="ctr">
              <a:buNone/>
              <a:defRPr/>
            </a:lvl1pPr>
          </a:lstStyle>
          <a:p>
            <a:endParaRPr lang="en-US"/>
          </a:p>
        </p:txBody>
      </p:sp>
      <p:sp>
        <p:nvSpPr>
          <p:cNvPr id="18" name="Picture Placeholder 5">
            <a:extLst>
              <a:ext uri="{FF2B5EF4-FFF2-40B4-BE49-F238E27FC236}">
                <a16:creationId xmlns:a16="http://schemas.microsoft.com/office/drawing/2014/main" id="{04D1C248-FF21-4D6A-A781-471EE2CA2DF5}"/>
              </a:ext>
            </a:extLst>
          </p:cNvPr>
          <p:cNvSpPr>
            <a:spLocks noGrp="1"/>
          </p:cNvSpPr>
          <p:nvPr>
            <p:ph type="pic" sz="quarter" idx="15"/>
          </p:nvPr>
        </p:nvSpPr>
        <p:spPr>
          <a:xfrm>
            <a:off x="9979024" y="143231"/>
            <a:ext cx="2212976" cy="1971319"/>
          </a:xfrm>
        </p:spPr>
        <p:txBody>
          <a:bodyPr/>
          <a:lstStyle>
            <a:lvl1pPr marL="0" indent="0" algn="ctr">
              <a:buNone/>
              <a:defRPr/>
            </a:lvl1pPr>
          </a:lstStyle>
          <a:p>
            <a:endParaRPr lang="en-US"/>
          </a:p>
        </p:txBody>
      </p:sp>
      <p:sp>
        <p:nvSpPr>
          <p:cNvPr id="19" name="Picture Placeholder 5">
            <a:extLst>
              <a:ext uri="{FF2B5EF4-FFF2-40B4-BE49-F238E27FC236}">
                <a16:creationId xmlns:a16="http://schemas.microsoft.com/office/drawing/2014/main" id="{0518E55D-652C-4347-A1DB-F7EB0A6803F2}"/>
              </a:ext>
            </a:extLst>
          </p:cNvPr>
          <p:cNvSpPr>
            <a:spLocks noGrp="1"/>
          </p:cNvSpPr>
          <p:nvPr>
            <p:ph type="pic" sz="quarter" idx="16"/>
          </p:nvPr>
        </p:nvSpPr>
        <p:spPr>
          <a:xfrm>
            <a:off x="-2" y="3471861"/>
            <a:ext cx="3708401" cy="3386139"/>
          </a:xfrm>
        </p:spPr>
        <p:txBody>
          <a:bodyPr/>
          <a:lstStyle>
            <a:lvl1pPr marL="0" indent="0" algn="ctr">
              <a:buNone/>
              <a:defRPr/>
            </a:lvl1pPr>
          </a:lstStyle>
          <a:p>
            <a:endParaRPr lang="en-US"/>
          </a:p>
        </p:txBody>
      </p:sp>
      <p:sp>
        <p:nvSpPr>
          <p:cNvPr id="20" name="Picture Placeholder 5">
            <a:extLst>
              <a:ext uri="{FF2B5EF4-FFF2-40B4-BE49-F238E27FC236}">
                <a16:creationId xmlns:a16="http://schemas.microsoft.com/office/drawing/2014/main" id="{699B992D-E681-45B5-B04D-F5D30582B628}"/>
              </a:ext>
            </a:extLst>
          </p:cNvPr>
          <p:cNvSpPr>
            <a:spLocks noGrp="1"/>
          </p:cNvSpPr>
          <p:nvPr>
            <p:ph type="pic" sz="quarter" idx="17"/>
          </p:nvPr>
        </p:nvSpPr>
        <p:spPr>
          <a:xfrm>
            <a:off x="3832225" y="3471861"/>
            <a:ext cx="2139949" cy="1900238"/>
          </a:xfrm>
        </p:spPr>
        <p:txBody>
          <a:bodyPr/>
          <a:lstStyle>
            <a:lvl1pPr marL="0" indent="0" algn="ctr">
              <a:buNone/>
              <a:defRPr/>
            </a:lvl1pPr>
          </a:lstStyle>
          <a:p>
            <a:endParaRPr lang="en-US"/>
          </a:p>
        </p:txBody>
      </p:sp>
      <p:sp>
        <p:nvSpPr>
          <p:cNvPr id="21" name="Picture Placeholder 5">
            <a:extLst>
              <a:ext uri="{FF2B5EF4-FFF2-40B4-BE49-F238E27FC236}">
                <a16:creationId xmlns:a16="http://schemas.microsoft.com/office/drawing/2014/main" id="{4DA04CDE-EDF5-44D4-B5E5-CCF0EDC6E45A}"/>
              </a:ext>
            </a:extLst>
          </p:cNvPr>
          <p:cNvSpPr>
            <a:spLocks noGrp="1"/>
          </p:cNvSpPr>
          <p:nvPr>
            <p:ph type="pic" sz="quarter" idx="18"/>
          </p:nvPr>
        </p:nvSpPr>
        <p:spPr>
          <a:xfrm>
            <a:off x="3832225" y="5484613"/>
            <a:ext cx="2139949" cy="1373387"/>
          </a:xfrm>
        </p:spPr>
        <p:txBody>
          <a:bodyPr/>
          <a:lstStyle>
            <a:lvl1pPr marL="0" indent="0" algn="ctr">
              <a:buNone/>
              <a:defRPr/>
            </a:lvl1pPr>
          </a:lstStyle>
          <a:p>
            <a:endParaRPr lang="en-US"/>
          </a:p>
        </p:txBody>
      </p:sp>
      <p:sp>
        <p:nvSpPr>
          <p:cNvPr id="22" name="Picture Placeholder 5">
            <a:extLst>
              <a:ext uri="{FF2B5EF4-FFF2-40B4-BE49-F238E27FC236}">
                <a16:creationId xmlns:a16="http://schemas.microsoft.com/office/drawing/2014/main" id="{2692513D-6917-4F27-9DAC-67B5101F3E85}"/>
              </a:ext>
            </a:extLst>
          </p:cNvPr>
          <p:cNvSpPr>
            <a:spLocks noGrp="1"/>
          </p:cNvSpPr>
          <p:nvPr>
            <p:ph type="pic" sz="quarter" idx="19"/>
          </p:nvPr>
        </p:nvSpPr>
        <p:spPr>
          <a:xfrm>
            <a:off x="6096000" y="2226039"/>
            <a:ext cx="6096000" cy="4631961"/>
          </a:xfrm>
        </p:spPr>
        <p:txBody>
          <a:bodyPr/>
          <a:lstStyle>
            <a:lvl1pPr marL="0" indent="0" algn="ctr">
              <a:buNone/>
              <a:defRPr/>
            </a:lvl1pPr>
          </a:lstStyle>
          <a:p>
            <a:endParaRPr lang="en-US"/>
          </a:p>
        </p:txBody>
      </p:sp>
      <p:sp>
        <p:nvSpPr>
          <p:cNvPr id="23" name="Rectangle 22">
            <a:extLst>
              <a:ext uri="{FF2B5EF4-FFF2-40B4-BE49-F238E27FC236}">
                <a16:creationId xmlns:a16="http://schemas.microsoft.com/office/drawing/2014/main" id="{3AF2F04D-CE50-42FA-9B39-08369465246C}"/>
              </a:ext>
            </a:extLst>
          </p:cNvPr>
          <p:cNvSpPr/>
          <p:nvPr userDrawn="1"/>
        </p:nvSpPr>
        <p:spPr>
          <a:xfrm>
            <a:off x="0" y="0"/>
            <a:ext cx="12192000" cy="1432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7743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469258DD-0A3A-4207-AD6B-320BD804B3C4}"/>
              </a:ext>
            </a:extLst>
          </p:cNvPr>
          <p:cNvSpPr>
            <a:spLocks noGrp="1"/>
          </p:cNvSpPr>
          <p:nvPr>
            <p:ph type="body" sz="quarter" idx="10"/>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
        <p:nvSpPr>
          <p:cNvPr id="5" name="Chart Placeholder 4">
            <a:extLst>
              <a:ext uri="{FF2B5EF4-FFF2-40B4-BE49-F238E27FC236}">
                <a16:creationId xmlns:a16="http://schemas.microsoft.com/office/drawing/2014/main" id="{4A0EEC95-AF1F-4444-AA02-EF97927CD725}"/>
              </a:ext>
            </a:extLst>
          </p:cNvPr>
          <p:cNvSpPr>
            <a:spLocks noGrp="1"/>
          </p:cNvSpPr>
          <p:nvPr>
            <p:ph type="chart" sz="quarter" idx="11"/>
          </p:nvPr>
        </p:nvSpPr>
        <p:spPr>
          <a:xfrm>
            <a:off x="268288" y="1264829"/>
            <a:ext cx="11566446" cy="4457330"/>
          </a:xfrm>
        </p:spPr>
        <p:txBody>
          <a:bodyPr/>
          <a:lstStyle>
            <a:lvl1pPr marL="0" indent="0" algn="ctr">
              <a:buNone/>
              <a:defRPr/>
            </a:lvl1pPr>
          </a:lstStyle>
          <a:p>
            <a:endParaRPr lang="en-US"/>
          </a:p>
        </p:txBody>
      </p:sp>
    </p:spTree>
    <p:extLst>
      <p:ext uri="{BB962C8B-B14F-4D97-AF65-F5344CB8AC3E}">
        <p14:creationId xmlns:p14="http://schemas.microsoft.com/office/powerpoint/2010/main" val="158772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p:txBody>
          <a:bodyPr/>
          <a:lstStyle/>
          <a:p>
            <a:r>
              <a:rPr lang="en-US"/>
              <a:t>Click to edit Master title style</a:t>
            </a:r>
          </a:p>
        </p:txBody>
      </p:sp>
      <p:sp>
        <p:nvSpPr>
          <p:cNvPr id="3" name="Text Placeholder 5">
            <a:extLst>
              <a:ext uri="{FF2B5EF4-FFF2-40B4-BE49-F238E27FC236}">
                <a16:creationId xmlns:a16="http://schemas.microsoft.com/office/drawing/2014/main" id="{473A86C5-7298-46F0-A7A9-C08DE1ED1FA9}"/>
              </a:ext>
            </a:extLst>
          </p:cNvPr>
          <p:cNvSpPr>
            <a:spLocks noGrp="1"/>
          </p:cNvSpPr>
          <p:nvPr>
            <p:ph type="body" sz="quarter" idx="10"/>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1208155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p:txBody>
          <a:bodyPr/>
          <a:lstStyle/>
          <a:p>
            <a:r>
              <a:rPr lang="en-US"/>
              <a:t>Click to edit Master title style</a:t>
            </a:r>
          </a:p>
        </p:txBody>
      </p:sp>
      <p:sp>
        <p:nvSpPr>
          <p:cNvPr id="3" name="Text Placeholder 5">
            <a:extLst>
              <a:ext uri="{FF2B5EF4-FFF2-40B4-BE49-F238E27FC236}">
                <a16:creationId xmlns:a16="http://schemas.microsoft.com/office/drawing/2014/main" id="{F8838C7E-03D0-41FF-9E0C-0389EA56454D}"/>
              </a:ext>
            </a:extLst>
          </p:cNvPr>
          <p:cNvSpPr>
            <a:spLocks noGrp="1"/>
          </p:cNvSpPr>
          <p:nvPr>
            <p:ph type="body" sz="quarter" idx="10"/>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1682925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157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Break - Purp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8B86CF7-6BE0-452A-AF61-0EF23266EB3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243" b="7133"/>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BFF684C0-B595-4194-92A5-01E2F0F0C8A9}"/>
              </a:ext>
            </a:extLst>
          </p:cNvPr>
          <p:cNvSpPr/>
          <p:nvPr userDrawn="1"/>
        </p:nvSpPr>
        <p:spPr>
          <a:xfrm>
            <a:off x="-9526" y="0"/>
            <a:ext cx="12201526" cy="6858000"/>
          </a:xfrm>
          <a:prstGeom prst="rect">
            <a:avLst/>
          </a:prstGeom>
          <a:solidFill>
            <a:schemeClr val="accent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98BDB38-1EA1-49C8-AF20-E09C51BD91E1}"/>
              </a:ext>
            </a:extLst>
          </p:cNvPr>
          <p:cNvSpPr/>
          <p:nvPr userDrawn="1"/>
        </p:nvSpPr>
        <p:spPr>
          <a:xfrm>
            <a:off x="0" y="0"/>
            <a:ext cx="12192000" cy="143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2511463"/>
            <a:ext cx="9144000" cy="1604238"/>
          </a:xfrm>
        </p:spPr>
        <p:txBody>
          <a:bodyPr anchor="ctr"/>
          <a:lstStyle>
            <a:lvl1pPr algn="l">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448488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Break - Oran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903FF5-D0A8-4690-B5C8-0822D35897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717" r="-2"/>
          <a:stretch/>
        </p:blipFill>
        <p:spPr>
          <a:xfrm>
            <a:off x="0" y="0"/>
            <a:ext cx="12192000" cy="6858000"/>
          </a:xfrm>
          <a:prstGeom prst="rect">
            <a:avLst/>
          </a:prstGeom>
        </p:spPr>
      </p:pic>
      <p:sp>
        <p:nvSpPr>
          <p:cNvPr id="7" name="Rectangle 6">
            <a:extLst>
              <a:ext uri="{FF2B5EF4-FFF2-40B4-BE49-F238E27FC236}">
                <a16:creationId xmlns:a16="http://schemas.microsoft.com/office/drawing/2014/main" id="{791E6A5D-0695-4EA4-B5B7-A5DC8CD180B8}"/>
              </a:ext>
            </a:extLst>
          </p:cNvPr>
          <p:cNvSpPr/>
          <p:nvPr userDrawn="1"/>
        </p:nvSpPr>
        <p:spPr>
          <a:xfrm>
            <a:off x="0" y="0"/>
            <a:ext cx="12192000" cy="6858000"/>
          </a:xfrm>
          <a:prstGeom prst="rect">
            <a:avLst/>
          </a:prstGeom>
          <a:solidFill>
            <a:schemeClr val="accent2">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83B9DDF-8974-4BE6-BFAC-8DB63D751B72}"/>
              </a:ext>
            </a:extLst>
          </p:cNvPr>
          <p:cNvSpPr/>
          <p:nvPr userDrawn="1"/>
        </p:nvSpPr>
        <p:spPr>
          <a:xfrm>
            <a:off x="0" y="0"/>
            <a:ext cx="12192000" cy="14323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2511463"/>
            <a:ext cx="9144000" cy="1604238"/>
          </a:xfrm>
        </p:spPr>
        <p:txBody>
          <a:bodyPr anchor="ctr"/>
          <a:lstStyle>
            <a:lvl1pPr algn="l">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9305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Green">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6F231B57-2190-468C-B3D7-9D19210F118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3096"/>
          <a:stretch/>
        </p:blipFill>
        <p:spPr>
          <a:xfrm>
            <a:off x="0" y="0"/>
            <a:ext cx="12192000" cy="5523271"/>
          </a:xfrm>
          <a:prstGeom prst="rect">
            <a:avLst/>
          </a:prstGeom>
        </p:spPr>
      </p:pic>
      <p:sp>
        <p:nvSpPr>
          <p:cNvPr id="10" name="Rectangle 9">
            <a:extLst>
              <a:ext uri="{FF2B5EF4-FFF2-40B4-BE49-F238E27FC236}">
                <a16:creationId xmlns:a16="http://schemas.microsoft.com/office/drawing/2014/main" id="{9F7839F2-D2FF-4CB5-8958-E74E86E21BCC}"/>
              </a:ext>
            </a:extLst>
          </p:cNvPr>
          <p:cNvSpPr/>
          <p:nvPr userDrawn="1"/>
        </p:nvSpPr>
        <p:spPr>
          <a:xfrm>
            <a:off x="0" y="0"/>
            <a:ext cx="12192000" cy="5603128"/>
          </a:xfrm>
          <a:prstGeom prst="rect">
            <a:avLst/>
          </a:prstGeom>
          <a:solidFill>
            <a:schemeClr val="accent6">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3AF2E67-A034-4F46-81AE-3AC95ECA461F}"/>
              </a:ext>
            </a:extLst>
          </p:cNvPr>
          <p:cNvSpPr/>
          <p:nvPr userDrawn="1"/>
        </p:nvSpPr>
        <p:spPr>
          <a:xfrm>
            <a:off x="0" y="5459896"/>
            <a:ext cx="12192000" cy="14323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1352401B-C93F-4060-9522-E7F384FB6A9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23703" y="5695203"/>
            <a:ext cx="3593375" cy="1058049"/>
          </a:xfrm>
          <a:prstGeom prst="rect">
            <a:avLst/>
          </a:prstGeom>
        </p:spPr>
      </p:pic>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1160342"/>
            <a:ext cx="9144000" cy="1604238"/>
          </a:xfrm>
        </p:spPr>
        <p:txBody>
          <a:bodyPr anchor="b"/>
          <a:lstStyle>
            <a:lvl1pPr algn="l">
              <a:defRPr sz="4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B219AA75-54A8-46AA-9B20-0E97BF7CEDEB}"/>
              </a:ext>
            </a:extLst>
          </p:cNvPr>
          <p:cNvSpPr>
            <a:spLocks noGrp="1"/>
          </p:cNvSpPr>
          <p:nvPr>
            <p:ph type="subTitle" idx="1"/>
          </p:nvPr>
        </p:nvSpPr>
        <p:spPr>
          <a:xfrm>
            <a:off x="477169" y="2856655"/>
            <a:ext cx="9144000" cy="1655762"/>
          </a:xfrm>
        </p:spPr>
        <p:txBody>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Slide Number Placeholder 5">
            <a:extLst>
              <a:ext uri="{FF2B5EF4-FFF2-40B4-BE49-F238E27FC236}">
                <a16:creationId xmlns:a16="http://schemas.microsoft.com/office/drawing/2014/main" id="{B3281079-5AA8-4DE2-91CD-5627232EE7DD}"/>
              </a:ext>
            </a:extLst>
          </p:cNvPr>
          <p:cNvSpPr txBox="1">
            <a:spLocks/>
          </p:cNvSpPr>
          <p:nvPr userDrawn="1"/>
        </p:nvSpPr>
        <p:spPr>
          <a:xfrm>
            <a:off x="477169" y="6375575"/>
            <a:ext cx="7029100" cy="33601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solidFill>
                  <a:schemeClr val="tx1"/>
                </a:solidFill>
              </a:rPr>
              <a:t>© PRESIDENT AND FELLOWS OF HARVARD COLLEGE</a:t>
            </a:r>
          </a:p>
        </p:txBody>
      </p:sp>
    </p:spTree>
    <p:extLst>
      <p:ext uri="{BB962C8B-B14F-4D97-AF65-F5344CB8AC3E}">
        <p14:creationId xmlns:p14="http://schemas.microsoft.com/office/powerpoint/2010/main" val="3348799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Break -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9E03F79-B4F4-46CE-A17D-57A9863DC1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BD037D93-D49F-4346-A429-987F7E2732FE}"/>
              </a:ext>
            </a:extLst>
          </p:cNvPr>
          <p:cNvSpPr/>
          <p:nvPr userDrawn="1"/>
        </p:nvSpPr>
        <p:spPr>
          <a:xfrm>
            <a:off x="0" y="2311"/>
            <a:ext cx="12192000" cy="6858000"/>
          </a:xfrm>
          <a:prstGeom prst="rect">
            <a:avLst/>
          </a:prstGeom>
          <a:solidFill>
            <a:schemeClr val="accent3">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32C3A02-ECDF-427B-8EF0-0A01EB236012}"/>
              </a:ext>
            </a:extLst>
          </p:cNvPr>
          <p:cNvSpPr/>
          <p:nvPr userDrawn="1"/>
        </p:nvSpPr>
        <p:spPr>
          <a:xfrm>
            <a:off x="0" y="0"/>
            <a:ext cx="12192000" cy="1432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2511463"/>
            <a:ext cx="9144000" cy="1604238"/>
          </a:xfrm>
        </p:spPr>
        <p:txBody>
          <a:bodyPr anchor="ctr"/>
          <a:lstStyle>
            <a:lvl1pPr algn="l">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45250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 you - v1">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BE07EA4-222B-41F1-AE33-0C82959F4D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927"/>
          <a:stretch/>
        </p:blipFill>
        <p:spPr>
          <a:xfrm>
            <a:off x="0" y="0"/>
            <a:ext cx="12192000" cy="6858000"/>
          </a:xfrm>
          <a:prstGeom prst="rect">
            <a:avLst/>
          </a:prstGeom>
        </p:spPr>
      </p:pic>
      <p:sp>
        <p:nvSpPr>
          <p:cNvPr id="7" name="Rectangle 6">
            <a:extLst>
              <a:ext uri="{FF2B5EF4-FFF2-40B4-BE49-F238E27FC236}">
                <a16:creationId xmlns:a16="http://schemas.microsoft.com/office/drawing/2014/main" id="{406BDB8A-48C0-4B76-A4D5-6C6776DA4220}"/>
              </a:ext>
            </a:extLst>
          </p:cNvPr>
          <p:cNvSpPr/>
          <p:nvPr userDrawn="1"/>
        </p:nvSpPr>
        <p:spPr>
          <a:xfrm>
            <a:off x="1201002" y="0"/>
            <a:ext cx="7233313" cy="6858000"/>
          </a:xfrm>
          <a:prstGeom prst="rect">
            <a:avLst/>
          </a:prstGeom>
          <a:solidFill>
            <a:schemeClr val="accent3">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9952E23-A787-4B65-947B-66DAC15D1D66}"/>
              </a:ext>
            </a:extLst>
          </p:cNvPr>
          <p:cNvSpPr/>
          <p:nvPr userDrawn="1"/>
        </p:nvSpPr>
        <p:spPr>
          <a:xfrm>
            <a:off x="0" y="0"/>
            <a:ext cx="12192000" cy="1432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CE740F33-E2A3-4498-AECA-3F7D9FFC1406}"/>
              </a:ext>
            </a:extLst>
          </p:cNvPr>
          <p:cNvSpPr>
            <a:spLocks noGrp="1"/>
          </p:cNvSpPr>
          <p:nvPr>
            <p:ph type="ctrTitle" hasCustomPrompt="1"/>
          </p:nvPr>
        </p:nvSpPr>
        <p:spPr>
          <a:xfrm>
            <a:off x="1969031" y="2595621"/>
            <a:ext cx="5056123" cy="1604238"/>
          </a:xfrm>
        </p:spPr>
        <p:txBody>
          <a:bodyPr anchor="ctr"/>
          <a:lstStyle>
            <a:lvl1pPr algn="l">
              <a:defRPr sz="4800">
                <a:solidFill>
                  <a:schemeClr val="bg1"/>
                </a:solidFill>
              </a:defRPr>
            </a:lvl1pPr>
          </a:lstStyle>
          <a:p>
            <a:r>
              <a:rPr lang="en-US"/>
              <a:t>Thank You</a:t>
            </a:r>
          </a:p>
        </p:txBody>
      </p:sp>
    </p:spTree>
    <p:extLst>
      <p:ext uri="{BB962C8B-B14F-4D97-AF65-F5344CB8AC3E}">
        <p14:creationId xmlns:p14="http://schemas.microsoft.com/office/powerpoint/2010/main" val="33053872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hank you - v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3267D1E-C375-4B98-9A55-FC33A0A1BF4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3642" b="2095"/>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1E9365FF-E723-456C-A8BD-969133C43461}"/>
              </a:ext>
            </a:extLst>
          </p:cNvPr>
          <p:cNvSpPr/>
          <p:nvPr userDrawn="1"/>
        </p:nvSpPr>
        <p:spPr>
          <a:xfrm>
            <a:off x="1201002" y="0"/>
            <a:ext cx="7233313" cy="6858000"/>
          </a:xfrm>
          <a:prstGeom prst="rect">
            <a:avLst/>
          </a:prstGeom>
          <a:solidFill>
            <a:schemeClr val="accent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9393E7-9860-49B1-A6DF-4752C01FDD39}"/>
              </a:ext>
            </a:extLst>
          </p:cNvPr>
          <p:cNvSpPr/>
          <p:nvPr userDrawn="1"/>
        </p:nvSpPr>
        <p:spPr>
          <a:xfrm>
            <a:off x="0" y="0"/>
            <a:ext cx="12192000" cy="143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218BC-4A83-4CC8-8A6B-0D3D62569F1A}"/>
              </a:ext>
            </a:extLst>
          </p:cNvPr>
          <p:cNvSpPr>
            <a:spLocks noGrp="1"/>
          </p:cNvSpPr>
          <p:nvPr>
            <p:ph type="ctrTitle" hasCustomPrompt="1"/>
          </p:nvPr>
        </p:nvSpPr>
        <p:spPr>
          <a:xfrm>
            <a:off x="1969031" y="2595621"/>
            <a:ext cx="5056123" cy="1604238"/>
          </a:xfrm>
        </p:spPr>
        <p:txBody>
          <a:bodyPr anchor="ctr"/>
          <a:lstStyle>
            <a:lvl1pPr algn="l">
              <a:defRPr sz="4800">
                <a:solidFill>
                  <a:schemeClr val="bg1"/>
                </a:solidFill>
              </a:defRPr>
            </a:lvl1pPr>
          </a:lstStyle>
          <a:p>
            <a:r>
              <a:rPr lang="en-US"/>
              <a:t>Thank You</a:t>
            </a:r>
          </a:p>
        </p:txBody>
      </p:sp>
    </p:spTree>
    <p:extLst>
      <p:ext uri="{BB962C8B-B14F-4D97-AF65-F5344CB8AC3E}">
        <p14:creationId xmlns:p14="http://schemas.microsoft.com/office/powerpoint/2010/main" val="6878959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lvl1pPr>
          </a:lstStyle>
          <a:p>
            <a:r>
              <a:rPr lang="en-US"/>
              <a:t>Click to edit Master title style</a:t>
            </a:r>
          </a:p>
        </p:txBody>
      </p:sp>
      <p:sp>
        <p:nvSpPr>
          <p:cNvPr id="3" name="Content Placeholder 2"/>
          <p:cNvSpPr>
            <a:spLocks noGrp="1"/>
          </p:cNvSpPr>
          <p:nvPr>
            <p:ph idx="1"/>
          </p:nvPr>
        </p:nvSpPr>
        <p:spPr>
          <a:xfrm>
            <a:off x="609600" y="1332256"/>
            <a:ext cx="10972800" cy="430654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AC70D86C-0A2F-494A-956F-AD8466064821}" type="slidenum">
              <a:rPr lang="en-US" smtClean="0"/>
              <a:pPr/>
              <a:t>‹#›</a:t>
            </a:fld>
            <a:endParaRPr lang="en-US"/>
          </a:p>
        </p:txBody>
      </p:sp>
      <p:sp>
        <p:nvSpPr>
          <p:cNvPr id="9" name="Text Placeholder 8"/>
          <p:cNvSpPr>
            <a:spLocks noGrp="1"/>
          </p:cNvSpPr>
          <p:nvPr>
            <p:ph type="body" sz="quarter" idx="13"/>
          </p:nvPr>
        </p:nvSpPr>
        <p:spPr>
          <a:xfrm>
            <a:off x="609600" y="5715000"/>
            <a:ext cx="10972800" cy="381000"/>
          </a:xfrm>
        </p:spPr>
        <p:txBody>
          <a:bodyPr>
            <a:noAutofit/>
          </a:bodyPr>
          <a:lstStyle>
            <a:lvl1pPr marL="0" indent="0">
              <a:buNone/>
              <a:defRPr sz="900"/>
            </a:lvl1pPr>
            <a:lvl2pPr marL="457200" indent="0">
              <a:buNone/>
              <a:defRPr sz="1000"/>
            </a:lvl2pPr>
            <a:lvl3pPr marL="914400" indent="0">
              <a:buNone/>
              <a:defRPr sz="1000"/>
            </a:lvl3pPr>
            <a:lvl4pPr marL="1371600" indent="0">
              <a:buNone/>
              <a:defRPr sz="900"/>
            </a:lvl4pPr>
            <a:lvl5pPr marL="1828800" indent="0">
              <a:buNone/>
              <a:defRPr sz="900"/>
            </a:lvl5pPr>
          </a:lstStyle>
          <a:p>
            <a:pPr lvl="0"/>
            <a:r>
              <a:rPr lang="en-US"/>
              <a:t>Click to edit Master text styles</a:t>
            </a:r>
          </a:p>
        </p:txBody>
      </p:sp>
    </p:spTree>
    <p:extLst>
      <p:ext uri="{BB962C8B-B14F-4D97-AF65-F5344CB8AC3E}">
        <p14:creationId xmlns:p14="http://schemas.microsoft.com/office/powerpoint/2010/main" val="1376124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5" y="1573968"/>
            <a:ext cx="11566879" cy="42029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5">
            <a:extLst>
              <a:ext uri="{FF2B5EF4-FFF2-40B4-BE49-F238E27FC236}">
                <a16:creationId xmlns:a16="http://schemas.microsoft.com/office/drawing/2014/main" id="{D2E7B1BD-7227-4A76-B396-305DC19FBCE0}"/>
              </a:ext>
            </a:extLst>
          </p:cNvPr>
          <p:cNvSpPr>
            <a:spLocks noGrp="1"/>
          </p:cNvSpPr>
          <p:nvPr>
            <p:ph type="body" sz="quarter" idx="10"/>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2327283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5" y="1813810"/>
            <a:ext cx="11566879" cy="39631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 name="Text Placeholder 5">
            <a:extLst>
              <a:ext uri="{FF2B5EF4-FFF2-40B4-BE49-F238E27FC236}">
                <a16:creationId xmlns:a16="http://schemas.microsoft.com/office/drawing/2014/main" id="{E8658FD3-F94D-4EEB-AB2D-58BAAFEA5713}"/>
              </a:ext>
            </a:extLst>
          </p:cNvPr>
          <p:cNvSpPr>
            <a:spLocks noGrp="1"/>
          </p:cNvSpPr>
          <p:nvPr>
            <p:ph type="body" sz="quarter" idx="11"/>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1463709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6" y="1813810"/>
            <a:ext cx="5583110" cy="39631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6247551" y="1813810"/>
            <a:ext cx="5583110" cy="39631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8FBDCDF1-802D-4ACB-AF27-E63646F3383F}"/>
              </a:ext>
            </a:extLst>
          </p:cNvPr>
          <p:cNvSpPr>
            <a:spLocks noGrp="1"/>
          </p:cNvSpPr>
          <p:nvPr>
            <p:ph type="body" sz="quarter" idx="12"/>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2579529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Chart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A05D6D-17D1-4016-A7B9-1EC37B465FDC}"/>
              </a:ext>
            </a:extLst>
          </p:cNvPr>
          <p:cNvSpPr/>
          <p:nvPr userDrawn="1"/>
        </p:nvSpPr>
        <p:spPr>
          <a:xfrm>
            <a:off x="6186790" y="1820115"/>
            <a:ext cx="5643871" cy="41077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6367367" y="1964799"/>
            <a:ext cx="5273892" cy="38183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hart Placeholder 6">
            <a:extLst>
              <a:ext uri="{FF2B5EF4-FFF2-40B4-BE49-F238E27FC236}">
                <a16:creationId xmlns:a16="http://schemas.microsoft.com/office/drawing/2014/main" id="{8A556502-FC5E-49E4-97FA-FF65BDC55EAB}"/>
              </a:ext>
            </a:extLst>
          </p:cNvPr>
          <p:cNvSpPr>
            <a:spLocks noGrp="1"/>
          </p:cNvSpPr>
          <p:nvPr>
            <p:ph type="chart" sz="quarter" idx="12"/>
          </p:nvPr>
        </p:nvSpPr>
        <p:spPr>
          <a:xfrm>
            <a:off x="267856" y="1814513"/>
            <a:ext cx="5583159" cy="3983988"/>
          </a:xfrm>
        </p:spPr>
        <p:txBody>
          <a:bodyPr/>
          <a:lstStyle>
            <a:lvl1pPr marL="0" indent="0" algn="ctr">
              <a:buNone/>
              <a:defRPr>
                <a:solidFill>
                  <a:schemeClr val="tx1">
                    <a:lumMod val="50000"/>
                  </a:schemeClr>
                </a:solidFill>
              </a:defRPr>
            </a:lvl1pPr>
          </a:lstStyle>
          <a:p>
            <a:endParaRPr lang="en-US"/>
          </a:p>
        </p:txBody>
      </p:sp>
      <p:sp>
        <p:nvSpPr>
          <p:cNvPr id="9" name="Text Placeholder 5">
            <a:extLst>
              <a:ext uri="{FF2B5EF4-FFF2-40B4-BE49-F238E27FC236}">
                <a16:creationId xmlns:a16="http://schemas.microsoft.com/office/drawing/2014/main" id="{70DB3882-03E3-49AF-8DE2-20C2B1C2EDE3}"/>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4254279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le, Chart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A05D6D-17D1-4016-A7B9-1EC37B465FDC}"/>
              </a:ext>
            </a:extLst>
          </p:cNvPr>
          <p:cNvSpPr/>
          <p:nvPr userDrawn="1"/>
        </p:nvSpPr>
        <p:spPr>
          <a:xfrm>
            <a:off x="267856" y="1820115"/>
            <a:ext cx="5643871" cy="41077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448433" y="1979287"/>
            <a:ext cx="5273892" cy="3809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hart Placeholder 6">
            <a:extLst>
              <a:ext uri="{FF2B5EF4-FFF2-40B4-BE49-F238E27FC236}">
                <a16:creationId xmlns:a16="http://schemas.microsoft.com/office/drawing/2014/main" id="{794A7E42-39BE-4B25-9A5E-29B8CF58445A}"/>
              </a:ext>
            </a:extLst>
          </p:cNvPr>
          <p:cNvSpPr>
            <a:spLocks noGrp="1"/>
          </p:cNvSpPr>
          <p:nvPr>
            <p:ph type="chart" sz="quarter" idx="12"/>
          </p:nvPr>
        </p:nvSpPr>
        <p:spPr>
          <a:xfrm>
            <a:off x="6251575" y="1814514"/>
            <a:ext cx="5583159" cy="3974112"/>
          </a:xfrm>
        </p:spPr>
        <p:txBody>
          <a:bodyPr/>
          <a:lstStyle>
            <a:lvl1pPr marL="0" indent="0" algn="ctr">
              <a:buNone/>
              <a:defRPr/>
            </a:lvl1pPr>
          </a:lstStyle>
          <a:p>
            <a:endParaRPr lang="en-US"/>
          </a:p>
        </p:txBody>
      </p:sp>
      <p:sp>
        <p:nvSpPr>
          <p:cNvPr id="9" name="Text Placeholder 5">
            <a:extLst>
              <a:ext uri="{FF2B5EF4-FFF2-40B4-BE49-F238E27FC236}">
                <a16:creationId xmlns:a16="http://schemas.microsoft.com/office/drawing/2014/main" id="{53590D43-2187-49C4-B874-BDAE99171C49}"/>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1545248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Photo 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D03D30-5028-4EBD-AD71-A38E5D97611F}"/>
              </a:ext>
            </a:extLst>
          </p:cNvPr>
          <p:cNvSpPr>
            <a:spLocks noGrp="1"/>
          </p:cNvSpPr>
          <p:nvPr>
            <p:ph type="pic" sz="quarter" idx="12"/>
          </p:nvPr>
        </p:nvSpPr>
        <p:spPr>
          <a:xfrm>
            <a:off x="268288" y="1814513"/>
            <a:ext cx="5583237" cy="3962464"/>
          </a:xfrm>
        </p:spPr>
        <p:txBody>
          <a:bodyPr/>
          <a:lstStyle>
            <a:lvl1pPr marL="0" indent="0" algn="ctr">
              <a:buNone/>
              <a:defRPr/>
            </a:lvl1pPr>
          </a:lstStyle>
          <a:p>
            <a:endParaRPr lang="en-US"/>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6247551" y="1813810"/>
            <a:ext cx="5583110" cy="39631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8DC4E004-BD0E-44D9-AA14-35B709D6E49D}"/>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3846917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6" y="1813809"/>
            <a:ext cx="5583110" cy="39630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6" name="Picture Placeholder 5">
            <a:extLst>
              <a:ext uri="{FF2B5EF4-FFF2-40B4-BE49-F238E27FC236}">
                <a16:creationId xmlns:a16="http://schemas.microsoft.com/office/drawing/2014/main" id="{908F56CC-0B5B-4096-93F8-59E4C49B1730}"/>
              </a:ext>
            </a:extLst>
          </p:cNvPr>
          <p:cNvSpPr>
            <a:spLocks noGrp="1"/>
          </p:cNvSpPr>
          <p:nvPr>
            <p:ph type="pic" sz="quarter" idx="12"/>
          </p:nvPr>
        </p:nvSpPr>
        <p:spPr>
          <a:xfrm>
            <a:off x="6251497" y="1814514"/>
            <a:ext cx="5583237" cy="3962400"/>
          </a:xfrm>
        </p:spPr>
        <p:txBody>
          <a:bodyPr/>
          <a:lstStyle>
            <a:lvl1pPr marL="0" indent="0" algn="ctr">
              <a:buNone/>
              <a:defRPr/>
            </a:lvl1pPr>
          </a:lstStyle>
          <a:p>
            <a:endParaRPr lang="en-US"/>
          </a:p>
        </p:txBody>
      </p:sp>
      <p:sp>
        <p:nvSpPr>
          <p:cNvPr id="7" name="Text Placeholder 5">
            <a:extLst>
              <a:ext uri="{FF2B5EF4-FFF2-40B4-BE49-F238E27FC236}">
                <a16:creationId xmlns:a16="http://schemas.microsoft.com/office/drawing/2014/main" id="{AF62F1BC-596A-4970-A464-F121CA07CC75}"/>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3317985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sv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7DA439-8CCF-4706-AF2D-0992A957CCE8}"/>
              </a:ext>
            </a:extLst>
          </p:cNvPr>
          <p:cNvSpPr>
            <a:spLocks noGrp="1"/>
          </p:cNvSpPr>
          <p:nvPr>
            <p:ph type="title"/>
          </p:nvPr>
        </p:nvSpPr>
        <p:spPr>
          <a:xfrm>
            <a:off x="267855" y="365125"/>
            <a:ext cx="11566879" cy="89025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8904D474-EE8A-461A-9AB7-55B5ECED6769}"/>
              </a:ext>
            </a:extLst>
          </p:cNvPr>
          <p:cNvSpPr>
            <a:spLocks noGrp="1"/>
          </p:cNvSpPr>
          <p:nvPr>
            <p:ph type="body" idx="1"/>
          </p:nvPr>
        </p:nvSpPr>
        <p:spPr>
          <a:xfrm>
            <a:off x="267855" y="1573967"/>
            <a:ext cx="11566879" cy="4602996"/>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Graphic 3">
            <a:extLst>
              <a:ext uri="{FF2B5EF4-FFF2-40B4-BE49-F238E27FC236}">
                <a16:creationId xmlns:a16="http://schemas.microsoft.com/office/drawing/2014/main" id="{B45A0C0B-5061-44F0-9DF7-68A484243648}"/>
              </a:ext>
            </a:extLst>
          </p:cNvPr>
          <p:cNvPicPr>
            <a:picLocks noChangeAspect="1"/>
          </p:cNvPicPr>
          <p:nvPr userDrawn="1"/>
        </p:nvPicPr>
        <p:blipFill rotWithShape="1">
          <a:blip r:embed="rId25">
            <a:extLst>
              <a:ext uri="{28A0092B-C50C-407E-A947-70E740481C1C}">
                <a14:useLocalDpi xmlns:a14="http://schemas.microsoft.com/office/drawing/2010/main"/>
              </a:ext>
              <a:ext uri="{96DAC541-7B7A-43D3-8B79-37D633B846F1}">
                <asvg:svgBlip xmlns:asvg="http://schemas.microsoft.com/office/drawing/2016/SVG/main" r:embed="rId26"/>
              </a:ext>
            </a:extLst>
          </a:blip>
          <a:srcRect r="53181"/>
          <a:stretch/>
        </p:blipFill>
        <p:spPr>
          <a:xfrm>
            <a:off x="11214593" y="6286770"/>
            <a:ext cx="709552" cy="446237"/>
          </a:xfrm>
          <a:prstGeom prst="rect">
            <a:avLst/>
          </a:prstGeom>
        </p:spPr>
      </p:pic>
      <p:sp>
        <p:nvSpPr>
          <p:cNvPr id="14" name="Slide Number Placeholder 5">
            <a:extLst>
              <a:ext uri="{FF2B5EF4-FFF2-40B4-BE49-F238E27FC236}">
                <a16:creationId xmlns:a16="http://schemas.microsoft.com/office/drawing/2014/main" id="{F110AEDF-7199-4708-B0E3-3F0FF713621B}"/>
              </a:ext>
            </a:extLst>
          </p:cNvPr>
          <p:cNvSpPr txBox="1">
            <a:spLocks/>
          </p:cNvSpPr>
          <p:nvPr userDrawn="1"/>
        </p:nvSpPr>
        <p:spPr>
          <a:xfrm>
            <a:off x="267855" y="6522399"/>
            <a:ext cx="7238414" cy="18288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C82F91-F81D-4959-920B-70F5CC1C31F0}" type="slidenum">
              <a:rPr lang="en-US" sz="1100" smtClean="0">
                <a:solidFill>
                  <a:schemeClr val="bg1">
                    <a:lumMod val="65000"/>
                  </a:schemeClr>
                </a:solidFill>
              </a:rPr>
              <a:t>‹#›</a:t>
            </a:fld>
            <a:r>
              <a:rPr lang="en-US" sz="1100">
                <a:solidFill>
                  <a:schemeClr val="bg1">
                    <a:lumMod val="65000"/>
                  </a:schemeClr>
                </a:solidFill>
              </a:rPr>
              <a:t> | © PRESIDENT AND FELLOWS OF HARVARD COLLEGE</a:t>
            </a:r>
          </a:p>
        </p:txBody>
      </p:sp>
      <p:sp>
        <p:nvSpPr>
          <p:cNvPr id="15" name="Rectangle 14">
            <a:extLst>
              <a:ext uri="{FF2B5EF4-FFF2-40B4-BE49-F238E27FC236}">
                <a16:creationId xmlns:a16="http://schemas.microsoft.com/office/drawing/2014/main" id="{A127D04A-30E1-4CFD-8479-F2977C80A955}"/>
              </a:ext>
            </a:extLst>
          </p:cNvPr>
          <p:cNvSpPr/>
          <p:nvPr userDrawn="1"/>
        </p:nvSpPr>
        <p:spPr>
          <a:xfrm>
            <a:off x="7702093" y="6483034"/>
            <a:ext cx="3568606" cy="261610"/>
          </a:xfrm>
          <a:prstGeom prst="rect">
            <a:avLst/>
          </a:prstGeom>
        </p:spPr>
        <p:txBody>
          <a:bodyPr wrap="none" anchor="ctr">
            <a:spAutoFit/>
          </a:bodyPr>
          <a:lstStyle/>
          <a:p>
            <a:pPr algn="r"/>
            <a:r>
              <a:rPr lang="en-US" sz="1100">
                <a:solidFill>
                  <a:schemeClr val="bg1">
                    <a:lumMod val="50000"/>
                  </a:schemeClr>
                </a:solidFill>
              </a:rPr>
              <a:t>Joint Center for Housing Studies of Harvard University</a:t>
            </a:r>
            <a:endParaRPr lang="en-US" sz="1600">
              <a:solidFill>
                <a:schemeClr val="bg1">
                  <a:lumMod val="50000"/>
                </a:schemeClr>
              </a:solidFill>
            </a:endParaRPr>
          </a:p>
        </p:txBody>
      </p:sp>
      <p:sp>
        <p:nvSpPr>
          <p:cNvPr id="17" name="Rectangle 16">
            <a:extLst>
              <a:ext uri="{FF2B5EF4-FFF2-40B4-BE49-F238E27FC236}">
                <a16:creationId xmlns:a16="http://schemas.microsoft.com/office/drawing/2014/main" id="{002CD51E-F829-4B2B-8FC9-A27B4EE9D21D}"/>
              </a:ext>
            </a:extLst>
          </p:cNvPr>
          <p:cNvSpPr/>
          <p:nvPr userDrawn="1"/>
        </p:nvSpPr>
        <p:spPr>
          <a:xfrm>
            <a:off x="0" y="0"/>
            <a:ext cx="12192000" cy="1432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666422"/>
      </p:ext>
    </p:extLst>
  </p:cSld>
  <p:clrMap bg1="lt1" tx1="dk1" bg2="lt2" tx2="dk2" accent1="accent1" accent2="accent2" accent3="accent3" accent4="accent4" accent5="accent5" accent6="accent6" hlink="hlink" folHlink="folHlink"/>
  <p:sldLayoutIdLst>
    <p:sldLayoutId id="2147483658" r:id="rId1"/>
    <p:sldLayoutId id="2147483674" r:id="rId2"/>
    <p:sldLayoutId id="2147483669" r:id="rId3"/>
    <p:sldLayoutId id="2147483670" r:id="rId4"/>
    <p:sldLayoutId id="2147483671" r:id="rId5"/>
    <p:sldLayoutId id="2147483678" r:id="rId6"/>
    <p:sldLayoutId id="2147483679" r:id="rId7"/>
    <p:sldLayoutId id="2147483681" r:id="rId8"/>
    <p:sldLayoutId id="2147483680" r:id="rId9"/>
    <p:sldLayoutId id="2147483684" r:id="rId10"/>
    <p:sldLayoutId id="2147483688" r:id="rId11"/>
    <p:sldLayoutId id="2147483689" r:id="rId12"/>
    <p:sldLayoutId id="2147483685" r:id="rId13"/>
    <p:sldLayoutId id="2147483682" r:id="rId14"/>
    <p:sldLayoutId id="2147483673" r:id="rId15"/>
    <p:sldLayoutId id="2147483683" r:id="rId16"/>
    <p:sldLayoutId id="2147483672" r:id="rId17"/>
    <p:sldLayoutId id="2147483675" r:id="rId18"/>
    <p:sldLayoutId id="2147483676" r:id="rId19"/>
    <p:sldLayoutId id="2147483677" r:id="rId20"/>
    <p:sldLayoutId id="2147483686" r:id="rId21"/>
    <p:sldLayoutId id="2147483687" r:id="rId22"/>
    <p:sldLayoutId id="2147483690" r:id="rId23"/>
  </p:sldLayoutIdLst>
  <p:txStyles>
    <p:titleStyle>
      <a:lvl1pPr algn="l" defTabSz="914400" rtl="0" eaLnBrk="1" latinLnBrk="0" hangingPunct="1">
        <a:lnSpc>
          <a:spcPct val="90000"/>
        </a:lnSpc>
        <a:spcBef>
          <a:spcPct val="0"/>
        </a:spcBef>
        <a:buNone/>
        <a:defRPr sz="3200" kern="1200">
          <a:solidFill>
            <a:schemeClr val="accent3">
              <a:lumMod val="75000"/>
            </a:schemeClr>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1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chart" Target="../charts/chart25.xml"/></Relationships>
</file>

<file path=ppt/slides/_rels/slide37.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chart" Target="../charts/chart2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068ACC6-FF4E-40FF-B92B-4D9B272AEE98}"/>
              </a:ext>
            </a:extLst>
          </p:cNvPr>
          <p:cNvSpPr>
            <a:spLocks noGrp="1"/>
          </p:cNvSpPr>
          <p:nvPr>
            <p:ph type="ctrTitle"/>
          </p:nvPr>
        </p:nvSpPr>
        <p:spPr/>
        <p:txBody>
          <a:bodyPr/>
          <a:lstStyle/>
          <a:p>
            <a:r>
              <a:rPr lang="en-US" dirty="0"/>
              <a:t>State of the Nation’s Housing 2020</a:t>
            </a:r>
            <a:br>
              <a:rPr lang="en-US" dirty="0"/>
            </a:br>
            <a:r>
              <a:rPr lang="en-US" dirty="0"/>
              <a:t>Figures</a:t>
            </a:r>
          </a:p>
        </p:txBody>
      </p:sp>
      <p:sp>
        <p:nvSpPr>
          <p:cNvPr id="3" name="Subtitle">
            <a:extLst>
              <a:ext uri="{FF2B5EF4-FFF2-40B4-BE49-F238E27FC236}">
                <a16:creationId xmlns:a16="http://schemas.microsoft.com/office/drawing/2014/main" id="{55D27441-1C7A-4592-A10A-F289958B37BF}"/>
              </a:ext>
            </a:extLst>
          </p:cNvPr>
          <p:cNvSpPr>
            <a:spLocks noGrp="1"/>
          </p:cNvSpPr>
          <p:nvPr>
            <p:ph type="subTitle" idx="1"/>
          </p:nvPr>
        </p:nvSpPr>
        <p:spPr>
          <a:xfrm>
            <a:off x="477169" y="3058509"/>
            <a:ext cx="9144000" cy="1453907"/>
          </a:xfrm>
        </p:spPr>
        <p:txBody>
          <a:bodyPr/>
          <a:lstStyle/>
          <a:p>
            <a:r>
              <a:rPr lang="en-US" dirty="0"/>
              <a:t>November 19, 2020</a:t>
            </a:r>
          </a:p>
        </p:txBody>
      </p:sp>
    </p:spTree>
    <p:extLst>
      <p:ext uri="{BB962C8B-B14F-4D97-AF65-F5344CB8AC3E}">
        <p14:creationId xmlns:p14="http://schemas.microsoft.com/office/powerpoint/2010/main" val="1458350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7"/>
          <p:cNvSpPr>
            <a:spLocks noGrp="1"/>
          </p:cNvSpPr>
          <p:nvPr>
            <p:ph type="title"/>
          </p:nvPr>
        </p:nvSpPr>
        <p:spPr>
          <a:xfrm>
            <a:off x="268288" y="427408"/>
            <a:ext cx="11566879" cy="684186"/>
          </a:xfrm>
        </p:spPr>
        <p:txBody>
          <a:bodyPr>
            <a:noAutofit/>
          </a:bodyPr>
          <a:lstStyle/>
          <a:p>
            <a:r>
              <a:rPr lang="en-US" sz="2800" dirty="0">
                <a:solidFill>
                  <a:srgbClr val="0F2D52"/>
                </a:solidFill>
              </a:rPr>
              <a:t>Figure 7: After a Steady Decline in Early 2020, New Home Sales Are Now Well Above Year-Earlier Levels</a:t>
            </a:r>
          </a:p>
        </p:txBody>
      </p:sp>
      <p:graphicFrame>
        <p:nvGraphicFramePr>
          <p:cNvPr id="13" name="Figure 7" descr="The figure shows the number of annualized, seasonally adjusted new home sales from January through September in 2019 and 2020. New home sales were up slightly at the beginning of the year compared to 2019 before falling below year-earlier levels in March and April. However, new home sales recovered quickly beginning in May, reaching as high as 994,000 seasonally adjusted units in August, significantly higher than the 706,000 new home sales in August the year before.">
            <a:extLst>
              <a:ext uri="{FF2B5EF4-FFF2-40B4-BE49-F238E27FC236}">
                <a16:creationId xmlns:a16="http://schemas.microsoft.com/office/drawing/2014/main" id="{FDB43E3B-9532-41A0-99CB-91815DABFB0C}"/>
              </a:ext>
            </a:extLst>
          </p:cNvPr>
          <p:cNvGraphicFramePr>
            <a:graphicFrameLocks/>
          </p:cNvGraphicFramePr>
          <p:nvPr>
            <p:extLst>
              <p:ext uri="{D42A27DB-BD31-4B8C-83A1-F6EECF244321}">
                <p14:modId xmlns:p14="http://schemas.microsoft.com/office/powerpoint/2010/main" val="1487561800"/>
              </p:ext>
            </p:extLst>
          </p:nvPr>
        </p:nvGraphicFramePr>
        <p:xfrm>
          <a:off x="268288" y="1616822"/>
          <a:ext cx="11569717" cy="4401439"/>
        </p:xfrm>
        <a:graphic>
          <a:graphicData uri="http://schemas.openxmlformats.org/drawingml/2006/chart">
            <c:chart xmlns:c="http://schemas.openxmlformats.org/drawingml/2006/chart" xmlns:r="http://schemas.openxmlformats.org/officeDocument/2006/relationships" r:id="rId3"/>
          </a:graphicData>
        </a:graphic>
      </p:graphicFrame>
      <p:sp>
        <p:nvSpPr>
          <p:cNvPr id="11" name="Figure 7 Notes and Source">
            <a:extLst>
              <a:ext uri="{FF2B5EF4-FFF2-40B4-BE49-F238E27FC236}">
                <a16:creationId xmlns:a16="http://schemas.microsoft.com/office/drawing/2014/main" id="{5C445096-941F-4008-8ED2-DCDD67E1C60A}"/>
              </a:ext>
            </a:extLst>
          </p:cNvPr>
          <p:cNvSpPr>
            <a:spLocks noGrp="1"/>
          </p:cNvSpPr>
          <p:nvPr>
            <p:ph type="body" sz="quarter" idx="11"/>
          </p:nvPr>
        </p:nvSpPr>
        <p:spPr>
          <a:xfrm>
            <a:off x="268288" y="5989978"/>
            <a:ext cx="11569717" cy="533511"/>
          </a:xfrm>
        </p:spPr>
        <p:txBody>
          <a:bodyPr/>
          <a:lstStyle/>
          <a:p>
            <a:r>
              <a:rPr lang="en-US" dirty="0"/>
              <a:t>Note: Recent monthly data are subject to revision.</a:t>
            </a:r>
          </a:p>
          <a:p>
            <a:r>
              <a:rPr lang="en-US" dirty="0"/>
              <a:t>Source: JCHS tabulations of US Census Bureau, New Residential Sales.</a:t>
            </a:r>
          </a:p>
        </p:txBody>
      </p:sp>
      <p:sp>
        <p:nvSpPr>
          <p:cNvPr id="7" name="Text Placeholder 9">
            <a:extLst>
              <a:ext uri="{FF2B5EF4-FFF2-40B4-BE49-F238E27FC236}">
                <a16:creationId xmlns:a16="http://schemas.microsoft.com/office/drawing/2014/main" id="{D549A4E6-2407-435D-80D7-4F1E674DF82E}"/>
              </a:ext>
              <a:ext uri="{C183D7F6-B498-43B3-948B-1728B52AA6E4}">
                <adec:decorative xmlns:adec="http://schemas.microsoft.com/office/drawing/2017/decorative" val="1"/>
              </a:ext>
            </a:extLst>
          </p:cNvPr>
          <p:cNvSpPr txBox="1">
            <a:spLocks/>
          </p:cNvSpPr>
          <p:nvPr/>
        </p:nvSpPr>
        <p:spPr>
          <a:xfrm>
            <a:off x="353995" y="1227884"/>
            <a:ext cx="7535137" cy="38893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cap="all" baseline="0">
                <a:solidFill>
                  <a:schemeClr val="tx1">
                    <a:lumMod val="50000"/>
                  </a:schemeClr>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cap="none" dirty="0"/>
              <a:t>Annualized New Home Sales (Thousands of units, seasonally adjusted)</a:t>
            </a:r>
          </a:p>
        </p:txBody>
      </p:sp>
    </p:spTree>
    <p:extLst>
      <p:ext uri="{BB962C8B-B14F-4D97-AF65-F5344CB8AC3E}">
        <p14:creationId xmlns:p14="http://schemas.microsoft.com/office/powerpoint/2010/main" val="359792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8">
            <a:extLst>
              <a:ext uri="{FF2B5EF4-FFF2-40B4-BE49-F238E27FC236}">
                <a16:creationId xmlns:a16="http://schemas.microsoft.com/office/drawing/2014/main" id="{9FD9F29F-C1B0-4EA4-AEDA-B2C7B4AA685F}"/>
              </a:ext>
            </a:extLst>
          </p:cNvPr>
          <p:cNvSpPr>
            <a:spLocks noGrp="1"/>
          </p:cNvSpPr>
          <p:nvPr>
            <p:ph type="title"/>
          </p:nvPr>
        </p:nvSpPr>
        <p:spPr>
          <a:xfrm>
            <a:off x="267855" y="365125"/>
            <a:ext cx="11806632" cy="890253"/>
          </a:xfrm>
        </p:spPr>
        <p:txBody>
          <a:bodyPr/>
          <a:lstStyle/>
          <a:p>
            <a:r>
              <a:rPr lang="en-US" dirty="0">
                <a:solidFill>
                  <a:srgbClr val="0F2D52"/>
                </a:solidFill>
              </a:rPr>
              <a:t>Figure 8: Housing Construction Is Back on Track After a Near-Record Decline in the Spring</a:t>
            </a:r>
          </a:p>
        </p:txBody>
      </p:sp>
      <p:graphicFrame>
        <p:nvGraphicFramePr>
          <p:cNvPr id="6" name="Figure 8" descr="The figure shows the number of monthly single-family and multifamily housing starts at a seasonally adjusted annual rate from 2015 until September 2020, compared to the historic average for both from 1990 until 2020 (about 1 million units for single family and 300,000 units for multifamily). Single-family starts were below this annual average until December 2019, while multifamily starts have been consistently above this average for much of the period. However, starts for both segments decreased substantially in March before rebounding strongly in July. Multifamily starts have cooled somewhat, dropping close to their historic average, while single-family starts were above 1.1 million seasonally adjusted, annualized units in September.">
            <a:extLst>
              <a:ext uri="{FF2B5EF4-FFF2-40B4-BE49-F238E27FC236}">
                <a16:creationId xmlns:a16="http://schemas.microsoft.com/office/drawing/2014/main" id="{A90D2A06-98CA-442F-981E-9E996B638DDB}"/>
              </a:ext>
            </a:extLst>
          </p:cNvPr>
          <p:cNvGraphicFramePr>
            <a:graphicFrameLocks/>
          </p:cNvGraphicFramePr>
          <p:nvPr>
            <p:extLst>
              <p:ext uri="{D42A27DB-BD31-4B8C-83A1-F6EECF244321}">
                <p14:modId xmlns:p14="http://schemas.microsoft.com/office/powerpoint/2010/main" val="1198752510"/>
              </p:ext>
            </p:extLst>
          </p:nvPr>
        </p:nvGraphicFramePr>
        <p:xfrm>
          <a:off x="117513" y="1255378"/>
          <a:ext cx="11154997" cy="466259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2BFE966B-DE32-4FD8-82D9-B58D50E13137}"/>
              </a:ext>
              <a:ext uri="{C183D7F6-B498-43B3-948B-1728B52AA6E4}">
                <adec:decorative xmlns:adec="http://schemas.microsoft.com/office/drawing/2017/decorative" val="1"/>
              </a:ext>
            </a:extLst>
          </p:cNvPr>
          <p:cNvSpPr txBox="1"/>
          <p:nvPr/>
        </p:nvSpPr>
        <p:spPr>
          <a:xfrm>
            <a:off x="291681" y="1394275"/>
            <a:ext cx="7120796" cy="338554"/>
          </a:xfrm>
          <a:prstGeom prst="rect">
            <a:avLst/>
          </a:prstGeom>
          <a:noFill/>
        </p:spPr>
        <p:txBody>
          <a:bodyPr wrap="square" rtlCol="0">
            <a:spAutoFit/>
          </a:bodyPr>
          <a:lstStyle/>
          <a:p>
            <a:r>
              <a:rPr lang="en-US" sz="1600" b="1">
                <a:solidFill>
                  <a:schemeClr val="tx1">
                    <a:lumMod val="50000"/>
                  </a:schemeClr>
                </a:solidFill>
              </a:rPr>
              <a:t>Annualized Housing Starts (Thousands of units, seasonally adjusted)</a:t>
            </a:r>
          </a:p>
        </p:txBody>
      </p:sp>
      <p:sp>
        <p:nvSpPr>
          <p:cNvPr id="3" name="Figure 8 Notes and Source">
            <a:extLst>
              <a:ext uri="{FF2B5EF4-FFF2-40B4-BE49-F238E27FC236}">
                <a16:creationId xmlns:a16="http://schemas.microsoft.com/office/drawing/2014/main" id="{84E63AE1-99E7-42FA-93C9-4A1A4A9E41D1}"/>
              </a:ext>
            </a:extLst>
          </p:cNvPr>
          <p:cNvSpPr>
            <a:spLocks noGrp="1"/>
          </p:cNvSpPr>
          <p:nvPr>
            <p:ph type="body" sz="quarter" idx="10"/>
          </p:nvPr>
        </p:nvSpPr>
        <p:spPr>
          <a:xfrm>
            <a:off x="235492" y="5994594"/>
            <a:ext cx="10742349" cy="533511"/>
          </a:xfrm>
        </p:spPr>
        <p:txBody>
          <a:bodyPr/>
          <a:lstStyle/>
          <a:p>
            <a:r>
              <a:rPr lang="en-US" dirty="0"/>
              <a:t>Notes: Single-family and multifamily historical averages are of seasonally adjusted monthly data from January 1990 to September 2020. Recent monthly data are subject to revision.</a:t>
            </a:r>
          </a:p>
          <a:p>
            <a:r>
              <a:rPr lang="en-US" dirty="0"/>
              <a:t>Source: JCHS tabulations of US Census Bureau, New Residential Construction data.</a:t>
            </a:r>
          </a:p>
        </p:txBody>
      </p:sp>
    </p:spTree>
    <p:extLst>
      <p:ext uri="{BB962C8B-B14F-4D97-AF65-F5344CB8AC3E}">
        <p14:creationId xmlns:p14="http://schemas.microsoft.com/office/powerpoint/2010/main" val="4139915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9"/>
          <p:cNvSpPr>
            <a:spLocks noGrp="1"/>
          </p:cNvSpPr>
          <p:nvPr>
            <p:ph type="title"/>
          </p:nvPr>
        </p:nvSpPr>
        <p:spPr>
          <a:xfrm>
            <a:off x="267855" y="405393"/>
            <a:ext cx="10827493" cy="684186"/>
          </a:xfrm>
        </p:spPr>
        <p:txBody>
          <a:bodyPr>
            <a:noAutofit/>
          </a:bodyPr>
          <a:lstStyle/>
          <a:p>
            <a:r>
              <a:rPr lang="en-US" sz="2800" dirty="0">
                <a:solidFill>
                  <a:srgbClr val="0F2D52"/>
                </a:solidFill>
              </a:rPr>
              <a:t>Figure 9: Multifamily Construction Has Driven a Building Boom in Core Counties</a:t>
            </a:r>
          </a:p>
        </p:txBody>
      </p:sp>
      <p:graphicFrame>
        <p:nvGraphicFramePr>
          <p:cNvPr id="13" name="Figure 9" descr="The figure shows the average number of multifamily permits issued in 1990–2009, 2010–2014, and 2015–2019 by county location. Multifamily construction over the past five years in the core counties of large metro areas (262,000 permits issued) is far above the 20-year historical average (148,000 permits issued). Multifamily construction was slightly higher in non-core counties and in all other metros, and somewhat lower in non-metro areas.">
            <a:extLst>
              <a:ext uri="{FF2B5EF4-FFF2-40B4-BE49-F238E27FC236}">
                <a16:creationId xmlns:a16="http://schemas.microsoft.com/office/drawing/2014/main" id="{FDB43E3B-9532-41A0-99CB-91815DABFB0C}"/>
              </a:ext>
            </a:extLst>
          </p:cNvPr>
          <p:cNvGraphicFramePr>
            <a:graphicFrameLocks/>
          </p:cNvGraphicFramePr>
          <p:nvPr>
            <p:extLst>
              <p:ext uri="{D42A27DB-BD31-4B8C-83A1-F6EECF244321}">
                <p14:modId xmlns:p14="http://schemas.microsoft.com/office/powerpoint/2010/main" val="127676630"/>
              </p:ext>
            </p:extLst>
          </p:nvPr>
        </p:nvGraphicFramePr>
        <p:xfrm>
          <a:off x="311141" y="1590169"/>
          <a:ext cx="11569717" cy="4066602"/>
        </p:xfrm>
        <a:graphic>
          <a:graphicData uri="http://schemas.openxmlformats.org/drawingml/2006/chart">
            <c:chart xmlns:c="http://schemas.openxmlformats.org/drawingml/2006/chart" xmlns:r="http://schemas.openxmlformats.org/officeDocument/2006/relationships" r:id="rId3"/>
          </a:graphicData>
        </a:graphic>
      </p:graphicFrame>
      <p:sp>
        <p:nvSpPr>
          <p:cNvPr id="11" name="Figure 9 Notes and Source">
            <a:extLst>
              <a:ext uri="{FF2B5EF4-FFF2-40B4-BE49-F238E27FC236}">
                <a16:creationId xmlns:a16="http://schemas.microsoft.com/office/drawing/2014/main" id="{5C445096-941F-4008-8ED2-DCDD67E1C60A}"/>
              </a:ext>
            </a:extLst>
          </p:cNvPr>
          <p:cNvSpPr>
            <a:spLocks noGrp="1"/>
          </p:cNvSpPr>
          <p:nvPr>
            <p:ph type="body" sz="quarter" idx="11"/>
          </p:nvPr>
        </p:nvSpPr>
        <p:spPr>
          <a:xfrm>
            <a:off x="268288" y="5989978"/>
            <a:ext cx="11569717" cy="533511"/>
          </a:xfrm>
        </p:spPr>
        <p:txBody>
          <a:bodyPr/>
          <a:lstStyle/>
          <a:p>
            <a:r>
              <a:rPr lang="en-US" dirty="0"/>
              <a:t>Notes: Large metro areas have at least 1 million residents. Core counties contain either the largest city in the metro area or any city with over 250,00 residents. Non-core counties are all other counties in large metro areas.</a:t>
            </a:r>
          </a:p>
          <a:p>
            <a:r>
              <a:rPr lang="en-US" dirty="0"/>
              <a:t>Source: JCHS tabulations of US Census Bureau, Building Permits Survey via Moody’s Economy.com.</a:t>
            </a:r>
          </a:p>
        </p:txBody>
      </p:sp>
      <p:sp>
        <p:nvSpPr>
          <p:cNvPr id="7" name="Text Placeholder 9">
            <a:extLst>
              <a:ext uri="{FF2B5EF4-FFF2-40B4-BE49-F238E27FC236}">
                <a16:creationId xmlns:a16="http://schemas.microsoft.com/office/drawing/2014/main" id="{D549A4E6-2407-435D-80D7-4F1E674DF82E}"/>
              </a:ext>
              <a:ext uri="{C183D7F6-B498-43B3-948B-1728B52AA6E4}">
                <adec:decorative xmlns:adec="http://schemas.microsoft.com/office/drawing/2017/decorative" val="1"/>
              </a:ext>
            </a:extLst>
          </p:cNvPr>
          <p:cNvSpPr txBox="1">
            <a:spLocks/>
          </p:cNvSpPr>
          <p:nvPr/>
        </p:nvSpPr>
        <p:spPr>
          <a:xfrm>
            <a:off x="311141" y="1201229"/>
            <a:ext cx="4492653" cy="38893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cap="all" baseline="0">
                <a:solidFill>
                  <a:schemeClr val="tx1">
                    <a:lumMod val="50000"/>
                  </a:schemeClr>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cap="none" dirty="0"/>
              <a:t>Average Multifamily Permits (Thousands)</a:t>
            </a:r>
          </a:p>
        </p:txBody>
      </p:sp>
      <p:sp>
        <p:nvSpPr>
          <p:cNvPr id="14" name="TextBox 1">
            <a:extLst>
              <a:ext uri="{FF2B5EF4-FFF2-40B4-BE49-F238E27FC236}">
                <a16:creationId xmlns:a16="http://schemas.microsoft.com/office/drawing/2014/main" id="{DD80D148-DA32-4F4B-95AD-D50BCE6BB7D1}"/>
              </a:ext>
              <a:ext uri="{C183D7F6-B498-43B3-948B-1728B52AA6E4}">
                <adec:decorative xmlns:adec="http://schemas.microsoft.com/office/drawing/2017/decorative" val="1"/>
              </a:ext>
            </a:extLst>
          </p:cNvPr>
          <p:cNvSpPr txBox="1"/>
          <p:nvPr/>
        </p:nvSpPr>
        <p:spPr>
          <a:xfrm>
            <a:off x="4707829" y="4992557"/>
            <a:ext cx="2686929" cy="37982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dirty="0">
                <a:solidFill>
                  <a:schemeClr val="tx1">
                    <a:lumMod val="50000"/>
                  </a:schemeClr>
                </a:solidFill>
              </a:rPr>
              <a:t>County Location</a:t>
            </a:r>
          </a:p>
        </p:txBody>
      </p:sp>
      <p:sp>
        <p:nvSpPr>
          <p:cNvPr id="9" name="Rectangle 8">
            <a:extLst>
              <a:ext uri="{FF2B5EF4-FFF2-40B4-BE49-F238E27FC236}">
                <a16:creationId xmlns:a16="http://schemas.microsoft.com/office/drawing/2014/main" id="{6FDF5B3F-FBFE-471A-94C9-A7B33D5F3E45}"/>
              </a:ext>
              <a:ext uri="{C183D7F6-B498-43B3-948B-1728B52AA6E4}">
                <adec:decorative xmlns:adec="http://schemas.microsoft.com/office/drawing/2017/decorative" val="1"/>
              </a:ext>
            </a:extLst>
          </p:cNvPr>
          <p:cNvSpPr/>
          <p:nvPr/>
        </p:nvSpPr>
        <p:spPr>
          <a:xfrm>
            <a:off x="924128" y="1819072"/>
            <a:ext cx="2607012" cy="3134573"/>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Tree>
    <p:extLst>
      <p:ext uri="{BB962C8B-B14F-4D97-AF65-F5344CB8AC3E}">
        <p14:creationId xmlns:p14="http://schemas.microsoft.com/office/powerpoint/2010/main" val="1171736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10"/>
          <p:cNvSpPr>
            <a:spLocks noGrp="1"/>
          </p:cNvSpPr>
          <p:nvPr>
            <p:ph type="title"/>
          </p:nvPr>
        </p:nvSpPr>
        <p:spPr>
          <a:xfrm>
            <a:off x="248399" y="387442"/>
            <a:ext cx="11566879" cy="684186"/>
          </a:xfrm>
        </p:spPr>
        <p:txBody>
          <a:bodyPr>
            <a:noAutofit/>
          </a:bodyPr>
          <a:lstStyle/>
          <a:p>
            <a:r>
              <a:rPr lang="en-US" sz="2800" dirty="0">
                <a:solidFill>
                  <a:srgbClr val="0F2D52"/>
                </a:solidFill>
              </a:rPr>
              <a:t>Figure 10: Although Reviving Across Locations, Single-Family Construction Still Lags Historical Averages</a:t>
            </a:r>
          </a:p>
        </p:txBody>
      </p:sp>
      <p:sp>
        <p:nvSpPr>
          <p:cNvPr id="10" name="Text Placeholder 9">
            <a:extLst>
              <a:ext uri="{FF2B5EF4-FFF2-40B4-BE49-F238E27FC236}">
                <a16:creationId xmlns:a16="http://schemas.microsoft.com/office/drawing/2014/main" id="{CE9BC131-DB06-4D05-AF17-F5611ABDB18D}"/>
              </a:ext>
              <a:ext uri="{C183D7F6-B498-43B3-948B-1728B52AA6E4}">
                <adec:decorative xmlns:adec="http://schemas.microsoft.com/office/drawing/2017/decorative" val="1"/>
              </a:ext>
            </a:extLst>
          </p:cNvPr>
          <p:cNvSpPr>
            <a:spLocks noGrp="1"/>
          </p:cNvSpPr>
          <p:nvPr>
            <p:ph type="body" sz="quarter" idx="10"/>
          </p:nvPr>
        </p:nvSpPr>
        <p:spPr>
          <a:xfrm>
            <a:off x="268288" y="1125567"/>
            <a:ext cx="6983457" cy="388938"/>
          </a:xfrm>
        </p:spPr>
        <p:txBody>
          <a:bodyPr/>
          <a:lstStyle/>
          <a:p>
            <a:r>
              <a:rPr lang="en-US" sz="1600" b="1" cap="none" dirty="0"/>
              <a:t>Average Single-Family Permits (Thousands)</a:t>
            </a:r>
          </a:p>
        </p:txBody>
      </p:sp>
      <p:graphicFrame>
        <p:nvGraphicFramePr>
          <p:cNvPr id="12" name="Figure 10" descr="The figure shows the average number of single-family permits issued in 1990–2009, 2010–2014, and 2015–2019 by county location. Relative to 1990–2009, significantly fewer single-family permits were issued over the past five years in all county types: in the core and non-core counties of large metros, in small and medium sized counties, and in non-metro areas, despite increases since 2010–2014.">
            <a:extLst>
              <a:ext uri="{FF2B5EF4-FFF2-40B4-BE49-F238E27FC236}">
                <a16:creationId xmlns:a16="http://schemas.microsoft.com/office/drawing/2014/main" id="{49F11208-BC08-4128-B4A7-0C0054148C73}"/>
              </a:ext>
            </a:extLst>
          </p:cNvPr>
          <p:cNvGraphicFramePr>
            <a:graphicFrameLocks/>
          </p:cNvGraphicFramePr>
          <p:nvPr>
            <p:extLst>
              <p:ext uri="{D42A27DB-BD31-4B8C-83A1-F6EECF244321}">
                <p14:modId xmlns:p14="http://schemas.microsoft.com/office/powerpoint/2010/main" val="2079541468"/>
              </p:ext>
            </p:extLst>
          </p:nvPr>
        </p:nvGraphicFramePr>
        <p:xfrm>
          <a:off x="235492" y="1607357"/>
          <a:ext cx="11566879" cy="401671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
            <a:extLst>
              <a:ext uri="{FF2B5EF4-FFF2-40B4-BE49-F238E27FC236}">
                <a16:creationId xmlns:a16="http://schemas.microsoft.com/office/drawing/2014/main" id="{18521AFB-F6BD-4840-86A5-00D2663F2050}"/>
              </a:ext>
              <a:ext uri="{C183D7F6-B498-43B3-948B-1728B52AA6E4}">
                <adec:decorative xmlns:adec="http://schemas.microsoft.com/office/drawing/2017/decorative" val="1"/>
              </a:ext>
            </a:extLst>
          </p:cNvPr>
          <p:cNvSpPr txBox="1"/>
          <p:nvPr/>
        </p:nvSpPr>
        <p:spPr>
          <a:xfrm>
            <a:off x="4675466" y="5060729"/>
            <a:ext cx="2686929" cy="37982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dirty="0">
                <a:solidFill>
                  <a:schemeClr val="tx1">
                    <a:lumMod val="50000"/>
                  </a:schemeClr>
                </a:solidFill>
              </a:rPr>
              <a:t>County Location</a:t>
            </a:r>
          </a:p>
        </p:txBody>
      </p:sp>
      <p:sp>
        <p:nvSpPr>
          <p:cNvPr id="8" name="Rectangle 7">
            <a:extLst>
              <a:ext uri="{FF2B5EF4-FFF2-40B4-BE49-F238E27FC236}">
                <a16:creationId xmlns:a16="http://schemas.microsoft.com/office/drawing/2014/main" id="{5E8ED2ED-EC3B-4357-87EC-2D43449CD3B9}"/>
              </a:ext>
              <a:ext uri="{C183D7F6-B498-43B3-948B-1728B52AA6E4}">
                <adec:decorative xmlns:adec="http://schemas.microsoft.com/office/drawing/2017/decorative" val="1"/>
              </a:ext>
            </a:extLst>
          </p:cNvPr>
          <p:cNvSpPr/>
          <p:nvPr/>
        </p:nvSpPr>
        <p:spPr>
          <a:xfrm>
            <a:off x="856034" y="1776782"/>
            <a:ext cx="2675106" cy="3271873"/>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9" name="Rectangle 8">
            <a:extLst>
              <a:ext uri="{FF2B5EF4-FFF2-40B4-BE49-F238E27FC236}">
                <a16:creationId xmlns:a16="http://schemas.microsoft.com/office/drawing/2014/main" id="{2E6EC817-EE30-47F2-83AA-60A61F2B8BA9}"/>
              </a:ext>
              <a:ext uri="{C183D7F6-B498-43B3-948B-1728B52AA6E4}">
                <adec:decorative xmlns:adec="http://schemas.microsoft.com/office/drawing/2017/decorative" val="1"/>
              </a:ext>
            </a:extLst>
          </p:cNvPr>
          <p:cNvSpPr/>
          <p:nvPr/>
        </p:nvSpPr>
        <p:spPr>
          <a:xfrm>
            <a:off x="6028659" y="1770609"/>
            <a:ext cx="2675106" cy="3271874"/>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4" name="Figure 10 Notes and Source">
            <a:extLst>
              <a:ext uri="{FF2B5EF4-FFF2-40B4-BE49-F238E27FC236}">
                <a16:creationId xmlns:a16="http://schemas.microsoft.com/office/drawing/2014/main" id="{3017D33F-50BB-41F7-A7D1-D4423D514ADF}"/>
              </a:ext>
            </a:extLst>
          </p:cNvPr>
          <p:cNvSpPr>
            <a:spLocks noGrp="1"/>
          </p:cNvSpPr>
          <p:nvPr>
            <p:ph type="body" sz="quarter" idx="11"/>
          </p:nvPr>
        </p:nvSpPr>
        <p:spPr/>
        <p:txBody>
          <a:bodyPr/>
          <a:lstStyle/>
          <a:p>
            <a:r>
              <a:rPr lang="en-US" dirty="0"/>
              <a:t>Notes: Large metro areas have at least 1 million residents. Core counties contain either the largest city in the metro area or any city with over 250,00 residents. Non-core counties are all other counties in large metro areas.</a:t>
            </a:r>
          </a:p>
          <a:p>
            <a:r>
              <a:rPr lang="en-US" dirty="0"/>
              <a:t>Source: JCHS tabulations of US Census Bureau, Building Permits Survey via Moody’s Economy.com.</a:t>
            </a:r>
          </a:p>
        </p:txBody>
      </p:sp>
    </p:spTree>
    <p:extLst>
      <p:ext uri="{BB962C8B-B14F-4D97-AF65-F5344CB8AC3E}">
        <p14:creationId xmlns:p14="http://schemas.microsoft.com/office/powerpoint/2010/main" val="3915459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11">
            <a:extLst>
              <a:ext uri="{FF2B5EF4-FFF2-40B4-BE49-F238E27FC236}">
                <a16:creationId xmlns:a16="http://schemas.microsoft.com/office/drawing/2014/main" id="{9FD9F29F-C1B0-4EA4-AEDA-B2C7B4AA685F}"/>
              </a:ext>
            </a:extLst>
          </p:cNvPr>
          <p:cNvSpPr>
            <a:spLocks noGrp="1"/>
          </p:cNvSpPr>
          <p:nvPr>
            <p:ph type="title"/>
          </p:nvPr>
        </p:nvSpPr>
        <p:spPr/>
        <p:txBody>
          <a:bodyPr/>
          <a:lstStyle/>
          <a:p>
            <a:r>
              <a:rPr lang="en-US" sz="2800" dirty="0">
                <a:solidFill>
                  <a:srgbClr val="0F2D52"/>
                </a:solidFill>
              </a:rPr>
              <a:t>Figure 11: Already Near Historic Lows, the Supply of Homes for Sale Declined Again in 2020</a:t>
            </a:r>
          </a:p>
        </p:txBody>
      </p:sp>
      <p:pic>
        <p:nvPicPr>
          <p:cNvPr id="8" name="Figure 11" descr="The figure shows the number of homes for sale and the months of supply—how long it would take those homes on the market to sell at the current sales rate—on a monthly basis from 2000 to September 2020. Already historically low, inventories declined even further in 2020. By September, 1.24 million homes were available for purchase and there were 2.5 months of supply, both historic lows.">
            <a:extLst>
              <a:ext uri="{FF2B5EF4-FFF2-40B4-BE49-F238E27FC236}">
                <a16:creationId xmlns:a16="http://schemas.microsoft.com/office/drawing/2014/main" id="{943D1D68-D920-44C4-B34B-EEC652443D3A}"/>
              </a:ext>
            </a:extLst>
          </p:cNvPr>
          <p:cNvPicPr>
            <a:picLocks noChangeAspect="1"/>
          </p:cNvPicPr>
          <p:nvPr/>
        </p:nvPicPr>
        <p:blipFill>
          <a:blip r:embed="rId2"/>
          <a:stretch>
            <a:fillRect/>
          </a:stretch>
        </p:blipFill>
        <p:spPr>
          <a:xfrm>
            <a:off x="109209" y="1745254"/>
            <a:ext cx="11973582" cy="4078577"/>
          </a:xfrm>
          <a:prstGeom prst="rect">
            <a:avLst/>
          </a:prstGeom>
        </p:spPr>
      </p:pic>
      <p:sp>
        <p:nvSpPr>
          <p:cNvPr id="3" name="Figure 11 Notes and Source">
            <a:extLst>
              <a:ext uri="{FF2B5EF4-FFF2-40B4-BE49-F238E27FC236}">
                <a16:creationId xmlns:a16="http://schemas.microsoft.com/office/drawing/2014/main" id="{84E63AE1-99E7-42FA-93C9-4A1A4A9E41D1}"/>
              </a:ext>
            </a:extLst>
          </p:cNvPr>
          <p:cNvSpPr>
            <a:spLocks noGrp="1"/>
          </p:cNvSpPr>
          <p:nvPr>
            <p:ph type="body" sz="quarter" idx="10"/>
          </p:nvPr>
        </p:nvSpPr>
        <p:spPr/>
        <p:txBody>
          <a:bodyPr/>
          <a:lstStyle/>
          <a:p>
            <a:r>
              <a:rPr lang="en-US" dirty="0"/>
              <a:t>Notes: Data are for single-family homes only. Months of supply measure how long it would take the number of homes on the market to sell at the current rate, where six months is typically considered a balanced market.</a:t>
            </a:r>
          </a:p>
          <a:p>
            <a:r>
              <a:rPr lang="en-US" dirty="0"/>
              <a:t>Source: JCHS tabulations of NAR, Existing Home Sales.</a:t>
            </a:r>
          </a:p>
        </p:txBody>
      </p:sp>
      <p:sp>
        <p:nvSpPr>
          <p:cNvPr id="7" name="TextBox 6">
            <a:extLst>
              <a:ext uri="{FF2B5EF4-FFF2-40B4-BE49-F238E27FC236}">
                <a16:creationId xmlns:a16="http://schemas.microsoft.com/office/drawing/2014/main" id="{2BFE966B-DE32-4FD8-82D9-B58D50E13137}"/>
              </a:ext>
              <a:ext uri="{C183D7F6-B498-43B3-948B-1728B52AA6E4}">
                <adec:decorative xmlns:adec="http://schemas.microsoft.com/office/drawing/2017/decorative" val="1"/>
              </a:ext>
            </a:extLst>
          </p:cNvPr>
          <p:cNvSpPr txBox="1"/>
          <p:nvPr/>
        </p:nvSpPr>
        <p:spPr>
          <a:xfrm>
            <a:off x="291680" y="1406700"/>
            <a:ext cx="4082015" cy="338554"/>
          </a:xfrm>
          <a:prstGeom prst="rect">
            <a:avLst/>
          </a:prstGeom>
          <a:noFill/>
        </p:spPr>
        <p:txBody>
          <a:bodyPr wrap="square" rtlCol="0">
            <a:spAutoFit/>
          </a:bodyPr>
          <a:lstStyle/>
          <a:p>
            <a:r>
              <a:rPr lang="en-US" sz="1600" b="1">
                <a:solidFill>
                  <a:schemeClr val="tx1">
                    <a:lumMod val="50000"/>
                  </a:schemeClr>
                </a:solidFill>
              </a:rPr>
              <a:t>Homes for Sale (Thousands)</a:t>
            </a:r>
          </a:p>
        </p:txBody>
      </p:sp>
      <p:sp>
        <p:nvSpPr>
          <p:cNvPr id="6" name="TextBox 5">
            <a:extLst>
              <a:ext uri="{FF2B5EF4-FFF2-40B4-BE49-F238E27FC236}">
                <a16:creationId xmlns:a16="http://schemas.microsoft.com/office/drawing/2014/main" id="{CD73E1DE-80F2-4452-B8F4-FCF352BE90FB}"/>
              </a:ext>
              <a:ext uri="{C183D7F6-B498-43B3-948B-1728B52AA6E4}">
                <adec:decorative xmlns:adec="http://schemas.microsoft.com/office/drawing/2017/decorative" val="1"/>
              </a:ext>
            </a:extLst>
          </p:cNvPr>
          <p:cNvSpPr txBox="1"/>
          <p:nvPr/>
        </p:nvSpPr>
        <p:spPr>
          <a:xfrm>
            <a:off x="9611164" y="1357026"/>
            <a:ext cx="2223570" cy="338554"/>
          </a:xfrm>
          <a:prstGeom prst="rect">
            <a:avLst/>
          </a:prstGeom>
          <a:noFill/>
        </p:spPr>
        <p:txBody>
          <a:bodyPr wrap="square" rtlCol="0">
            <a:spAutoFit/>
          </a:bodyPr>
          <a:lstStyle/>
          <a:p>
            <a:pPr algn="r"/>
            <a:r>
              <a:rPr lang="en-US" sz="1600" b="1">
                <a:solidFill>
                  <a:schemeClr val="tx1">
                    <a:lumMod val="50000"/>
                  </a:schemeClr>
                </a:solidFill>
              </a:rPr>
              <a:t>Months of Supply</a:t>
            </a:r>
          </a:p>
        </p:txBody>
      </p:sp>
    </p:spTree>
    <p:extLst>
      <p:ext uri="{BB962C8B-B14F-4D97-AF65-F5344CB8AC3E}">
        <p14:creationId xmlns:p14="http://schemas.microsoft.com/office/powerpoint/2010/main" val="3548670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12">
            <a:extLst>
              <a:ext uri="{FF2B5EF4-FFF2-40B4-BE49-F238E27FC236}">
                <a16:creationId xmlns:a16="http://schemas.microsoft.com/office/drawing/2014/main" id="{DAFC4232-0E82-4048-A36B-81585A3457D0}"/>
              </a:ext>
            </a:extLst>
          </p:cNvPr>
          <p:cNvSpPr>
            <a:spLocks noGrp="1"/>
          </p:cNvSpPr>
          <p:nvPr>
            <p:ph type="title"/>
          </p:nvPr>
        </p:nvSpPr>
        <p:spPr/>
        <p:txBody>
          <a:bodyPr/>
          <a:lstStyle/>
          <a:p>
            <a:r>
              <a:rPr lang="en-US" sz="2800" dirty="0">
                <a:solidFill>
                  <a:srgbClr val="0F2D52"/>
                </a:solidFill>
              </a:rPr>
              <a:t>Figure 12: Land Costs Account for More Than Half of Single-Family Property Values in Several Highly Restricted Housing Markets</a:t>
            </a:r>
          </a:p>
        </p:txBody>
      </p:sp>
      <p:pic>
        <p:nvPicPr>
          <p:cNvPr id="7" name="Figure 12" descr="The figure shows a map of the median land value for existing single-family homes as a share of the total property values in metro areas across the country. Land value is more than half of the total property’s value in several markets along the west coast and in the Northeast. However, land values as a share of property values are under 20 percent in a larger number of markets in much of the country.">
            <a:extLst>
              <a:ext uri="{FF2B5EF4-FFF2-40B4-BE49-F238E27FC236}">
                <a16:creationId xmlns:a16="http://schemas.microsoft.com/office/drawing/2014/main" id="{2F160163-5027-4A41-A208-5947B55995D5}"/>
              </a:ext>
            </a:extLst>
          </p:cNvPr>
          <p:cNvPicPr>
            <a:picLocks noChangeAspect="1"/>
          </p:cNvPicPr>
          <p:nvPr/>
        </p:nvPicPr>
        <p:blipFill rotWithShape="1">
          <a:blip r:embed="rId2"/>
          <a:srcRect l="3316" t="5786" r="5353" b="15707"/>
          <a:stretch/>
        </p:blipFill>
        <p:spPr>
          <a:xfrm>
            <a:off x="232472" y="1255377"/>
            <a:ext cx="7172725" cy="4764341"/>
          </a:xfrm>
          <a:prstGeom prst="rect">
            <a:avLst/>
          </a:prstGeom>
        </p:spPr>
      </p:pic>
      <p:sp>
        <p:nvSpPr>
          <p:cNvPr id="6" name="Figure 12 Notes and Sources">
            <a:extLst>
              <a:ext uri="{FF2B5EF4-FFF2-40B4-BE49-F238E27FC236}">
                <a16:creationId xmlns:a16="http://schemas.microsoft.com/office/drawing/2014/main" id="{B2B21D2A-2DC6-4BBC-A3EF-717A936DC22C}"/>
              </a:ext>
            </a:extLst>
          </p:cNvPr>
          <p:cNvSpPr>
            <a:spLocks noGrp="1"/>
          </p:cNvSpPr>
          <p:nvPr>
            <p:ph type="body" sz="quarter" idx="10"/>
          </p:nvPr>
        </p:nvSpPr>
        <p:spPr>
          <a:xfrm>
            <a:off x="268288" y="5927725"/>
            <a:ext cx="10742612" cy="533400"/>
          </a:xfrm>
        </p:spPr>
        <p:txBody>
          <a:bodyPr/>
          <a:lstStyle/>
          <a:p>
            <a:r>
              <a:rPr lang="en-US" dirty="0"/>
              <a:t>Note: Prices are for land occupied by existing single-family homes.</a:t>
            </a:r>
          </a:p>
          <a:p>
            <a:r>
              <a:rPr lang="en-US" dirty="0"/>
              <a:t>Source: JCHS tabulations of Federal Housing Finance Agency (FHFA), The Price of Residential Land for Counties, ZIP Codes, and Census Tracts in the United States.</a:t>
            </a:r>
          </a:p>
        </p:txBody>
      </p:sp>
      <p:sp>
        <p:nvSpPr>
          <p:cNvPr id="4" name="AutoShape 3">
            <a:extLst>
              <a:ext uri="{FF2B5EF4-FFF2-40B4-BE49-F238E27FC236}">
                <a16:creationId xmlns:a16="http://schemas.microsoft.com/office/drawing/2014/main" id="{157A5EFC-E2A5-4935-B3AA-0A264610EACC}"/>
              </a:ext>
              <a:ext uri="{C183D7F6-B498-43B3-948B-1728B52AA6E4}">
                <adec:decorative xmlns:adec="http://schemas.microsoft.com/office/drawing/2017/decorative" val="1"/>
              </a:ext>
            </a:extLst>
          </p:cNvPr>
          <p:cNvSpPr>
            <a:spLocks noChangeAspect="1" noChangeArrowheads="1" noTextEdit="1"/>
          </p:cNvSpPr>
          <p:nvPr/>
        </p:nvSpPr>
        <p:spPr bwMode="auto">
          <a:xfrm>
            <a:off x="7305675" y="3960813"/>
            <a:ext cx="3482975"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0" name="Group 4">
            <a:extLst>
              <a:ext uri="{FF2B5EF4-FFF2-40B4-BE49-F238E27FC236}">
                <a16:creationId xmlns:a16="http://schemas.microsoft.com/office/drawing/2014/main" id="{FF125FF9-303A-457F-8742-D1716A31323E}"/>
              </a:ext>
              <a:ext uri="{C183D7F6-B498-43B3-948B-1728B52AA6E4}">
                <adec:decorative xmlns:adec="http://schemas.microsoft.com/office/drawing/2017/decorative" val="1"/>
              </a:ext>
            </a:extLst>
          </p:cNvPr>
          <p:cNvGrpSpPr>
            <a:grpSpLocks noChangeAspect="1"/>
          </p:cNvGrpSpPr>
          <p:nvPr/>
        </p:nvGrpSpPr>
        <p:grpSpPr bwMode="auto">
          <a:xfrm>
            <a:off x="7224713" y="3849688"/>
            <a:ext cx="3995737" cy="1806575"/>
            <a:chOff x="4551" y="2425"/>
            <a:chExt cx="2517" cy="1138"/>
          </a:xfrm>
        </p:grpSpPr>
        <p:sp>
          <p:nvSpPr>
            <p:cNvPr id="21" name="AutoShape 3">
              <a:extLst>
                <a:ext uri="{FF2B5EF4-FFF2-40B4-BE49-F238E27FC236}">
                  <a16:creationId xmlns:a16="http://schemas.microsoft.com/office/drawing/2014/main" id="{7F9632AF-747C-4E6D-BED0-11A1B1D24397}"/>
                </a:ext>
              </a:extLst>
            </p:cNvPr>
            <p:cNvSpPr>
              <a:spLocks noChangeAspect="1" noChangeArrowheads="1" noTextEdit="1"/>
            </p:cNvSpPr>
            <p:nvPr/>
          </p:nvSpPr>
          <p:spPr bwMode="auto">
            <a:xfrm>
              <a:off x="4551" y="2425"/>
              <a:ext cx="2517" cy="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5">
              <a:extLst>
                <a:ext uri="{FF2B5EF4-FFF2-40B4-BE49-F238E27FC236}">
                  <a16:creationId xmlns:a16="http://schemas.microsoft.com/office/drawing/2014/main" id="{6240ADFA-4BEF-4A2D-B121-2A61256334EA}"/>
                </a:ext>
              </a:extLst>
            </p:cNvPr>
            <p:cNvSpPr>
              <a:spLocks noChangeArrowheads="1"/>
            </p:cNvSpPr>
            <p:nvPr/>
          </p:nvSpPr>
          <p:spPr bwMode="auto">
            <a:xfrm>
              <a:off x="4551" y="2428"/>
              <a:ext cx="250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Arial" panose="020B0604020202020204" pitchFamily="34" charset="0"/>
                </a:rPr>
                <a:t>Median Land Value as Share of Property Value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3" name="Rectangle 6">
              <a:extLst>
                <a:ext uri="{FF2B5EF4-FFF2-40B4-BE49-F238E27FC236}">
                  <a16:creationId xmlns:a16="http://schemas.microsoft.com/office/drawing/2014/main" id="{198DA80E-2CDD-443D-935B-E0B4DCFF5770}"/>
                </a:ext>
              </a:extLst>
            </p:cNvPr>
            <p:cNvSpPr>
              <a:spLocks noChangeArrowheads="1"/>
            </p:cNvSpPr>
            <p:nvPr/>
          </p:nvSpPr>
          <p:spPr bwMode="auto">
            <a:xfrm>
              <a:off x="4551" y="2604"/>
              <a:ext cx="297" cy="149"/>
            </a:xfrm>
            <a:prstGeom prst="rect">
              <a:avLst/>
            </a:prstGeom>
            <a:solidFill>
              <a:srgbClr val="0F2D52"/>
            </a:solidFill>
            <a:ln w="635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 name="Rectangle 7">
              <a:extLst>
                <a:ext uri="{FF2B5EF4-FFF2-40B4-BE49-F238E27FC236}">
                  <a16:creationId xmlns:a16="http://schemas.microsoft.com/office/drawing/2014/main" id="{2621DCE4-A833-4FF3-8862-6320735C130A}"/>
                </a:ext>
              </a:extLst>
            </p:cNvPr>
            <p:cNvSpPr>
              <a:spLocks noChangeArrowheads="1"/>
            </p:cNvSpPr>
            <p:nvPr/>
          </p:nvSpPr>
          <p:spPr bwMode="auto">
            <a:xfrm>
              <a:off x="4901" y="2629"/>
              <a:ext cx="518"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rPr>
                <a:t>Under 20%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5" name="Rectangle 8">
              <a:extLst>
                <a:ext uri="{FF2B5EF4-FFF2-40B4-BE49-F238E27FC236}">
                  <a16:creationId xmlns:a16="http://schemas.microsoft.com/office/drawing/2014/main" id="{2B044F98-0AC1-4E1A-ABB2-CC71B7C8499C}"/>
                </a:ext>
              </a:extLst>
            </p:cNvPr>
            <p:cNvSpPr>
              <a:spLocks noChangeArrowheads="1"/>
            </p:cNvSpPr>
            <p:nvPr/>
          </p:nvSpPr>
          <p:spPr bwMode="auto">
            <a:xfrm>
              <a:off x="4551" y="2806"/>
              <a:ext cx="297" cy="148"/>
            </a:xfrm>
            <a:prstGeom prst="rect">
              <a:avLst/>
            </a:prstGeom>
            <a:solidFill>
              <a:srgbClr val="35AFC8"/>
            </a:solidFill>
            <a:ln w="635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9">
              <a:extLst>
                <a:ext uri="{FF2B5EF4-FFF2-40B4-BE49-F238E27FC236}">
                  <a16:creationId xmlns:a16="http://schemas.microsoft.com/office/drawing/2014/main" id="{16F8D5F6-ACDD-4EE2-B895-2731E2410AF9}"/>
                </a:ext>
              </a:extLst>
            </p:cNvPr>
            <p:cNvSpPr>
              <a:spLocks noChangeArrowheads="1"/>
            </p:cNvSpPr>
            <p:nvPr/>
          </p:nvSpPr>
          <p:spPr bwMode="auto">
            <a:xfrm>
              <a:off x="4901" y="2830"/>
              <a:ext cx="32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dirty="0">
                  <a:solidFill>
                    <a:srgbClr val="000000"/>
                  </a:solidFill>
                </a:rPr>
                <a:t>20–29</a:t>
              </a:r>
              <a:r>
                <a:rPr kumimoji="0" lang="en-US" altLang="en-US" sz="1100" b="0" i="0" u="none" strike="noStrike" cap="none" normalizeH="0" baseline="0" dirty="0">
                  <a:ln>
                    <a:noFill/>
                  </a:ln>
                  <a:solidFill>
                    <a:srgbClr val="000000"/>
                  </a:solidFill>
                  <a:effectLst/>
                  <a:latin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7" name="Rectangle 10">
              <a:extLst>
                <a:ext uri="{FF2B5EF4-FFF2-40B4-BE49-F238E27FC236}">
                  <a16:creationId xmlns:a16="http://schemas.microsoft.com/office/drawing/2014/main" id="{E0D13916-5056-4849-AF01-97BD74B70F29}"/>
                </a:ext>
              </a:extLst>
            </p:cNvPr>
            <p:cNvSpPr>
              <a:spLocks noChangeArrowheads="1"/>
            </p:cNvSpPr>
            <p:nvPr/>
          </p:nvSpPr>
          <p:spPr bwMode="auto">
            <a:xfrm>
              <a:off x="4551" y="3007"/>
              <a:ext cx="297" cy="149"/>
            </a:xfrm>
            <a:prstGeom prst="rect">
              <a:avLst/>
            </a:prstGeom>
            <a:solidFill>
              <a:srgbClr val="6F625A"/>
            </a:solidFill>
            <a:ln w="635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 name="Rectangle 11">
              <a:extLst>
                <a:ext uri="{FF2B5EF4-FFF2-40B4-BE49-F238E27FC236}">
                  <a16:creationId xmlns:a16="http://schemas.microsoft.com/office/drawing/2014/main" id="{B61C8DD6-00F2-44F6-B0CA-A79C42E53418}"/>
                </a:ext>
              </a:extLst>
            </p:cNvPr>
            <p:cNvSpPr>
              <a:spLocks noChangeArrowheads="1"/>
            </p:cNvSpPr>
            <p:nvPr/>
          </p:nvSpPr>
          <p:spPr bwMode="auto">
            <a:xfrm>
              <a:off x="4901" y="3032"/>
              <a:ext cx="32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en-US" altLang="en-US" sz="1100" b="0" i="0" u="none" strike="noStrike" cap="none" normalizeH="0" baseline="0" dirty="0">
                  <a:ln>
                    <a:noFill/>
                  </a:ln>
                  <a:solidFill>
                    <a:srgbClr val="000000"/>
                  </a:solidFill>
                  <a:effectLst/>
                  <a:latin typeface="Arial" panose="020B0604020202020204" pitchFamily="34" charset="0"/>
                </a:rPr>
                <a:t>30</a:t>
              </a:r>
              <a:r>
                <a:rPr lang="en-US" altLang="en-US" sz="1100" dirty="0">
                  <a:solidFill>
                    <a:srgbClr val="000000"/>
                  </a:solidFill>
                </a:rPr>
                <a:t>–</a:t>
              </a:r>
              <a:r>
                <a:rPr kumimoji="0" lang="en-US" altLang="en-US" sz="1100" b="0" i="0" u="none" strike="noStrike" cap="none" normalizeH="0" baseline="0" dirty="0">
                  <a:ln>
                    <a:noFill/>
                  </a:ln>
                  <a:solidFill>
                    <a:srgbClr val="000000"/>
                  </a:solidFill>
                  <a:effectLst/>
                  <a:latin typeface="Arial" panose="020B0604020202020204" pitchFamily="34" charset="0"/>
                </a:rPr>
                <a:t>39%</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9" name="Rectangle 12">
              <a:extLst>
                <a:ext uri="{FF2B5EF4-FFF2-40B4-BE49-F238E27FC236}">
                  <a16:creationId xmlns:a16="http://schemas.microsoft.com/office/drawing/2014/main" id="{63190BA1-144E-49E6-8B7F-652D01B8E655}"/>
                </a:ext>
              </a:extLst>
            </p:cNvPr>
            <p:cNvSpPr>
              <a:spLocks noChangeArrowheads="1"/>
            </p:cNvSpPr>
            <p:nvPr/>
          </p:nvSpPr>
          <p:spPr bwMode="auto">
            <a:xfrm>
              <a:off x="4551" y="3209"/>
              <a:ext cx="297" cy="148"/>
            </a:xfrm>
            <a:prstGeom prst="rect">
              <a:avLst/>
            </a:prstGeom>
            <a:solidFill>
              <a:srgbClr val="F26829"/>
            </a:solidFill>
            <a:ln w="635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 name="Rectangle 13">
              <a:extLst>
                <a:ext uri="{FF2B5EF4-FFF2-40B4-BE49-F238E27FC236}">
                  <a16:creationId xmlns:a16="http://schemas.microsoft.com/office/drawing/2014/main" id="{0F146CE2-0DAD-46AA-BF63-738B6A5671FA}"/>
                </a:ext>
              </a:extLst>
            </p:cNvPr>
            <p:cNvSpPr>
              <a:spLocks noChangeArrowheads="1"/>
            </p:cNvSpPr>
            <p:nvPr/>
          </p:nvSpPr>
          <p:spPr bwMode="auto">
            <a:xfrm>
              <a:off x="4901" y="3233"/>
              <a:ext cx="32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en-US" altLang="en-US" sz="1100" b="0" i="0" u="none" strike="noStrike" cap="none" normalizeH="0" baseline="0" dirty="0">
                  <a:ln>
                    <a:noFill/>
                  </a:ln>
                  <a:solidFill>
                    <a:srgbClr val="000000"/>
                  </a:solidFill>
                  <a:effectLst/>
                  <a:latin typeface="Arial" panose="020B0604020202020204" pitchFamily="34" charset="0"/>
                </a:rPr>
                <a:t>40</a:t>
              </a:r>
              <a:r>
                <a:rPr lang="en-US" altLang="en-US" sz="1100" dirty="0">
                  <a:solidFill>
                    <a:srgbClr val="000000"/>
                  </a:solidFill>
                </a:rPr>
                <a:t>–</a:t>
              </a:r>
              <a:r>
                <a:rPr kumimoji="0" lang="en-US" altLang="en-US" sz="1100" b="0" i="0" u="none" strike="noStrike" cap="none" normalizeH="0" baseline="0" dirty="0">
                  <a:ln>
                    <a:noFill/>
                  </a:ln>
                  <a:solidFill>
                    <a:srgbClr val="000000"/>
                  </a:solidFill>
                  <a:effectLst/>
                  <a:latin typeface="Arial" panose="020B0604020202020204" pitchFamily="34" charset="0"/>
                </a:rPr>
                <a:t>49%</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1" name="Rectangle 14">
              <a:extLst>
                <a:ext uri="{FF2B5EF4-FFF2-40B4-BE49-F238E27FC236}">
                  <a16:creationId xmlns:a16="http://schemas.microsoft.com/office/drawing/2014/main" id="{B43E6E21-BC4C-4608-8995-C462F6E20143}"/>
                </a:ext>
              </a:extLst>
            </p:cNvPr>
            <p:cNvSpPr>
              <a:spLocks noChangeArrowheads="1"/>
            </p:cNvSpPr>
            <p:nvPr/>
          </p:nvSpPr>
          <p:spPr bwMode="auto">
            <a:xfrm>
              <a:off x="4551" y="3410"/>
              <a:ext cx="297" cy="150"/>
            </a:xfrm>
            <a:prstGeom prst="rect">
              <a:avLst/>
            </a:prstGeom>
            <a:solidFill>
              <a:srgbClr val="FFC60A"/>
            </a:solidFill>
            <a:ln w="635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 name="Rectangle 15">
              <a:extLst>
                <a:ext uri="{FF2B5EF4-FFF2-40B4-BE49-F238E27FC236}">
                  <a16:creationId xmlns:a16="http://schemas.microsoft.com/office/drawing/2014/main" id="{F433E295-99D5-4F80-87F5-49BA95935E31}"/>
                </a:ext>
              </a:extLst>
            </p:cNvPr>
            <p:cNvSpPr>
              <a:spLocks noChangeArrowheads="1"/>
            </p:cNvSpPr>
            <p:nvPr/>
          </p:nvSpPr>
          <p:spPr bwMode="auto">
            <a:xfrm>
              <a:off x="4901" y="3436"/>
              <a:ext cx="649"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50% and Over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1093848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13">
            <a:extLst>
              <a:ext uri="{FF2B5EF4-FFF2-40B4-BE49-F238E27FC236}">
                <a16:creationId xmlns:a16="http://schemas.microsoft.com/office/drawing/2014/main" id="{9FD9F29F-C1B0-4EA4-AEDA-B2C7B4AA685F}"/>
              </a:ext>
            </a:extLst>
          </p:cNvPr>
          <p:cNvSpPr>
            <a:spLocks noGrp="1"/>
          </p:cNvSpPr>
          <p:nvPr>
            <p:ph type="title"/>
          </p:nvPr>
        </p:nvSpPr>
        <p:spPr/>
        <p:txBody>
          <a:bodyPr/>
          <a:lstStyle/>
          <a:p>
            <a:r>
              <a:rPr lang="en-US" sz="2700" dirty="0">
                <a:solidFill>
                  <a:srgbClr val="0F2D52"/>
                </a:solidFill>
              </a:rPr>
              <a:t>Figure 13. Home Prices Continued to Climb Through the Summer Months</a:t>
            </a:r>
          </a:p>
        </p:txBody>
      </p:sp>
      <p:pic>
        <p:nvPicPr>
          <p:cNvPr id="8" name="Figure 13" descr="The figure shows indexed nominal home prices and the annual change in home prices (separate axes) from 2000 through August 2020. Home prices have more than doubled since 2000, following a rapid rise in the early 2000s, a decline in prices beginning in 2007, and a subsequent recovery beginning in 2012. Prices have grown steadily since 2012, including through 2020. Indeed, home price growth has actually accelerated in recent months up to 5.7 percent in August.">
            <a:extLst>
              <a:ext uri="{FF2B5EF4-FFF2-40B4-BE49-F238E27FC236}">
                <a16:creationId xmlns:a16="http://schemas.microsoft.com/office/drawing/2014/main" id="{4B09B72A-0AA9-4767-A151-6EF4BABDE66B}"/>
              </a:ext>
            </a:extLst>
          </p:cNvPr>
          <p:cNvPicPr>
            <a:picLocks noChangeAspect="1"/>
          </p:cNvPicPr>
          <p:nvPr/>
        </p:nvPicPr>
        <p:blipFill>
          <a:blip r:embed="rId2"/>
          <a:stretch>
            <a:fillRect/>
          </a:stretch>
        </p:blipFill>
        <p:spPr>
          <a:xfrm>
            <a:off x="93968" y="1782195"/>
            <a:ext cx="12004064" cy="4145639"/>
          </a:xfrm>
          <a:prstGeom prst="rect">
            <a:avLst/>
          </a:prstGeom>
        </p:spPr>
      </p:pic>
      <p:sp>
        <p:nvSpPr>
          <p:cNvPr id="3" name="Figure 13 Source">
            <a:extLst>
              <a:ext uri="{FF2B5EF4-FFF2-40B4-BE49-F238E27FC236}">
                <a16:creationId xmlns:a16="http://schemas.microsoft.com/office/drawing/2014/main" id="{84E63AE1-99E7-42FA-93C9-4A1A4A9E41D1}"/>
              </a:ext>
            </a:extLst>
          </p:cNvPr>
          <p:cNvSpPr>
            <a:spLocks noGrp="1"/>
          </p:cNvSpPr>
          <p:nvPr>
            <p:ph type="body" sz="quarter" idx="10"/>
          </p:nvPr>
        </p:nvSpPr>
        <p:spPr/>
        <p:txBody>
          <a:bodyPr/>
          <a:lstStyle/>
          <a:p>
            <a:r>
              <a:rPr lang="en-US" dirty="0"/>
              <a:t>Source: JCHS tabulations of S&amp;P CoreLogic Case-Shiller US National Home SA Price Index.</a:t>
            </a:r>
          </a:p>
        </p:txBody>
      </p:sp>
      <p:sp>
        <p:nvSpPr>
          <p:cNvPr id="7" name="TextBox 6">
            <a:extLst>
              <a:ext uri="{FF2B5EF4-FFF2-40B4-BE49-F238E27FC236}">
                <a16:creationId xmlns:a16="http://schemas.microsoft.com/office/drawing/2014/main" id="{2BFE966B-DE32-4FD8-82D9-B58D50E13137}"/>
              </a:ext>
              <a:ext uri="{C183D7F6-B498-43B3-948B-1728B52AA6E4}">
                <adec:decorative xmlns:adec="http://schemas.microsoft.com/office/drawing/2017/decorative" val="1"/>
              </a:ext>
            </a:extLst>
          </p:cNvPr>
          <p:cNvSpPr txBox="1"/>
          <p:nvPr/>
        </p:nvSpPr>
        <p:spPr>
          <a:xfrm>
            <a:off x="291681" y="1406700"/>
            <a:ext cx="2235619" cy="338554"/>
          </a:xfrm>
          <a:prstGeom prst="rect">
            <a:avLst/>
          </a:prstGeom>
          <a:noFill/>
        </p:spPr>
        <p:txBody>
          <a:bodyPr wrap="square" rtlCol="0">
            <a:spAutoFit/>
          </a:bodyPr>
          <a:lstStyle/>
          <a:p>
            <a:r>
              <a:rPr lang="en-US" sz="1600" b="1">
                <a:solidFill>
                  <a:schemeClr val="tx1">
                    <a:lumMod val="50000"/>
                  </a:schemeClr>
                </a:solidFill>
              </a:rPr>
              <a:t>Home Price Index</a:t>
            </a:r>
          </a:p>
        </p:txBody>
      </p:sp>
      <p:sp>
        <p:nvSpPr>
          <p:cNvPr id="6" name="TextBox 5">
            <a:extLst>
              <a:ext uri="{FF2B5EF4-FFF2-40B4-BE49-F238E27FC236}">
                <a16:creationId xmlns:a16="http://schemas.microsoft.com/office/drawing/2014/main" id="{EB768022-0830-404B-B327-39D3D177F3D9}"/>
              </a:ext>
              <a:ext uri="{C183D7F6-B498-43B3-948B-1728B52AA6E4}">
                <adec:decorative xmlns:adec="http://schemas.microsoft.com/office/drawing/2017/decorative" val="1"/>
              </a:ext>
            </a:extLst>
          </p:cNvPr>
          <p:cNvSpPr txBox="1"/>
          <p:nvPr/>
        </p:nvSpPr>
        <p:spPr>
          <a:xfrm>
            <a:off x="7924800" y="1406700"/>
            <a:ext cx="3975519" cy="349466"/>
          </a:xfrm>
          <a:prstGeom prst="rect">
            <a:avLst/>
          </a:prstGeom>
          <a:noFill/>
        </p:spPr>
        <p:txBody>
          <a:bodyPr wrap="square" rtlCol="0">
            <a:spAutoFit/>
          </a:bodyPr>
          <a:lstStyle/>
          <a:p>
            <a:pPr algn="r"/>
            <a:r>
              <a:rPr lang="en-US" sz="1600" b="1">
                <a:solidFill>
                  <a:schemeClr val="tx1">
                    <a:lumMod val="50000"/>
                  </a:schemeClr>
                </a:solidFill>
              </a:rPr>
              <a:t>Annual Change (Percent)</a:t>
            </a:r>
          </a:p>
        </p:txBody>
      </p:sp>
    </p:spTree>
    <p:extLst>
      <p:ext uri="{BB962C8B-B14F-4D97-AF65-F5344CB8AC3E}">
        <p14:creationId xmlns:p14="http://schemas.microsoft.com/office/powerpoint/2010/main" val="242385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Chapter 3">
            <a:extLst>
              <a:ext uri="{FF2B5EF4-FFF2-40B4-BE49-F238E27FC236}">
                <a16:creationId xmlns:a16="http://schemas.microsoft.com/office/drawing/2014/main" id="{E6502377-5338-430B-B70F-5B0A3BB55581}"/>
              </a:ext>
            </a:extLst>
          </p:cNvPr>
          <p:cNvSpPr>
            <a:spLocks noGrp="1"/>
          </p:cNvSpPr>
          <p:nvPr>
            <p:ph type="ctrTitle"/>
          </p:nvPr>
        </p:nvSpPr>
        <p:spPr/>
        <p:txBody>
          <a:bodyPr/>
          <a:lstStyle/>
          <a:p>
            <a:r>
              <a:rPr lang="en-US" dirty="0"/>
              <a:t>Chapter 3. Demographic Drivers</a:t>
            </a:r>
          </a:p>
        </p:txBody>
      </p:sp>
    </p:spTree>
    <p:extLst>
      <p:ext uri="{BB962C8B-B14F-4D97-AF65-F5344CB8AC3E}">
        <p14:creationId xmlns:p14="http://schemas.microsoft.com/office/powerpoint/2010/main" val="214300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14">
            <a:extLst>
              <a:ext uri="{FF2B5EF4-FFF2-40B4-BE49-F238E27FC236}">
                <a16:creationId xmlns:a16="http://schemas.microsoft.com/office/drawing/2014/main" id="{48303A02-858C-4316-8CD2-3F63EBEDF352}"/>
              </a:ext>
            </a:extLst>
          </p:cNvPr>
          <p:cNvSpPr>
            <a:spLocks noGrp="1"/>
          </p:cNvSpPr>
          <p:nvPr>
            <p:ph type="title"/>
          </p:nvPr>
        </p:nvSpPr>
        <p:spPr>
          <a:xfrm>
            <a:off x="267855" y="457030"/>
            <a:ext cx="11219563" cy="684186"/>
          </a:xfrm>
        </p:spPr>
        <p:txBody>
          <a:bodyPr/>
          <a:lstStyle/>
          <a:p>
            <a:r>
              <a:rPr lang="en-US" sz="2800" dirty="0">
                <a:solidFill>
                  <a:srgbClr val="0F2D52"/>
                </a:solidFill>
              </a:rPr>
              <a:t>Figure 14: The Latest Surveys Point to a Continuing Pickup in Household Growth in Early 2020</a:t>
            </a:r>
          </a:p>
        </p:txBody>
      </p:sp>
      <p:graphicFrame>
        <p:nvGraphicFramePr>
          <p:cNvPr id="8" name="Figure 14" descr="According to the HVS, average annual household growth was at a rate of 1.5 million in the first quarter of 2020, up from 1.3 million averaged from 2016 to 2019 and 1.2 million from 2013 to 2016. The American Community Survey also reported average annual household growth of 1.3 million in 2016 to 2019, up from 860,000 per year from 2013 to 2016.">
            <a:extLst>
              <a:ext uri="{FF2B5EF4-FFF2-40B4-BE49-F238E27FC236}">
                <a16:creationId xmlns:a16="http://schemas.microsoft.com/office/drawing/2014/main" id="{A71B36D4-7A7F-4D44-8583-6615E9656BDF}"/>
              </a:ext>
            </a:extLst>
          </p:cNvPr>
          <p:cNvGraphicFramePr>
            <a:graphicFrameLocks noGrp="1"/>
          </p:cNvGraphicFramePr>
          <p:nvPr>
            <p:ph idx="1"/>
            <p:extLst>
              <p:ext uri="{D42A27DB-BD31-4B8C-83A1-F6EECF244321}">
                <p14:modId xmlns:p14="http://schemas.microsoft.com/office/powerpoint/2010/main" val="489638468"/>
              </p:ext>
            </p:extLst>
          </p:nvPr>
        </p:nvGraphicFramePr>
        <p:xfrm>
          <a:off x="268288" y="1537310"/>
          <a:ext cx="11566525" cy="4592902"/>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9F825289-C1EC-477A-9A42-A87871B8B21F}"/>
              </a:ext>
              <a:ext uri="{C183D7F6-B498-43B3-948B-1728B52AA6E4}">
                <adec:decorative xmlns:adec="http://schemas.microsoft.com/office/drawing/2017/decorative" val="1"/>
              </a:ext>
            </a:extLst>
          </p:cNvPr>
          <p:cNvSpPr>
            <a:spLocks noGrp="1"/>
          </p:cNvSpPr>
          <p:nvPr>
            <p:ph type="body" sz="quarter" idx="10"/>
          </p:nvPr>
        </p:nvSpPr>
        <p:spPr/>
        <p:txBody>
          <a:bodyPr/>
          <a:lstStyle/>
          <a:p>
            <a:pPr>
              <a:defRPr sz="1862" b="0" i="0" u="none" strike="noStrike" kern="1200" spc="0" baseline="0">
                <a:solidFill>
                  <a:srgbClr val="5A5A5A">
                    <a:lumMod val="65000"/>
                    <a:lumOff val="35000"/>
                  </a:srgbClr>
                </a:solidFill>
                <a:latin typeface="+mn-lt"/>
                <a:ea typeface="+mn-ea"/>
                <a:cs typeface="+mn-cs"/>
              </a:defRPr>
            </a:pPr>
            <a:r>
              <a:rPr lang="en-US" sz="1400" b="1" cap="none" dirty="0">
                <a:solidFill>
                  <a:schemeClr val="tx2">
                    <a:lumMod val="50000"/>
                  </a:schemeClr>
                </a:solidFill>
              </a:rPr>
              <a:t>Average Annual Household Growth (Millions)</a:t>
            </a:r>
          </a:p>
        </p:txBody>
      </p:sp>
      <p:sp>
        <p:nvSpPr>
          <p:cNvPr id="5" name="Figure 14 Notes and Source">
            <a:extLst>
              <a:ext uri="{FF2B5EF4-FFF2-40B4-BE49-F238E27FC236}">
                <a16:creationId xmlns:a16="http://schemas.microsoft.com/office/drawing/2014/main" id="{6660B2FF-FC5A-47D0-A60B-0F8991EE26D5}"/>
              </a:ext>
            </a:extLst>
          </p:cNvPr>
          <p:cNvSpPr>
            <a:spLocks noGrp="1"/>
          </p:cNvSpPr>
          <p:nvPr>
            <p:ph type="body" sz="quarter" idx="11"/>
          </p:nvPr>
        </p:nvSpPr>
        <p:spPr>
          <a:xfrm>
            <a:off x="267855" y="5927834"/>
            <a:ext cx="10742349" cy="533511"/>
          </a:xfrm>
        </p:spPr>
        <p:txBody>
          <a:bodyPr/>
          <a:lstStyle/>
          <a:p>
            <a:r>
              <a:rPr lang="en-US" dirty="0"/>
              <a:t>Note: Estimate for 2020:1 is based on year-over-year change in the four-quarter trailing average.</a:t>
            </a:r>
          </a:p>
          <a:p>
            <a:r>
              <a:rPr lang="en-US" dirty="0"/>
              <a:t>Source: JCHS tabulations of US Census Bureau, American Community Survey 1-Year Estimates via IPUMS USA, University of Minnesota, www.ipums.org.</a:t>
            </a:r>
          </a:p>
        </p:txBody>
      </p:sp>
    </p:spTree>
    <p:extLst>
      <p:ext uri="{BB962C8B-B14F-4D97-AF65-F5344CB8AC3E}">
        <p14:creationId xmlns:p14="http://schemas.microsoft.com/office/powerpoint/2010/main" val="3598834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02E9D-FA74-4842-B8DA-2D1C162AE9AD}"/>
              </a:ext>
              <a:ext uri="{C183D7F6-B498-43B3-948B-1728B52AA6E4}">
                <adec:decorative xmlns:adec="http://schemas.microsoft.com/office/drawing/2017/decorative" val="0"/>
              </a:ext>
            </a:extLst>
          </p:cNvPr>
          <p:cNvSpPr>
            <a:spLocks noGrp="1"/>
          </p:cNvSpPr>
          <p:nvPr>
            <p:ph type="title"/>
          </p:nvPr>
        </p:nvSpPr>
        <p:spPr/>
        <p:txBody>
          <a:bodyPr/>
          <a:lstStyle/>
          <a:p>
            <a:pPr rtl="0" eaLnBrk="1" latinLnBrk="0" hangingPunct="1"/>
            <a:r>
              <a:rPr lang="en-US" sz="2700" kern="1200" dirty="0">
                <a:solidFill>
                  <a:srgbClr val="0F2D52"/>
                </a:solidFill>
                <a:effectLst/>
                <a:latin typeface="Arial" panose="020B0604020202020204" pitchFamily="34" charset="0"/>
                <a:ea typeface="+mn-ea"/>
                <a:cs typeface="+mn-cs"/>
              </a:rPr>
              <a:t>Figure 15: Census Estimates Indicate that Population Growth Has Slowed Far Earlier than Projected</a:t>
            </a:r>
            <a:endParaRPr lang="en-US" dirty="0">
              <a:effectLst/>
            </a:endParaRPr>
          </a:p>
        </p:txBody>
      </p:sp>
      <p:graphicFrame>
        <p:nvGraphicFramePr>
          <p:cNvPr id="6" name="Figure 15" descr="Census estimated that US population growth dropped from 2.3 million in 2016 to 1.55 million in 2019, whereas Census population projections had expected growth would remain above 2.0 million through 2030 and not dip to 1.5 million until 2045."/>
          <p:cNvGraphicFramePr>
            <a:graphicFrameLocks/>
          </p:cNvGraphicFramePr>
          <p:nvPr>
            <p:extLst>
              <p:ext uri="{D42A27DB-BD31-4B8C-83A1-F6EECF244321}">
                <p14:modId xmlns:p14="http://schemas.microsoft.com/office/powerpoint/2010/main" val="4190449772"/>
              </p:ext>
            </p:extLst>
          </p:nvPr>
        </p:nvGraphicFramePr>
        <p:xfrm>
          <a:off x="267855" y="1389379"/>
          <a:ext cx="11065316" cy="4298520"/>
        </p:xfrm>
        <a:graphic>
          <a:graphicData uri="http://schemas.openxmlformats.org/drawingml/2006/chart">
            <c:chart xmlns:c="http://schemas.openxmlformats.org/drawingml/2006/chart" xmlns:r="http://schemas.openxmlformats.org/officeDocument/2006/relationships" r:id="rId3"/>
          </a:graphicData>
        </a:graphic>
      </p:graphicFrame>
      <p:sp>
        <p:nvSpPr>
          <p:cNvPr id="5" name="Figure 15 Source"/>
          <p:cNvSpPr>
            <a:spLocks noGrp="1"/>
          </p:cNvSpPr>
          <p:nvPr>
            <p:ph type="body" sz="quarter" idx="13"/>
          </p:nvPr>
        </p:nvSpPr>
        <p:spPr>
          <a:xfrm>
            <a:off x="267855" y="6111875"/>
            <a:ext cx="8770119" cy="381000"/>
          </a:xfrm>
        </p:spPr>
        <p:txBody>
          <a:bodyPr/>
          <a:lstStyle/>
          <a:p>
            <a:r>
              <a:rPr lang="en-US" sz="1050" dirty="0">
                <a:solidFill>
                  <a:schemeClr val="tx1">
                    <a:lumMod val="50000"/>
                  </a:schemeClr>
                </a:solidFill>
              </a:rPr>
              <a:t>Source: JCHS tabulations of US Census Bureau, 2019 vintage Population Estimates and 2017 Middle-Series Population Projections.</a:t>
            </a:r>
          </a:p>
        </p:txBody>
      </p:sp>
      <p:sp>
        <p:nvSpPr>
          <p:cNvPr id="9" name="Rectangle 8">
            <a:extLst>
              <a:ext uri="{FF2B5EF4-FFF2-40B4-BE49-F238E27FC236}">
                <a16:creationId xmlns:a16="http://schemas.microsoft.com/office/drawing/2014/main" id="{B32CD4A6-B5CB-4E4F-8AB5-D59057D8F845}"/>
              </a:ext>
              <a:ext uri="{C183D7F6-B498-43B3-948B-1728B52AA6E4}">
                <adec:decorative xmlns:adec="http://schemas.microsoft.com/office/drawing/2017/decorative" val="1"/>
              </a:ext>
            </a:extLst>
          </p:cNvPr>
          <p:cNvSpPr/>
          <p:nvPr/>
        </p:nvSpPr>
        <p:spPr>
          <a:xfrm>
            <a:off x="4527562" y="1808053"/>
            <a:ext cx="6251274" cy="2939328"/>
          </a:xfrm>
          <a:prstGeom prst="rect">
            <a:avLst/>
          </a:prstGeom>
          <a:solidFill>
            <a:schemeClr val="accent4">
              <a:alpha val="20000"/>
            </a:schemeClr>
          </a:solidFill>
          <a:ln>
            <a:no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Tree>
    <p:extLst>
      <p:ext uri="{BB962C8B-B14F-4D97-AF65-F5344CB8AC3E}">
        <p14:creationId xmlns:p14="http://schemas.microsoft.com/office/powerpoint/2010/main" val="1929277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Chapter 1">
            <a:extLst>
              <a:ext uri="{FF2B5EF4-FFF2-40B4-BE49-F238E27FC236}">
                <a16:creationId xmlns:a16="http://schemas.microsoft.com/office/drawing/2014/main" id="{E6502377-5338-430B-B70F-5B0A3BB55581}"/>
              </a:ext>
            </a:extLst>
          </p:cNvPr>
          <p:cNvSpPr>
            <a:spLocks noGrp="1"/>
          </p:cNvSpPr>
          <p:nvPr>
            <p:ph type="ctrTitle"/>
          </p:nvPr>
        </p:nvSpPr>
        <p:spPr/>
        <p:txBody>
          <a:bodyPr/>
          <a:lstStyle/>
          <a:p>
            <a:r>
              <a:rPr lang="en-US" dirty="0"/>
              <a:t>Chapter 1. Executive Summary</a:t>
            </a:r>
          </a:p>
        </p:txBody>
      </p:sp>
    </p:spTree>
    <p:extLst>
      <p:ext uri="{BB962C8B-B14F-4D97-AF65-F5344CB8AC3E}">
        <p14:creationId xmlns:p14="http://schemas.microsoft.com/office/powerpoint/2010/main" val="38750625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16">
            <a:extLst>
              <a:ext uri="{FF2B5EF4-FFF2-40B4-BE49-F238E27FC236}">
                <a16:creationId xmlns:a16="http://schemas.microsoft.com/office/drawing/2014/main" id="{9FA814ED-2373-4FCB-8C06-8664B5C6C24A}"/>
              </a:ext>
            </a:extLst>
          </p:cNvPr>
          <p:cNvSpPr>
            <a:spLocks noGrp="1"/>
          </p:cNvSpPr>
          <p:nvPr>
            <p:ph type="title"/>
          </p:nvPr>
        </p:nvSpPr>
        <p:spPr>
          <a:xfrm>
            <a:off x="267855" y="406383"/>
            <a:ext cx="11298672" cy="1025637"/>
          </a:xfrm>
        </p:spPr>
        <p:txBody>
          <a:bodyPr/>
          <a:lstStyle/>
          <a:p>
            <a:r>
              <a:rPr lang="en-US" sz="2600" dirty="0">
                <a:solidFill>
                  <a:srgbClr val="0F2D52"/>
                </a:solidFill>
              </a:rPr>
              <a:t>Figure 16: While Still Concentrated in Suburban Communities, Household Growth Made a Comeback in Cities</a:t>
            </a:r>
          </a:p>
        </p:txBody>
      </p:sp>
      <p:graphicFrame>
        <p:nvGraphicFramePr>
          <p:cNvPr id="8" name="Figure 16" descr="Average annual household growth in principal cities of metro areas more than doubled in the late 2010s, from 114,000 per year in 2010-2014 to 270,000 per year in 2014-2018. Meanwhile, growth in suburbs grew from a rate of 402,000 per year in 2010-2014 to 596,000 per year in 2014-2018, and the number of households in tracts outside of metro areas remained basically flat.">
            <a:extLst>
              <a:ext uri="{FF2B5EF4-FFF2-40B4-BE49-F238E27FC236}">
                <a16:creationId xmlns:a16="http://schemas.microsoft.com/office/drawing/2014/main" id="{061B50C6-ECD2-4399-ABA0-7BDE980F7FA0}"/>
              </a:ext>
            </a:extLst>
          </p:cNvPr>
          <p:cNvGraphicFramePr>
            <a:graphicFrameLocks noGrp="1"/>
          </p:cNvGraphicFramePr>
          <p:nvPr>
            <p:ph idx="1"/>
            <p:extLst>
              <p:ext uri="{D42A27DB-BD31-4B8C-83A1-F6EECF244321}">
                <p14:modId xmlns:p14="http://schemas.microsoft.com/office/powerpoint/2010/main" val="3096028637"/>
              </p:ext>
            </p:extLst>
          </p:nvPr>
        </p:nvGraphicFramePr>
        <p:xfrm>
          <a:off x="268288" y="1573213"/>
          <a:ext cx="11566525" cy="4203700"/>
        </p:xfrm>
        <a:graphic>
          <a:graphicData uri="http://schemas.openxmlformats.org/drawingml/2006/chart">
            <c:chart xmlns:c="http://schemas.openxmlformats.org/drawingml/2006/chart" xmlns:r="http://schemas.openxmlformats.org/officeDocument/2006/relationships" r:id="rId2"/>
          </a:graphicData>
        </a:graphic>
      </p:graphicFrame>
      <p:sp>
        <p:nvSpPr>
          <p:cNvPr id="5" name="Figure 16 Notes and Source">
            <a:extLst>
              <a:ext uri="{FF2B5EF4-FFF2-40B4-BE49-F238E27FC236}">
                <a16:creationId xmlns:a16="http://schemas.microsoft.com/office/drawing/2014/main" id="{2E975559-70AE-471C-93D7-7E3384C9E90C}"/>
              </a:ext>
            </a:extLst>
          </p:cNvPr>
          <p:cNvSpPr>
            <a:spLocks noGrp="1"/>
          </p:cNvSpPr>
          <p:nvPr>
            <p:ph type="body" sz="quarter" idx="10"/>
          </p:nvPr>
        </p:nvSpPr>
        <p:spPr/>
        <p:txBody>
          <a:bodyPr/>
          <a:lstStyle/>
          <a:p>
            <a:r>
              <a:rPr lang="en-US" dirty="0"/>
              <a:t>Notes: Cities are defined following Kneebone &amp; Nadeau (2015), where city tracts are either in the metro’s principal city or in cities with populations over 100,000. All non-city tracts in metro areas are suburban.</a:t>
            </a:r>
          </a:p>
          <a:p>
            <a:r>
              <a:rPr lang="en-US" dirty="0"/>
              <a:t>Source: JCHS tabulations of US Census Bureau, 1990 and 2000 Decennial Censuses and 2010, 2014, and 2018 American Community Survey 5-Year Estimates.</a:t>
            </a:r>
          </a:p>
        </p:txBody>
      </p:sp>
    </p:spTree>
    <p:extLst>
      <p:ext uri="{BB962C8B-B14F-4D97-AF65-F5344CB8AC3E}">
        <p14:creationId xmlns:p14="http://schemas.microsoft.com/office/powerpoint/2010/main" val="2514227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17">
            <a:extLst>
              <a:ext uri="{FF2B5EF4-FFF2-40B4-BE49-F238E27FC236}">
                <a16:creationId xmlns:a16="http://schemas.microsoft.com/office/drawing/2014/main" id="{1CE48B9D-B827-4971-B063-48D44805ABE4}"/>
              </a:ext>
            </a:extLst>
          </p:cNvPr>
          <p:cNvSpPr>
            <a:spLocks noGrp="1"/>
          </p:cNvSpPr>
          <p:nvPr>
            <p:ph type="title"/>
          </p:nvPr>
        </p:nvSpPr>
        <p:spPr>
          <a:xfrm>
            <a:off x="267855" y="478335"/>
            <a:ext cx="11763507" cy="684186"/>
          </a:xfrm>
        </p:spPr>
        <p:txBody>
          <a:bodyPr/>
          <a:lstStyle/>
          <a:p>
            <a:r>
              <a:rPr lang="en-US" dirty="0">
                <a:solidFill>
                  <a:srgbClr val="0F2D52"/>
                </a:solidFill>
              </a:rPr>
              <a:t>Figure 17: Declining Unemployment and Rising Incomes Set the Stage for a Strong Housing Market in 2020</a:t>
            </a:r>
          </a:p>
        </p:txBody>
      </p:sp>
      <p:graphicFrame>
        <p:nvGraphicFramePr>
          <p:cNvPr id="8" name="Figure 17" descr="As the unemployment rate dropped from 8.6 percent in 2012 to 3.9 percent in 2019, real median household incomes rose from $56,233 to $65,000.">
            <a:extLst>
              <a:ext uri="{FF2B5EF4-FFF2-40B4-BE49-F238E27FC236}">
                <a16:creationId xmlns:a16="http://schemas.microsoft.com/office/drawing/2014/main" id="{B542BC2C-6655-43F5-9A22-E3D58945D775}"/>
              </a:ext>
            </a:extLst>
          </p:cNvPr>
          <p:cNvGraphicFramePr>
            <a:graphicFrameLocks noGrp="1"/>
          </p:cNvGraphicFramePr>
          <p:nvPr>
            <p:ph idx="1"/>
            <p:extLst>
              <p:ext uri="{D42A27DB-BD31-4B8C-83A1-F6EECF244321}">
                <p14:modId xmlns:p14="http://schemas.microsoft.com/office/powerpoint/2010/main" val="1343398969"/>
              </p:ext>
            </p:extLst>
          </p:nvPr>
        </p:nvGraphicFramePr>
        <p:xfrm>
          <a:off x="268288" y="1354002"/>
          <a:ext cx="11566525" cy="4437197"/>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6DDFEFB9-AFDB-4369-A9B6-5B50B3FD6AC5}"/>
              </a:ext>
              <a:ext uri="{C183D7F6-B498-43B3-948B-1728B52AA6E4}">
                <adec:decorative xmlns:adec="http://schemas.microsoft.com/office/drawing/2017/decorative" val="1"/>
              </a:ext>
            </a:extLst>
          </p:cNvPr>
          <p:cNvSpPr>
            <a:spLocks noGrp="1"/>
          </p:cNvSpPr>
          <p:nvPr>
            <p:ph type="body" sz="quarter" idx="10"/>
          </p:nvPr>
        </p:nvSpPr>
        <p:spPr>
          <a:xfrm>
            <a:off x="268110" y="1169886"/>
            <a:ext cx="11655601" cy="388938"/>
          </a:xfrm>
        </p:spPr>
        <p:txBody>
          <a:bodyPr/>
          <a:lstStyle/>
          <a:p>
            <a:r>
              <a:rPr lang="en-US" sz="1400" b="1" cap="none" dirty="0"/>
              <a:t>Unemployment Rate (Percent)                                                                                                                                  Median Income (2019 Dollars)</a:t>
            </a:r>
          </a:p>
        </p:txBody>
      </p:sp>
      <p:sp>
        <p:nvSpPr>
          <p:cNvPr id="5" name="Figure 17 Notes and Source">
            <a:extLst>
              <a:ext uri="{FF2B5EF4-FFF2-40B4-BE49-F238E27FC236}">
                <a16:creationId xmlns:a16="http://schemas.microsoft.com/office/drawing/2014/main" id="{07295250-0572-46AA-8EDC-F85B0D1CD46B}"/>
              </a:ext>
            </a:extLst>
          </p:cNvPr>
          <p:cNvSpPr>
            <a:spLocks noGrp="1"/>
          </p:cNvSpPr>
          <p:nvPr>
            <p:ph type="body" sz="quarter" idx="11"/>
          </p:nvPr>
        </p:nvSpPr>
        <p:spPr/>
        <p:txBody>
          <a:bodyPr/>
          <a:lstStyle/>
          <a:p>
            <a:r>
              <a:rPr lang="en-US" dirty="0"/>
              <a:t>Note: Incomes are adjusted for inflation using the CPI-U for All Items.</a:t>
            </a:r>
          </a:p>
          <a:p>
            <a:r>
              <a:rPr lang="en-US" dirty="0"/>
              <a:t>Source: JCHS tabulations of US Census Bureau, American Community Survey 1-Year Estimates via IPUMS USA, and Current Population Surveys via IPUMS CPS, University of Minnesota, www.ipums.org.</a:t>
            </a:r>
          </a:p>
        </p:txBody>
      </p:sp>
      <p:pic>
        <p:nvPicPr>
          <p:cNvPr id="3" name="Picture 2">
            <a:extLst>
              <a:ext uri="{FF2B5EF4-FFF2-40B4-BE49-F238E27FC236}">
                <a16:creationId xmlns:a16="http://schemas.microsoft.com/office/drawing/2014/main" id="{7E66970A-E145-4288-AB9A-C25576BEF5E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7187" y="5365047"/>
            <a:ext cx="2667000" cy="523875"/>
          </a:xfrm>
          <a:prstGeom prst="rect">
            <a:avLst/>
          </a:prstGeom>
        </p:spPr>
      </p:pic>
    </p:spTree>
    <p:extLst>
      <p:ext uri="{BB962C8B-B14F-4D97-AF65-F5344CB8AC3E}">
        <p14:creationId xmlns:p14="http://schemas.microsoft.com/office/powerpoint/2010/main" val="48515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18">
            <a:extLst>
              <a:ext uri="{FF2B5EF4-FFF2-40B4-BE49-F238E27FC236}">
                <a16:creationId xmlns:a16="http://schemas.microsoft.com/office/drawing/2014/main" id="{1CE48B9D-B827-4971-B063-48D44805ABE4}"/>
              </a:ext>
            </a:extLst>
          </p:cNvPr>
          <p:cNvSpPr>
            <a:spLocks noGrp="1"/>
          </p:cNvSpPr>
          <p:nvPr>
            <p:ph type="title"/>
          </p:nvPr>
        </p:nvSpPr>
        <p:spPr>
          <a:xfrm>
            <a:off x="267855" y="325998"/>
            <a:ext cx="11763507" cy="684186"/>
          </a:xfrm>
        </p:spPr>
        <p:txBody>
          <a:bodyPr/>
          <a:lstStyle/>
          <a:p>
            <a:r>
              <a:rPr lang="en-US" sz="2800" dirty="0">
                <a:solidFill>
                  <a:srgbClr val="0F2D52"/>
                </a:solidFill>
              </a:rPr>
              <a:t>Figure 18: The Black-White Income Gap Widened Further in the 2010s</a:t>
            </a:r>
          </a:p>
        </p:txBody>
      </p:sp>
      <p:graphicFrame>
        <p:nvGraphicFramePr>
          <p:cNvPr id="8" name="Figure 18" descr="The median income of white and Black households both increased in the 2010s, but unevenly, which increasing the white-Black income gap sharply. After rising by only $200 during the 2000s ($23,600 to $23,800), the Black-white income gap increased by $3,900 from 2010 to 2019, to $27,700.">
            <a:extLst>
              <a:ext uri="{FF2B5EF4-FFF2-40B4-BE49-F238E27FC236}">
                <a16:creationId xmlns:a16="http://schemas.microsoft.com/office/drawing/2014/main" id="{B542BC2C-6655-43F5-9A22-E3D58945D775}"/>
              </a:ext>
            </a:extLst>
          </p:cNvPr>
          <p:cNvGraphicFramePr>
            <a:graphicFrameLocks noGrp="1"/>
          </p:cNvGraphicFramePr>
          <p:nvPr>
            <p:ph idx="1"/>
            <p:extLst>
              <p:ext uri="{D42A27DB-BD31-4B8C-83A1-F6EECF244321}">
                <p14:modId xmlns:p14="http://schemas.microsoft.com/office/powerpoint/2010/main" val="2188515801"/>
              </p:ext>
            </p:extLst>
          </p:nvPr>
        </p:nvGraphicFramePr>
        <p:xfrm>
          <a:off x="268288" y="1626919"/>
          <a:ext cx="11566525" cy="4149994"/>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6DDFEFB9-AFDB-4369-A9B6-5B50B3FD6AC5}"/>
              </a:ext>
              <a:ext uri="{C183D7F6-B498-43B3-948B-1728B52AA6E4}">
                <adec:decorative xmlns:adec="http://schemas.microsoft.com/office/drawing/2017/decorative" val="1"/>
              </a:ext>
            </a:extLst>
          </p:cNvPr>
          <p:cNvSpPr>
            <a:spLocks noGrp="1"/>
          </p:cNvSpPr>
          <p:nvPr>
            <p:ph type="body" sz="quarter" idx="10"/>
          </p:nvPr>
        </p:nvSpPr>
        <p:spPr>
          <a:xfrm>
            <a:off x="268110" y="1237981"/>
            <a:ext cx="11655601" cy="388938"/>
          </a:xfrm>
        </p:spPr>
        <p:txBody>
          <a:bodyPr/>
          <a:lstStyle/>
          <a:p>
            <a:r>
              <a:rPr lang="en-US" sz="1400" b="1" cap="none" dirty="0"/>
              <a:t>Median Income (2019 Dollars) 								             Gap (2019 Dollars)</a:t>
            </a:r>
          </a:p>
        </p:txBody>
      </p:sp>
      <p:sp>
        <p:nvSpPr>
          <p:cNvPr id="5" name="Figure 18 Notes and Source">
            <a:extLst>
              <a:ext uri="{FF2B5EF4-FFF2-40B4-BE49-F238E27FC236}">
                <a16:creationId xmlns:a16="http://schemas.microsoft.com/office/drawing/2014/main" id="{07295250-0572-46AA-8EDC-F85B0D1CD46B}"/>
              </a:ext>
            </a:extLst>
          </p:cNvPr>
          <p:cNvSpPr>
            <a:spLocks noGrp="1"/>
          </p:cNvSpPr>
          <p:nvPr>
            <p:ph type="body" sz="quarter" idx="11"/>
          </p:nvPr>
        </p:nvSpPr>
        <p:spPr/>
        <p:txBody>
          <a:bodyPr/>
          <a:lstStyle/>
          <a:p>
            <a:r>
              <a:rPr lang="en-US" dirty="0"/>
              <a:t>Note: Incomes are adjusted for inflation using the CPI-U for All Items.</a:t>
            </a:r>
          </a:p>
          <a:p>
            <a:r>
              <a:rPr lang="en-US" dirty="0"/>
              <a:t>Source: JCHS tabulations of US Census Bureau, 1980, 1990, and 2000 Decennial Censuses, and 2010 and 2019 American Community Survey 1-Year Estimates via IPUMS USA, University of Minnesota, www.ipums.org.</a:t>
            </a:r>
          </a:p>
        </p:txBody>
      </p:sp>
    </p:spTree>
    <p:extLst>
      <p:ext uri="{BB962C8B-B14F-4D97-AF65-F5344CB8AC3E}">
        <p14:creationId xmlns:p14="http://schemas.microsoft.com/office/powerpoint/2010/main" val="3957607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19">
            <a:extLst>
              <a:ext uri="{FF2B5EF4-FFF2-40B4-BE49-F238E27FC236}">
                <a16:creationId xmlns:a16="http://schemas.microsoft.com/office/drawing/2014/main" id="{D51B5903-0CCD-4E01-B6A8-FEBB85CAC272}"/>
              </a:ext>
            </a:extLst>
          </p:cNvPr>
          <p:cNvSpPr>
            <a:spLocks noGrp="1"/>
          </p:cNvSpPr>
          <p:nvPr>
            <p:ph type="title"/>
          </p:nvPr>
        </p:nvSpPr>
        <p:spPr>
          <a:xfrm>
            <a:off x="267855" y="291224"/>
            <a:ext cx="11566879" cy="684186"/>
          </a:xfrm>
        </p:spPr>
        <p:txBody>
          <a:bodyPr/>
          <a:lstStyle/>
          <a:p>
            <a:r>
              <a:rPr lang="en-US" sz="2800" dirty="0">
                <a:solidFill>
                  <a:srgbClr val="0F2D52"/>
                </a:solidFill>
              </a:rPr>
              <a:t>Figure 19: US Households Are Becoming Older and More Diverse</a:t>
            </a:r>
          </a:p>
        </p:txBody>
      </p:sp>
      <p:graphicFrame>
        <p:nvGraphicFramePr>
          <p:cNvPr id="6" name="Figure 19" descr="Households growth by age over the past five years has small gains in households under 45, large declines in households aged 45-54, and large gains in households age 55 and over, with the greatest gains in households aged 65-74. Households of color represent a third of all US households in 2019, but were three-quarters of all household growth between 2014 and 2019.">
            <a:extLst>
              <a:ext uri="{FF2B5EF4-FFF2-40B4-BE49-F238E27FC236}">
                <a16:creationId xmlns:a16="http://schemas.microsoft.com/office/drawing/2014/main" id="{B53ABA43-AB27-4358-998D-82023C2F22D3}"/>
              </a:ext>
            </a:extLst>
          </p:cNvPr>
          <p:cNvGraphicFramePr>
            <a:graphicFrameLocks/>
          </p:cNvGraphicFramePr>
          <p:nvPr>
            <p:extLst>
              <p:ext uri="{D42A27DB-BD31-4B8C-83A1-F6EECF244321}">
                <p14:modId xmlns:p14="http://schemas.microsoft.com/office/powerpoint/2010/main" val="3659285530"/>
              </p:ext>
            </p:extLst>
          </p:nvPr>
        </p:nvGraphicFramePr>
        <p:xfrm>
          <a:off x="267855" y="1643220"/>
          <a:ext cx="5374087" cy="4626951"/>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DF4699AE-FB22-4FC1-BBAD-C21A2123BD87}"/>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sz="1600" b="1" cap="none" dirty="0"/>
              <a:t>Change in Households, 2014</a:t>
            </a:r>
            <a:r>
              <a:rPr lang="en-US" dirty="0"/>
              <a:t>–</a:t>
            </a:r>
            <a:r>
              <a:rPr lang="en-US" sz="1600" b="1" cap="none" dirty="0"/>
              <a:t>2019 (Millions)	                     Share of Households (Percent)</a:t>
            </a:r>
          </a:p>
        </p:txBody>
      </p:sp>
      <p:sp>
        <p:nvSpPr>
          <p:cNvPr id="5" name="Figure 19 Notes and Source">
            <a:extLst>
              <a:ext uri="{FF2B5EF4-FFF2-40B4-BE49-F238E27FC236}">
                <a16:creationId xmlns:a16="http://schemas.microsoft.com/office/drawing/2014/main" id="{0029383E-E32A-45FA-B455-8AFA7600A083}"/>
              </a:ext>
            </a:extLst>
          </p:cNvPr>
          <p:cNvSpPr>
            <a:spLocks noGrp="1"/>
          </p:cNvSpPr>
          <p:nvPr>
            <p:ph type="body" sz="quarter" idx="11"/>
          </p:nvPr>
        </p:nvSpPr>
        <p:spPr>
          <a:xfrm>
            <a:off x="267855" y="5993454"/>
            <a:ext cx="10627188" cy="533511"/>
          </a:xfrm>
        </p:spPr>
        <p:txBody>
          <a:bodyPr/>
          <a:lstStyle/>
          <a:p>
            <a:r>
              <a:rPr lang="en-US" dirty="0"/>
              <a:t>Notes: Householders who are white, Black, Asian, or another race are non-Hispanic. Hispanic householders may be of any race.</a:t>
            </a:r>
          </a:p>
          <a:p>
            <a:r>
              <a:rPr lang="en-US" dirty="0"/>
              <a:t>Source: JCHS tabulations of US Census Bureau, American Community Survey 1-Year Estimates.</a:t>
            </a:r>
          </a:p>
        </p:txBody>
      </p:sp>
      <p:graphicFrame>
        <p:nvGraphicFramePr>
          <p:cNvPr id="9" name="Content Placeholder 7">
            <a:extLst>
              <a:ext uri="{FF2B5EF4-FFF2-40B4-BE49-F238E27FC236}">
                <a16:creationId xmlns:a16="http://schemas.microsoft.com/office/drawing/2014/main" id="{F8670570-879A-488B-92EB-097180FBA5A3}"/>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4294184935"/>
              </p:ext>
            </p:extLst>
          </p:nvPr>
        </p:nvGraphicFramePr>
        <p:xfrm>
          <a:off x="6051294" y="1731486"/>
          <a:ext cx="5256014" cy="431853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00326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Chapter 4">
            <a:extLst>
              <a:ext uri="{FF2B5EF4-FFF2-40B4-BE49-F238E27FC236}">
                <a16:creationId xmlns:a16="http://schemas.microsoft.com/office/drawing/2014/main" id="{E6502377-5338-430B-B70F-5B0A3BB55581}"/>
              </a:ext>
            </a:extLst>
          </p:cNvPr>
          <p:cNvSpPr>
            <a:spLocks noGrp="1"/>
          </p:cNvSpPr>
          <p:nvPr>
            <p:ph type="ctrTitle"/>
          </p:nvPr>
        </p:nvSpPr>
        <p:spPr/>
        <p:txBody>
          <a:bodyPr/>
          <a:lstStyle/>
          <a:p>
            <a:r>
              <a:rPr lang="en-US" dirty="0"/>
              <a:t>Chapter 4. Homeownership</a:t>
            </a:r>
          </a:p>
        </p:txBody>
      </p:sp>
    </p:spTree>
    <p:extLst>
      <p:ext uri="{BB962C8B-B14F-4D97-AF65-F5344CB8AC3E}">
        <p14:creationId xmlns:p14="http://schemas.microsoft.com/office/powerpoint/2010/main" val="3842709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20">
            <a:extLst>
              <a:ext uri="{FF2B5EF4-FFF2-40B4-BE49-F238E27FC236}">
                <a16:creationId xmlns:a16="http://schemas.microsoft.com/office/drawing/2014/main" id="{9FD9F29F-C1B0-4EA4-AEDA-B2C7B4AA685F}"/>
              </a:ext>
            </a:extLst>
          </p:cNvPr>
          <p:cNvSpPr>
            <a:spLocks noGrp="1"/>
          </p:cNvSpPr>
          <p:nvPr>
            <p:ph type="title"/>
          </p:nvPr>
        </p:nvSpPr>
        <p:spPr>
          <a:xfrm>
            <a:off x="258127" y="197586"/>
            <a:ext cx="11112718" cy="881148"/>
          </a:xfrm>
        </p:spPr>
        <p:txBody>
          <a:bodyPr/>
          <a:lstStyle/>
          <a:p>
            <a:r>
              <a:rPr lang="en-US" sz="2800" dirty="0">
                <a:solidFill>
                  <a:srgbClr val="0F2D52"/>
                </a:solidFill>
              </a:rPr>
              <a:t>Figure 20: Growth in Homeowner Households Revived After 2016, Lifting the Homeownership Rate</a:t>
            </a:r>
          </a:p>
        </p:txBody>
      </p:sp>
      <p:graphicFrame>
        <p:nvGraphicFramePr>
          <p:cNvPr id="13" name="Figure 20" descr="The chart shows two measures – the change in homeowner households, measured in millions, and the homeownership rate, measured in percent – from 2004 to 2019. Between 2004 and 2006, the number of homeowner households increased each year by an average of 1.24 million per year while at the same time the homeownership rate held flat around 69.0 percent. Between 2007 and 2015, the number of owner households decreased every year (other than a slight uptick in 2013) by an average of 124,000 per year, while the homeownership rate dropped from 68.1 percent in 2007 to 63.7 percent in 2015. From 2016 to 2019, the number of owner households has grown again, by an average of 1.08 million per year, as the homeownership rate has risen from 63.4 percent to 64.6 percent.">
            <a:extLst>
              <a:ext uri="{FF2B5EF4-FFF2-40B4-BE49-F238E27FC236}">
                <a16:creationId xmlns:a16="http://schemas.microsoft.com/office/drawing/2014/main" id="{12F27A82-D943-41F0-BDCF-0ABB3BA2A790}"/>
              </a:ext>
            </a:extLst>
          </p:cNvPr>
          <p:cNvGraphicFramePr>
            <a:graphicFrameLocks/>
          </p:cNvGraphicFramePr>
          <p:nvPr>
            <p:extLst>
              <p:ext uri="{D42A27DB-BD31-4B8C-83A1-F6EECF244321}">
                <p14:modId xmlns:p14="http://schemas.microsoft.com/office/powerpoint/2010/main" val="2043926833"/>
              </p:ext>
            </p:extLst>
          </p:nvPr>
        </p:nvGraphicFramePr>
        <p:xfrm>
          <a:off x="267854" y="1403795"/>
          <a:ext cx="11704575" cy="4683661"/>
        </p:xfrm>
        <a:graphic>
          <a:graphicData uri="http://schemas.openxmlformats.org/drawingml/2006/chart">
            <c:chart xmlns:c="http://schemas.openxmlformats.org/drawingml/2006/chart" xmlns:r="http://schemas.openxmlformats.org/officeDocument/2006/relationships" r:id="rId3"/>
          </a:graphicData>
        </a:graphic>
      </p:graphicFrame>
      <p:sp>
        <p:nvSpPr>
          <p:cNvPr id="11" name="Figure 20 Source">
            <a:extLst>
              <a:ext uri="{FF2B5EF4-FFF2-40B4-BE49-F238E27FC236}">
                <a16:creationId xmlns:a16="http://schemas.microsoft.com/office/drawing/2014/main" id="{BAB5B11E-CAFA-4B0A-8DF0-FEE729A832C3}"/>
              </a:ext>
            </a:extLst>
          </p:cNvPr>
          <p:cNvSpPr>
            <a:spLocks noGrp="1"/>
          </p:cNvSpPr>
          <p:nvPr>
            <p:ph type="body" sz="quarter" idx="11"/>
          </p:nvPr>
        </p:nvSpPr>
        <p:spPr/>
        <p:txBody>
          <a:bodyPr/>
          <a:lstStyle/>
          <a:p>
            <a:r>
              <a:rPr lang="en-US" dirty="0"/>
              <a:t>Source: JCHS tabulations of US Census Bureau, Housing Vacancy Surveys.</a:t>
            </a:r>
          </a:p>
        </p:txBody>
      </p:sp>
      <p:sp>
        <p:nvSpPr>
          <p:cNvPr id="10" name="Text Placeholder 2">
            <a:extLst>
              <a:ext uri="{FF2B5EF4-FFF2-40B4-BE49-F238E27FC236}">
                <a16:creationId xmlns:a16="http://schemas.microsoft.com/office/drawing/2014/main" id="{D490AA07-73A3-45A6-93BD-012D34B984BE}"/>
              </a:ext>
              <a:ext uri="{C183D7F6-B498-43B3-948B-1728B52AA6E4}">
                <adec:decorative xmlns:adec="http://schemas.microsoft.com/office/drawing/2017/decorative" val="1"/>
              </a:ext>
            </a:extLst>
          </p:cNvPr>
          <p:cNvSpPr>
            <a:spLocks noGrp="1"/>
          </p:cNvSpPr>
          <p:nvPr>
            <p:ph type="body" sz="quarter" idx="10"/>
          </p:nvPr>
        </p:nvSpPr>
        <p:spPr>
          <a:xfrm>
            <a:off x="267853" y="1053892"/>
            <a:ext cx="4358244" cy="388938"/>
          </a:xfrm>
        </p:spPr>
        <p:txBody>
          <a:bodyPr/>
          <a:lstStyle/>
          <a:p>
            <a:r>
              <a:rPr lang="en-US" sz="1400" b="1" cap="none" dirty="0"/>
              <a:t>Homeowner Households (Millions)</a:t>
            </a:r>
          </a:p>
        </p:txBody>
      </p:sp>
      <p:sp>
        <p:nvSpPr>
          <p:cNvPr id="12" name="Text Placeholder 2">
            <a:extLst>
              <a:ext uri="{FF2B5EF4-FFF2-40B4-BE49-F238E27FC236}">
                <a16:creationId xmlns:a16="http://schemas.microsoft.com/office/drawing/2014/main" id="{ED6989A1-CE56-4902-B564-76BB7A509C6D}"/>
              </a:ext>
              <a:ext uri="{C183D7F6-B498-43B3-948B-1728B52AA6E4}">
                <adec:decorative xmlns:adec="http://schemas.microsoft.com/office/drawing/2017/decorative" val="1"/>
              </a:ext>
            </a:extLst>
          </p:cNvPr>
          <p:cNvSpPr txBox="1">
            <a:spLocks/>
          </p:cNvSpPr>
          <p:nvPr/>
        </p:nvSpPr>
        <p:spPr>
          <a:xfrm>
            <a:off x="7743493" y="1053892"/>
            <a:ext cx="4228936" cy="38893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cap="all" baseline="0">
                <a:solidFill>
                  <a:schemeClr val="tx1">
                    <a:lumMod val="50000"/>
                  </a:schemeClr>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400" b="1" cap="none" dirty="0"/>
              <a:t>Homeownership Rate (Percent)</a:t>
            </a:r>
          </a:p>
        </p:txBody>
      </p:sp>
    </p:spTree>
    <p:extLst>
      <p:ext uri="{BB962C8B-B14F-4D97-AF65-F5344CB8AC3E}">
        <p14:creationId xmlns:p14="http://schemas.microsoft.com/office/powerpoint/2010/main" val="9770002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21">
            <a:extLst>
              <a:ext uri="{FF2B5EF4-FFF2-40B4-BE49-F238E27FC236}">
                <a16:creationId xmlns:a16="http://schemas.microsoft.com/office/drawing/2014/main" id="{A147FCA6-1053-404C-82A2-40F3A26788A5}"/>
              </a:ext>
            </a:extLst>
          </p:cNvPr>
          <p:cNvSpPr>
            <a:spLocks noGrp="1"/>
          </p:cNvSpPr>
          <p:nvPr>
            <p:ph type="title"/>
          </p:nvPr>
        </p:nvSpPr>
        <p:spPr>
          <a:xfrm>
            <a:off x="267855" y="321919"/>
            <a:ext cx="11566879" cy="890253"/>
          </a:xfrm>
        </p:spPr>
        <p:txBody>
          <a:bodyPr/>
          <a:lstStyle/>
          <a:p>
            <a:r>
              <a:rPr lang="en-US" dirty="0">
                <a:solidFill>
                  <a:srgbClr val="0F2D52"/>
                </a:solidFill>
              </a:rPr>
              <a:t>Figure 21: Home Equity Has Reached a Record High While Mortgage Debt Remains More Moderate</a:t>
            </a:r>
          </a:p>
        </p:txBody>
      </p:sp>
      <p:graphicFrame>
        <p:nvGraphicFramePr>
          <p:cNvPr id="7" name="Figure 21" descr="The chart shows aggregate home equity and equity mortgage debt, measured in trillions of 2020 dollars, from the first quarter of 1990 through the second quarter of 2020. Home equity declined from 9.5 trillion dollars to 8.6 trillion dollars between the first quarter of 1990 and the first quarter of 1993, before holding steady around 8.6 trillion for the next four years. Mortgage debt grew slowly but consistently over this time, from 4.7 trillion in the first quarter of 1990 to 5.8 trillion in the first quarter of 1997. Both equity and debt then ramped up, growing to cycle peaks of 18.6 trillion in the fourth quarter of 2005 and 13.0 trillion in the third quarter of 2007 respectively. Equity then fell by more than half to 9.2 trillion in the first quarter of 2012, as mortgage debt declined less dramatically to a low of 10.1 trillion in the third quarter of 2014. With the sharp dropoff in equity, mortgage debt was high than equity from the fourth quarter of 2008 through the first quarter of 2013. Since then, equity has rebounded to a new peak of 20.2 trillion in the second quarter of 2020, while debt has held largely flat, standing at 10.6 trillion in the second quarter of 2020.">
            <a:extLst>
              <a:ext uri="{FF2B5EF4-FFF2-40B4-BE49-F238E27FC236}">
                <a16:creationId xmlns:a16="http://schemas.microsoft.com/office/drawing/2014/main" id="{A88DA963-F389-4F31-AC77-D49FE932469C}"/>
              </a:ext>
            </a:extLst>
          </p:cNvPr>
          <p:cNvGraphicFramePr>
            <a:graphicFrameLocks noGrp="1"/>
          </p:cNvGraphicFramePr>
          <p:nvPr>
            <p:ph idx="1"/>
            <p:extLst>
              <p:ext uri="{D42A27DB-BD31-4B8C-83A1-F6EECF244321}">
                <p14:modId xmlns:p14="http://schemas.microsoft.com/office/powerpoint/2010/main" val="2756541005"/>
              </p:ext>
            </p:extLst>
          </p:nvPr>
        </p:nvGraphicFramePr>
        <p:xfrm>
          <a:off x="267855" y="1342416"/>
          <a:ext cx="11566525" cy="4585417"/>
        </p:xfrm>
        <a:graphic>
          <a:graphicData uri="http://schemas.openxmlformats.org/drawingml/2006/chart">
            <c:chart xmlns:c="http://schemas.openxmlformats.org/drawingml/2006/chart" xmlns:r="http://schemas.openxmlformats.org/officeDocument/2006/relationships" r:id="rId2"/>
          </a:graphicData>
        </a:graphic>
      </p:graphicFrame>
      <p:sp>
        <p:nvSpPr>
          <p:cNvPr id="4" name="Figure 21 Notes and Source">
            <a:extLst>
              <a:ext uri="{FF2B5EF4-FFF2-40B4-BE49-F238E27FC236}">
                <a16:creationId xmlns:a16="http://schemas.microsoft.com/office/drawing/2014/main" id="{25A1D67F-6CE4-4FAE-B612-EC89E5333B44}"/>
              </a:ext>
            </a:extLst>
          </p:cNvPr>
          <p:cNvSpPr>
            <a:spLocks noGrp="1"/>
          </p:cNvSpPr>
          <p:nvPr>
            <p:ph type="body" sz="quarter" idx="10"/>
          </p:nvPr>
        </p:nvSpPr>
        <p:spPr/>
        <p:txBody>
          <a:bodyPr/>
          <a:lstStyle/>
          <a:p>
            <a:r>
              <a:rPr lang="en-US" dirty="0"/>
              <a:t>Note: Homeowner equity and mortgage debt are adjusted for inflation using the CPI-U for All Items.</a:t>
            </a:r>
          </a:p>
          <a:p>
            <a:r>
              <a:rPr lang="en-US" dirty="0"/>
              <a:t>Source: JCHS tabulations of Federal Reserve Board, Financial Accounts of the United States via FRED.</a:t>
            </a:r>
          </a:p>
        </p:txBody>
      </p:sp>
    </p:spTree>
    <p:extLst>
      <p:ext uri="{BB962C8B-B14F-4D97-AF65-F5344CB8AC3E}">
        <p14:creationId xmlns:p14="http://schemas.microsoft.com/office/powerpoint/2010/main" val="40831280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22">
            <a:extLst>
              <a:ext uri="{FF2B5EF4-FFF2-40B4-BE49-F238E27FC236}">
                <a16:creationId xmlns:a16="http://schemas.microsoft.com/office/drawing/2014/main" id="{A147FCA6-1053-404C-82A2-40F3A26788A5}"/>
              </a:ext>
            </a:extLst>
          </p:cNvPr>
          <p:cNvSpPr>
            <a:spLocks noGrp="1"/>
          </p:cNvSpPr>
          <p:nvPr>
            <p:ph type="title"/>
          </p:nvPr>
        </p:nvSpPr>
        <p:spPr>
          <a:xfrm>
            <a:off x="221847" y="396655"/>
            <a:ext cx="11566879" cy="792969"/>
          </a:xfrm>
        </p:spPr>
        <p:txBody>
          <a:bodyPr/>
          <a:lstStyle/>
          <a:p>
            <a:r>
              <a:rPr lang="en-US" sz="2800" dirty="0">
                <a:solidFill>
                  <a:srgbClr val="0F2D52"/>
                </a:solidFill>
              </a:rPr>
              <a:t>Figure 22: After a Sharp But Brief Drop, Home Loan Applications Rebounded Quickly by June</a:t>
            </a:r>
          </a:p>
        </p:txBody>
      </p:sp>
      <p:graphicFrame>
        <p:nvGraphicFramePr>
          <p:cNvPr id="13" name="Figure 22" descr="The chart shows the percent change in home purchase mortgage applications for each month January through September 2020 compared to the same month in 2019. Applications were up in the first two months of the year, before dropping the next three months, with small declines and March and May and a large decline of more than 30 percent in April. Applications were up again June through September, including growth of over 20 percent in July through September. The chart also shows that for the year-to-date (January through September), home purchase mortgage applications are up nearly 8 percent compared to the same period in 2019.">
            <a:extLst>
              <a:ext uri="{FF2B5EF4-FFF2-40B4-BE49-F238E27FC236}">
                <a16:creationId xmlns:a16="http://schemas.microsoft.com/office/drawing/2014/main" id="{C7546111-214A-4C94-BD3F-60F665D2CC28}"/>
              </a:ext>
            </a:extLst>
          </p:cNvPr>
          <p:cNvGraphicFramePr>
            <a:graphicFrameLocks noGrp="1"/>
          </p:cNvGraphicFramePr>
          <p:nvPr>
            <p:ph idx="1"/>
            <p:extLst>
              <p:ext uri="{D42A27DB-BD31-4B8C-83A1-F6EECF244321}">
                <p14:modId xmlns:p14="http://schemas.microsoft.com/office/powerpoint/2010/main" val="3017311593"/>
              </p:ext>
            </p:extLst>
          </p:nvPr>
        </p:nvGraphicFramePr>
        <p:xfrm>
          <a:off x="268288" y="1672046"/>
          <a:ext cx="11566525" cy="442675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25A1D67F-6CE4-4FAE-B612-EC89E5333B44}"/>
              </a:ext>
              <a:ext uri="{C183D7F6-B498-43B3-948B-1728B52AA6E4}">
                <adec:decorative xmlns:adec="http://schemas.microsoft.com/office/drawing/2017/decorative" val="1"/>
              </a:ext>
            </a:extLst>
          </p:cNvPr>
          <p:cNvSpPr>
            <a:spLocks noGrp="1"/>
          </p:cNvSpPr>
          <p:nvPr>
            <p:ph type="body" sz="quarter" idx="10"/>
          </p:nvPr>
        </p:nvSpPr>
        <p:spPr>
          <a:xfrm>
            <a:off x="267855" y="1283108"/>
            <a:ext cx="11566878" cy="388938"/>
          </a:xfrm>
        </p:spPr>
        <p:txBody>
          <a:bodyPr/>
          <a:lstStyle/>
          <a:p>
            <a:r>
              <a:rPr lang="en-US" sz="1400" b="1" cap="none" dirty="0"/>
              <a:t>Year-over-Year Change in Home Purchase Mortgage Applications (Percent)</a:t>
            </a:r>
          </a:p>
        </p:txBody>
      </p:sp>
      <p:sp>
        <p:nvSpPr>
          <p:cNvPr id="3" name="Figure 22 Notes and Source">
            <a:extLst>
              <a:ext uri="{FF2B5EF4-FFF2-40B4-BE49-F238E27FC236}">
                <a16:creationId xmlns:a16="http://schemas.microsoft.com/office/drawing/2014/main" id="{15BC307B-7C8A-44A7-98FE-6076A089F1E8}"/>
              </a:ext>
            </a:extLst>
          </p:cNvPr>
          <p:cNvSpPr>
            <a:spLocks noGrp="1"/>
          </p:cNvSpPr>
          <p:nvPr>
            <p:ph type="body" sz="quarter" idx="11"/>
          </p:nvPr>
        </p:nvSpPr>
        <p:spPr/>
        <p:txBody>
          <a:bodyPr/>
          <a:lstStyle/>
          <a:p>
            <a:r>
              <a:rPr lang="en-US" dirty="0"/>
              <a:t>Note: Monthly data are weekly averages. </a:t>
            </a:r>
          </a:p>
          <a:p>
            <a:r>
              <a:rPr lang="en-US" dirty="0"/>
              <a:t>Source: JCHS tabulations of Mortgage Bankers Association (MBA), Weekly Applications Survey via Moody’s Economy.com.</a:t>
            </a:r>
          </a:p>
        </p:txBody>
      </p:sp>
      <p:sp>
        <p:nvSpPr>
          <p:cNvPr id="7" name="Rectangle 6">
            <a:extLst>
              <a:ext uri="{FF2B5EF4-FFF2-40B4-BE49-F238E27FC236}">
                <a16:creationId xmlns:a16="http://schemas.microsoft.com/office/drawing/2014/main" id="{3F0495C8-5515-4BB5-B342-1BAA54A6C132}"/>
              </a:ext>
              <a:ext uri="{C183D7F6-B498-43B3-948B-1728B52AA6E4}">
                <adec:decorative xmlns:adec="http://schemas.microsoft.com/office/drawing/2017/decorative" val="1"/>
              </a:ext>
            </a:extLst>
          </p:cNvPr>
          <p:cNvSpPr/>
          <p:nvPr/>
        </p:nvSpPr>
        <p:spPr>
          <a:xfrm>
            <a:off x="10583693" y="1877438"/>
            <a:ext cx="1089497" cy="405039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Tree>
    <p:extLst>
      <p:ext uri="{BB962C8B-B14F-4D97-AF65-F5344CB8AC3E}">
        <p14:creationId xmlns:p14="http://schemas.microsoft.com/office/powerpoint/2010/main" val="4133145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23"/>
          <p:cNvSpPr>
            <a:spLocks noGrp="1"/>
          </p:cNvSpPr>
          <p:nvPr>
            <p:ph type="title"/>
          </p:nvPr>
        </p:nvSpPr>
        <p:spPr>
          <a:xfrm>
            <a:off x="267856" y="154381"/>
            <a:ext cx="11566878" cy="1024327"/>
          </a:xfrm>
        </p:spPr>
        <p:txBody>
          <a:bodyPr>
            <a:normAutofit/>
          </a:bodyPr>
          <a:lstStyle/>
          <a:p>
            <a:r>
              <a:rPr lang="en-US" sz="2800" dirty="0">
                <a:solidFill>
                  <a:srgbClr val="0F2D52"/>
                </a:solidFill>
              </a:rPr>
              <a:t>Figure 23: Higher Incomes and Lower Interest Rates Have Offset the Rise in House Prices, Bringing Down the Real Cost of Homeownership</a:t>
            </a:r>
          </a:p>
        </p:txBody>
      </p:sp>
      <p:pic>
        <p:nvPicPr>
          <p:cNvPr id="7" name="Figure 23" descr="The chart shows median home sales price, monthly homeowner costs, mortgage interest rate, and median household income, indexed to 100 in 1990 and continuing through 2020, except for median household income which runs through 2019. Monthly homeowner costs generally track with median home sales price for most of the time period shown – rising from 1990 to 2006, before dropping through 2012. Over the same time, median incomes held relatively flat while mortgage rates decreased. Since 2012, home prices have increased dramatically, from just over 100 to just under 160 while income has also grown, from just under 100 in 2012 to 121 in 2019. At the same time, mortgage interest rates have remained low, and dropped dramatically from a level of 45 in 2018 to 33 in 2020. As a result, monthly homeowner costs have declined from a level of 97 in 2018 to 94 in 2020.">
            <a:extLst>
              <a:ext uri="{FF2B5EF4-FFF2-40B4-BE49-F238E27FC236}">
                <a16:creationId xmlns:a16="http://schemas.microsoft.com/office/drawing/2014/main" id="{B5878DF1-D6CF-49E9-8913-603EDD06A9B0}"/>
              </a:ext>
            </a:extLst>
          </p:cNvPr>
          <p:cNvPicPr>
            <a:picLocks noChangeAspect="1"/>
          </p:cNvPicPr>
          <p:nvPr/>
        </p:nvPicPr>
        <p:blipFill>
          <a:blip r:embed="rId3"/>
          <a:stretch>
            <a:fillRect/>
          </a:stretch>
        </p:blipFill>
        <p:spPr>
          <a:xfrm>
            <a:off x="274531" y="1458239"/>
            <a:ext cx="11565114" cy="4243184"/>
          </a:xfrm>
          <a:prstGeom prst="rect">
            <a:avLst/>
          </a:prstGeom>
        </p:spPr>
      </p:pic>
      <p:sp>
        <p:nvSpPr>
          <p:cNvPr id="11" name="Figure 23 Notes and Source">
            <a:extLst>
              <a:ext uri="{FF2B5EF4-FFF2-40B4-BE49-F238E27FC236}">
                <a16:creationId xmlns:a16="http://schemas.microsoft.com/office/drawing/2014/main" id="{5C445096-941F-4008-8ED2-DCDD67E1C60A}"/>
              </a:ext>
            </a:extLst>
          </p:cNvPr>
          <p:cNvSpPr>
            <a:spLocks noGrp="1"/>
          </p:cNvSpPr>
          <p:nvPr>
            <p:ph type="body" sz="quarter" idx="11"/>
          </p:nvPr>
        </p:nvSpPr>
        <p:spPr>
          <a:xfrm>
            <a:off x="188536" y="5747156"/>
            <a:ext cx="11649470" cy="714189"/>
          </a:xfrm>
        </p:spPr>
        <p:txBody>
          <a:bodyPr/>
          <a:lstStyle/>
          <a:p>
            <a:r>
              <a:rPr lang="en-US" dirty="0"/>
              <a:t>Notes: House prices and monthly homeowner costs are adjusted to 2020 dollars using the CPI-U for All Items less shelter. Household incomes are adjusted to 2019 dollars using the CPI-U-RS for All Items. Monthly homeowner costs assume a 3.5% </a:t>
            </a:r>
            <a:r>
              <a:rPr lang="en-US" dirty="0" err="1"/>
              <a:t>downpayment</a:t>
            </a:r>
            <a:r>
              <a:rPr lang="en-US" dirty="0"/>
              <a:t> on a median-priced, existing single-family home (including condos and coops) with property taxes of 1.15%, property insurance of 0.35%, and mortgage insurance of 0.85%. Data for 2020 are the monthly averages from January to June.</a:t>
            </a:r>
          </a:p>
          <a:p>
            <a:r>
              <a:rPr lang="en-US" dirty="0"/>
              <a:t>Source: JCHS tabulations of NAR, Existing Home Sales; US Census Bureau, Current Population Surveys; Moody’s Analytics Forecasts; Freddie Mac, Primary Mortgage Market Surveys. </a:t>
            </a:r>
          </a:p>
        </p:txBody>
      </p:sp>
      <p:sp>
        <p:nvSpPr>
          <p:cNvPr id="10" name="Text Placeholder 9">
            <a:extLst>
              <a:ext uri="{FF2B5EF4-FFF2-40B4-BE49-F238E27FC236}">
                <a16:creationId xmlns:a16="http://schemas.microsoft.com/office/drawing/2014/main" id="{CE9BC131-DB06-4D05-AF17-F5611ABDB18D}"/>
              </a:ext>
              <a:ext uri="{C183D7F6-B498-43B3-948B-1728B52AA6E4}">
                <adec:decorative xmlns:adec="http://schemas.microsoft.com/office/drawing/2017/decorative" val="1"/>
              </a:ext>
            </a:extLst>
          </p:cNvPr>
          <p:cNvSpPr>
            <a:spLocks noGrp="1"/>
          </p:cNvSpPr>
          <p:nvPr>
            <p:ph type="body" sz="quarter" idx="10"/>
          </p:nvPr>
        </p:nvSpPr>
        <p:spPr>
          <a:xfrm>
            <a:off x="267856" y="1159484"/>
            <a:ext cx="11566878" cy="388938"/>
          </a:xfrm>
        </p:spPr>
        <p:txBody>
          <a:bodyPr/>
          <a:lstStyle/>
          <a:p>
            <a:r>
              <a:rPr lang="en-US" sz="1600" b="1" cap="none"/>
              <a:t>Index</a:t>
            </a:r>
          </a:p>
        </p:txBody>
      </p:sp>
    </p:spTree>
    <p:extLst>
      <p:ext uri="{BB962C8B-B14F-4D97-AF65-F5344CB8AC3E}">
        <p14:creationId xmlns:p14="http://schemas.microsoft.com/office/powerpoint/2010/main" val="27269698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24">
            <a:extLst>
              <a:ext uri="{FF2B5EF4-FFF2-40B4-BE49-F238E27FC236}">
                <a16:creationId xmlns:a16="http://schemas.microsoft.com/office/drawing/2014/main" id="{A147FCA6-1053-404C-82A2-40F3A26788A5}"/>
              </a:ext>
            </a:extLst>
          </p:cNvPr>
          <p:cNvSpPr>
            <a:spLocks noGrp="1"/>
          </p:cNvSpPr>
          <p:nvPr>
            <p:ph type="title"/>
          </p:nvPr>
        </p:nvSpPr>
        <p:spPr>
          <a:xfrm>
            <a:off x="232007" y="396655"/>
            <a:ext cx="11566879" cy="792969"/>
          </a:xfrm>
        </p:spPr>
        <p:txBody>
          <a:bodyPr/>
          <a:lstStyle/>
          <a:p>
            <a:r>
              <a:rPr lang="en-US" dirty="0">
                <a:solidFill>
                  <a:srgbClr val="0F2D52"/>
                </a:solidFill>
              </a:rPr>
              <a:t>Figure 24: Black Households Experience Especially High Denial Rates for Mortgages</a:t>
            </a:r>
          </a:p>
        </p:txBody>
      </p:sp>
      <p:graphicFrame>
        <p:nvGraphicFramePr>
          <p:cNvPr id="13" name="Figure 24" descr="The figure shows the mortgage denial rate in percent terms by race. Black households have the highest denial rate, at 16.0 percent, followed by Hispanic households (11.6 percent), Asian households (9.1 percent) and white households (7.0 percent – less than half the level of Black households).">
            <a:extLst>
              <a:ext uri="{FF2B5EF4-FFF2-40B4-BE49-F238E27FC236}">
                <a16:creationId xmlns:a16="http://schemas.microsoft.com/office/drawing/2014/main" id="{C7546111-214A-4C94-BD3F-60F665D2CC28}"/>
              </a:ext>
            </a:extLst>
          </p:cNvPr>
          <p:cNvGraphicFramePr>
            <a:graphicFrameLocks noGrp="1"/>
          </p:cNvGraphicFramePr>
          <p:nvPr>
            <p:ph idx="1"/>
            <p:extLst>
              <p:ext uri="{D42A27DB-BD31-4B8C-83A1-F6EECF244321}">
                <p14:modId xmlns:p14="http://schemas.microsoft.com/office/powerpoint/2010/main" val="269643438"/>
              </p:ext>
            </p:extLst>
          </p:nvPr>
        </p:nvGraphicFramePr>
        <p:xfrm>
          <a:off x="268288" y="1499782"/>
          <a:ext cx="11530598" cy="4277131"/>
        </p:xfrm>
        <a:graphic>
          <a:graphicData uri="http://schemas.openxmlformats.org/drawingml/2006/chart">
            <c:chart xmlns:c="http://schemas.openxmlformats.org/drawingml/2006/chart" xmlns:r="http://schemas.openxmlformats.org/officeDocument/2006/relationships" r:id="rId3"/>
          </a:graphicData>
        </a:graphic>
      </p:graphicFrame>
      <p:sp>
        <p:nvSpPr>
          <p:cNvPr id="3" name="Figure 24 Notes and Source">
            <a:extLst>
              <a:ext uri="{FF2B5EF4-FFF2-40B4-BE49-F238E27FC236}">
                <a16:creationId xmlns:a16="http://schemas.microsoft.com/office/drawing/2014/main" id="{15BC307B-7C8A-44A7-98FE-6076A089F1E8}"/>
              </a:ext>
            </a:extLst>
          </p:cNvPr>
          <p:cNvSpPr>
            <a:spLocks noGrp="1"/>
          </p:cNvSpPr>
          <p:nvPr>
            <p:ph type="body" sz="quarter" idx="11"/>
          </p:nvPr>
        </p:nvSpPr>
        <p:spPr>
          <a:xfrm>
            <a:off x="451231" y="5907714"/>
            <a:ext cx="10742349" cy="533511"/>
          </a:xfrm>
        </p:spPr>
        <p:txBody>
          <a:bodyPr/>
          <a:lstStyle/>
          <a:p>
            <a:r>
              <a:rPr lang="en-US" dirty="0"/>
              <a:t>Notes: White households are non-Hispanic. Hispanic households are white only. Asian and Black households may be either Hispanic or non-Hispanic.</a:t>
            </a:r>
          </a:p>
          <a:p>
            <a:r>
              <a:rPr lang="en-US" dirty="0"/>
              <a:t>Source: JCHS tabulations of 2019 Home Mortgage Disclosure Act data.</a:t>
            </a:r>
          </a:p>
        </p:txBody>
      </p:sp>
      <p:sp>
        <p:nvSpPr>
          <p:cNvPr id="7" name="Text Placeholder 6">
            <a:extLst>
              <a:ext uri="{FF2B5EF4-FFF2-40B4-BE49-F238E27FC236}">
                <a16:creationId xmlns:a16="http://schemas.microsoft.com/office/drawing/2014/main" id="{B746BC67-03DB-458D-A161-476AFA2B0BD5}"/>
              </a:ext>
              <a:ext uri="{C183D7F6-B498-43B3-948B-1728B52AA6E4}">
                <adec:decorative xmlns:adec="http://schemas.microsoft.com/office/drawing/2017/decorative" val="1"/>
              </a:ext>
            </a:extLst>
          </p:cNvPr>
          <p:cNvSpPr>
            <a:spLocks noGrp="1"/>
          </p:cNvSpPr>
          <p:nvPr>
            <p:ph type="body" sz="quarter" idx="10"/>
          </p:nvPr>
        </p:nvSpPr>
        <p:spPr>
          <a:xfrm>
            <a:off x="268288" y="1189624"/>
            <a:ext cx="4999748" cy="388938"/>
          </a:xfrm>
        </p:spPr>
        <p:txBody>
          <a:bodyPr/>
          <a:lstStyle/>
          <a:p>
            <a:r>
              <a:rPr lang="en-US" sz="1400" b="1" cap="none" dirty="0"/>
              <a:t>Mortgage Denial Rate (Percent)			</a:t>
            </a:r>
          </a:p>
          <a:p>
            <a:endParaRPr lang="en-US" sz="1400" b="1" dirty="0"/>
          </a:p>
        </p:txBody>
      </p:sp>
    </p:spTree>
    <p:extLst>
      <p:ext uri="{BB962C8B-B14F-4D97-AF65-F5344CB8AC3E}">
        <p14:creationId xmlns:p14="http://schemas.microsoft.com/office/powerpoint/2010/main" val="430812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1">
            <a:extLst>
              <a:ext uri="{FF2B5EF4-FFF2-40B4-BE49-F238E27FC236}">
                <a16:creationId xmlns:a16="http://schemas.microsoft.com/office/drawing/2014/main" id="{34651739-EEF9-46AE-9AB8-931633D2D60A}"/>
              </a:ext>
            </a:extLst>
          </p:cNvPr>
          <p:cNvSpPr>
            <a:spLocks noGrp="1"/>
          </p:cNvSpPr>
          <p:nvPr>
            <p:ph type="title"/>
          </p:nvPr>
        </p:nvSpPr>
        <p:spPr/>
        <p:txBody>
          <a:bodyPr/>
          <a:lstStyle/>
          <a:p>
            <a:r>
              <a:rPr lang="en-US" dirty="0">
                <a:solidFill>
                  <a:srgbClr val="0F2D52"/>
                </a:solidFill>
              </a:rPr>
              <a:t>Figure 1: Heading Into the Pandemic, Renter Cost Burden Rates Were Already High and Moving Up the Income Scale</a:t>
            </a:r>
          </a:p>
        </p:txBody>
      </p:sp>
      <p:graphicFrame>
        <p:nvGraphicFramePr>
          <p:cNvPr id="7" name="Figure 1" descr="The figure shows the share of renter households with cost burdens by income in 2001, 2011, and 2019. The share of middle-income renters—those earning between $25,000 and $50,000—with cost burdens has risen substantially from 45 percent in 2001 to 58 percent in 2019. Likewise, the share with cost burdens earning between $50,000 and $75,000 has risen from 13 percent to 25 percent over the same period. Meanwhile, the share of cost-burdened renters has been steadily high for lower-income renters, including 82 percent for renters earning under $25,000 in 2019.">
            <a:extLst>
              <a:ext uri="{FF2B5EF4-FFF2-40B4-BE49-F238E27FC236}">
                <a16:creationId xmlns:a16="http://schemas.microsoft.com/office/drawing/2014/main" id="{9B57A4A1-D6B6-4BA9-9244-4C5F33EC9BF1}"/>
              </a:ext>
            </a:extLst>
          </p:cNvPr>
          <p:cNvGraphicFramePr>
            <a:graphicFrameLocks noGrp="1"/>
          </p:cNvGraphicFramePr>
          <p:nvPr>
            <p:ph type="chart" sz="quarter" idx="11"/>
            <p:extLst>
              <p:ext uri="{D42A27DB-BD31-4B8C-83A1-F6EECF244321}">
                <p14:modId xmlns:p14="http://schemas.microsoft.com/office/powerpoint/2010/main" val="1309362483"/>
              </p:ext>
            </p:extLst>
          </p:nvPr>
        </p:nvGraphicFramePr>
        <p:xfrm>
          <a:off x="268288" y="1265238"/>
          <a:ext cx="11566525" cy="4662596"/>
        </p:xfrm>
        <a:graphic>
          <a:graphicData uri="http://schemas.openxmlformats.org/drawingml/2006/chart">
            <c:chart xmlns:c="http://schemas.openxmlformats.org/drawingml/2006/chart" xmlns:r="http://schemas.openxmlformats.org/officeDocument/2006/relationships" r:id="rId2"/>
          </a:graphicData>
        </a:graphic>
      </p:graphicFrame>
      <p:grpSp>
        <p:nvGrpSpPr>
          <p:cNvPr id="12" name="Group 11">
            <a:extLst>
              <a:ext uri="{FF2B5EF4-FFF2-40B4-BE49-F238E27FC236}">
                <a16:creationId xmlns:a16="http://schemas.microsoft.com/office/drawing/2014/main" id="{5C34DFF3-DA21-46D6-BAC0-2A1E276B40F9}"/>
              </a:ext>
              <a:ext uri="{C183D7F6-B498-43B3-948B-1728B52AA6E4}">
                <adec:decorative xmlns:adec="http://schemas.microsoft.com/office/drawing/2017/decorative" val="1"/>
              </a:ext>
            </a:extLst>
          </p:cNvPr>
          <p:cNvGrpSpPr/>
          <p:nvPr/>
        </p:nvGrpSpPr>
        <p:grpSpPr>
          <a:xfrm>
            <a:off x="590027" y="1725957"/>
            <a:ext cx="8262581" cy="3406082"/>
            <a:chOff x="481861" y="1688773"/>
            <a:chExt cx="8398436" cy="3637053"/>
          </a:xfrm>
        </p:grpSpPr>
        <p:sp>
          <p:nvSpPr>
            <p:cNvPr id="10" name="Rectangle 9">
              <a:extLst>
                <a:ext uri="{FF2B5EF4-FFF2-40B4-BE49-F238E27FC236}">
                  <a16:creationId xmlns:a16="http://schemas.microsoft.com/office/drawing/2014/main" id="{BEC0F7F9-A532-43C8-BCC0-B57DE5599ED7}"/>
                </a:ext>
                <a:ext uri="{C183D7F6-B498-43B3-948B-1728B52AA6E4}">
                  <adec:decorative xmlns:adec="http://schemas.microsoft.com/office/drawing/2017/decorative" val="1"/>
                </a:ext>
              </a:extLst>
            </p:cNvPr>
            <p:cNvSpPr/>
            <p:nvPr/>
          </p:nvSpPr>
          <p:spPr>
            <a:xfrm>
              <a:off x="481861" y="1688774"/>
              <a:ext cx="2794571" cy="3637052"/>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1" name="Rectangle 10">
              <a:extLst>
                <a:ext uri="{FF2B5EF4-FFF2-40B4-BE49-F238E27FC236}">
                  <a16:creationId xmlns:a16="http://schemas.microsoft.com/office/drawing/2014/main" id="{1D0A14F1-3DB9-495A-B6A4-7437A45403AE}"/>
                </a:ext>
                <a:ext uri="{C183D7F6-B498-43B3-948B-1728B52AA6E4}">
                  <adec:decorative xmlns:adec="http://schemas.microsoft.com/office/drawing/2017/decorative" val="1"/>
                </a:ext>
              </a:extLst>
            </p:cNvPr>
            <p:cNvSpPr/>
            <p:nvPr/>
          </p:nvSpPr>
          <p:spPr>
            <a:xfrm>
              <a:off x="6085726" y="1688773"/>
              <a:ext cx="2794571" cy="3637052"/>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grpSp>
      <p:sp>
        <p:nvSpPr>
          <p:cNvPr id="3" name="Figure 1 Notes and Source">
            <a:extLst>
              <a:ext uri="{FF2B5EF4-FFF2-40B4-BE49-F238E27FC236}">
                <a16:creationId xmlns:a16="http://schemas.microsoft.com/office/drawing/2014/main" id="{B2CA9D27-9CF7-4A89-B4BF-E9CACEBB7B34}"/>
              </a:ext>
            </a:extLst>
          </p:cNvPr>
          <p:cNvSpPr>
            <a:spLocks noGrp="1"/>
          </p:cNvSpPr>
          <p:nvPr>
            <p:ph type="body" sz="quarter" idx="10"/>
          </p:nvPr>
        </p:nvSpPr>
        <p:spPr>
          <a:xfrm>
            <a:off x="267855" y="5927834"/>
            <a:ext cx="11213992" cy="533511"/>
          </a:xfrm>
        </p:spPr>
        <p:txBody>
          <a:bodyPr/>
          <a:lstStyle/>
          <a:p>
            <a:r>
              <a:rPr lang="en-US" dirty="0"/>
              <a:t>Notes: Incomes are adjusted for inflation using the CPI-U for All Items. Moderately (severely) cost-burdened households pay 31–49% (50% or more) of income for housing. Households with zero or negative income are assumed to have severe burdens, while households paying no cash rent are assumed to be without burdens.</a:t>
            </a:r>
          </a:p>
          <a:p>
            <a:r>
              <a:rPr lang="en-US" dirty="0"/>
              <a:t>Source: JCHS tabulations of US Census Bureau, American Community Survey 1-Year Estimates.</a:t>
            </a:r>
          </a:p>
        </p:txBody>
      </p:sp>
    </p:spTree>
    <p:extLst>
      <p:ext uri="{BB962C8B-B14F-4D97-AF65-F5344CB8AC3E}">
        <p14:creationId xmlns:p14="http://schemas.microsoft.com/office/powerpoint/2010/main" val="3626419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25">
            <a:extLst>
              <a:ext uri="{FF2B5EF4-FFF2-40B4-BE49-F238E27FC236}">
                <a16:creationId xmlns:a16="http://schemas.microsoft.com/office/drawing/2014/main" id="{FF3DFC59-B067-4101-A17C-C2798C269ED2}"/>
              </a:ext>
            </a:extLst>
          </p:cNvPr>
          <p:cNvSpPr>
            <a:spLocks noGrp="1"/>
          </p:cNvSpPr>
          <p:nvPr>
            <p:ph type="title"/>
          </p:nvPr>
        </p:nvSpPr>
        <p:spPr>
          <a:xfrm>
            <a:off x="267854" y="245734"/>
            <a:ext cx="11974945" cy="1176558"/>
          </a:xfrm>
        </p:spPr>
        <p:txBody>
          <a:bodyPr/>
          <a:lstStyle/>
          <a:p>
            <a:r>
              <a:rPr lang="en-US" sz="2800" dirty="0">
                <a:solidFill>
                  <a:srgbClr val="0F2D52"/>
                </a:solidFill>
              </a:rPr>
              <a:t>Figure 25: Homeownership Gaps Persist Across All Age Groups, with the Largest Disparities Between Black and White Households</a:t>
            </a:r>
          </a:p>
        </p:txBody>
      </p:sp>
      <p:graphicFrame>
        <p:nvGraphicFramePr>
          <p:cNvPr id="7" name="Figure 25" descr="The chart shows the homeownership rate by race/ethnicity. For each age category – under 35, 35–44, 45–54, 55–64, and 65 and over, white households have the highest homeownership rate, followed by Asian households, then Hispanic households, then Black households. For each age group, the homeownership rate for white households is between 25 and 34 percentage points higher than for Black households, with the largest gap among white households (70.0 percent homeownership rate) and Black households (36.4 percent) aged 35–44. The chart also shows homeownership rates for all age groups, with a gap of 31 percentage points between white (73.4 percent homeownership rate) and Black (42.1 percent) households.">
            <a:extLst>
              <a:ext uri="{FF2B5EF4-FFF2-40B4-BE49-F238E27FC236}">
                <a16:creationId xmlns:a16="http://schemas.microsoft.com/office/drawing/2014/main" id="{FA7FD2B0-C5AE-4739-9BEF-D393980F7EE7}"/>
              </a:ext>
            </a:extLst>
          </p:cNvPr>
          <p:cNvGraphicFramePr>
            <a:graphicFrameLocks noGrp="1"/>
          </p:cNvGraphicFramePr>
          <p:nvPr>
            <p:ph idx="1"/>
            <p:extLst>
              <p:ext uri="{D42A27DB-BD31-4B8C-83A1-F6EECF244321}">
                <p14:modId xmlns:p14="http://schemas.microsoft.com/office/powerpoint/2010/main" val="2776840163"/>
              </p:ext>
            </p:extLst>
          </p:nvPr>
        </p:nvGraphicFramePr>
        <p:xfrm>
          <a:off x="367645" y="1573213"/>
          <a:ext cx="11275282" cy="4203700"/>
        </p:xfrm>
        <a:graphic>
          <a:graphicData uri="http://schemas.openxmlformats.org/drawingml/2006/chart">
            <c:chart xmlns:c="http://schemas.openxmlformats.org/drawingml/2006/chart" xmlns:r="http://schemas.openxmlformats.org/officeDocument/2006/relationships" r:id="rId2"/>
          </a:graphicData>
        </a:graphic>
      </p:graphicFrame>
      <p:sp>
        <p:nvSpPr>
          <p:cNvPr id="4" name="Figure 25 Notes and Source">
            <a:extLst>
              <a:ext uri="{FF2B5EF4-FFF2-40B4-BE49-F238E27FC236}">
                <a16:creationId xmlns:a16="http://schemas.microsoft.com/office/drawing/2014/main" id="{2679D489-936C-41DC-9B6E-C80CA8C454BA}"/>
              </a:ext>
            </a:extLst>
          </p:cNvPr>
          <p:cNvSpPr>
            <a:spLocks noGrp="1"/>
          </p:cNvSpPr>
          <p:nvPr>
            <p:ph type="body" sz="quarter" idx="10"/>
          </p:nvPr>
        </p:nvSpPr>
        <p:spPr>
          <a:xfrm>
            <a:off x="267855" y="5927834"/>
            <a:ext cx="10742350" cy="533511"/>
          </a:xfrm>
        </p:spPr>
        <p:txBody>
          <a:bodyPr/>
          <a:lstStyle/>
          <a:p>
            <a:r>
              <a:rPr lang="en-US" dirty="0"/>
              <a:t>Notes: White, Asian, and Black householders are non-Hispanic. Hispanic householders may be of any race. </a:t>
            </a:r>
          </a:p>
          <a:p>
            <a:r>
              <a:rPr lang="en-US" dirty="0"/>
              <a:t>Source: JCHS tabulations of US Census Bureau, Current Population Surveys via IPUMS CPS, University of Minnesota, www.ipums.org.</a:t>
            </a:r>
          </a:p>
        </p:txBody>
      </p:sp>
    </p:spTree>
    <p:extLst>
      <p:ext uri="{BB962C8B-B14F-4D97-AF65-F5344CB8AC3E}">
        <p14:creationId xmlns:p14="http://schemas.microsoft.com/office/powerpoint/2010/main" val="24509050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Chapter 5">
            <a:extLst>
              <a:ext uri="{FF2B5EF4-FFF2-40B4-BE49-F238E27FC236}">
                <a16:creationId xmlns:a16="http://schemas.microsoft.com/office/drawing/2014/main" id="{E6502377-5338-430B-B70F-5B0A3BB55581}"/>
              </a:ext>
            </a:extLst>
          </p:cNvPr>
          <p:cNvSpPr>
            <a:spLocks noGrp="1"/>
          </p:cNvSpPr>
          <p:nvPr>
            <p:ph type="ctrTitle"/>
          </p:nvPr>
        </p:nvSpPr>
        <p:spPr/>
        <p:txBody>
          <a:bodyPr/>
          <a:lstStyle/>
          <a:p>
            <a:r>
              <a:rPr lang="en-US" dirty="0"/>
              <a:t>Chapter 5. Rental Housing</a:t>
            </a:r>
          </a:p>
        </p:txBody>
      </p:sp>
    </p:spTree>
    <p:extLst>
      <p:ext uri="{BB962C8B-B14F-4D97-AF65-F5344CB8AC3E}">
        <p14:creationId xmlns:p14="http://schemas.microsoft.com/office/powerpoint/2010/main" val="30700168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26">
            <a:extLst>
              <a:ext uri="{FF2B5EF4-FFF2-40B4-BE49-F238E27FC236}">
                <a16:creationId xmlns:a16="http://schemas.microsoft.com/office/drawing/2014/main" id="{A147FCA6-1053-404C-82A2-40F3A26788A5}"/>
              </a:ext>
            </a:extLst>
          </p:cNvPr>
          <p:cNvSpPr>
            <a:spLocks noGrp="1"/>
          </p:cNvSpPr>
          <p:nvPr>
            <p:ph type="title"/>
          </p:nvPr>
        </p:nvSpPr>
        <p:spPr>
          <a:xfrm>
            <a:off x="267855" y="405765"/>
            <a:ext cx="11566879" cy="890253"/>
          </a:xfrm>
        </p:spPr>
        <p:txBody>
          <a:bodyPr/>
          <a:lstStyle/>
          <a:p>
            <a:r>
              <a:rPr lang="en-US" sz="2800" dirty="0">
                <a:solidFill>
                  <a:srgbClr val="0F2D52"/>
                </a:solidFill>
              </a:rPr>
              <a:t>Figure 26: Many Tenants with Lower Incomes and in Small Rental Buildings Have Had Difficulty Keeping Up with Rent</a:t>
            </a:r>
          </a:p>
        </p:txBody>
      </p:sp>
      <p:graphicFrame>
        <p:nvGraphicFramePr>
          <p:cNvPr id="9" name="Figure 26" descr="The left side of the figure shows the share of renter households behind on rent by household income as of September 2020. Just over 20 percent of households making less than $25,000 were behind on payments, as compared to just 7 percent of those making $75,000 or more. The right side of the figure shows that 17 percent of single-family rental tenants reported being behind on rent, dropping to 14 percent for tenants in buildings with 2–4 units and 12 percent for tenants in buildings with five or more units.">
            <a:extLst>
              <a:ext uri="{FF2B5EF4-FFF2-40B4-BE49-F238E27FC236}">
                <a16:creationId xmlns:a16="http://schemas.microsoft.com/office/drawing/2014/main" id="{F2532601-3705-4C86-B90E-ADD80C5CE664}"/>
              </a:ext>
            </a:extLst>
          </p:cNvPr>
          <p:cNvGraphicFramePr>
            <a:graphicFrameLocks noGrp="1"/>
          </p:cNvGraphicFramePr>
          <p:nvPr>
            <p:ph idx="1"/>
            <p:extLst>
              <p:ext uri="{D42A27DB-BD31-4B8C-83A1-F6EECF244321}">
                <p14:modId xmlns:p14="http://schemas.microsoft.com/office/powerpoint/2010/main" val="386826938"/>
              </p:ext>
            </p:extLst>
          </p:nvPr>
        </p:nvGraphicFramePr>
        <p:xfrm>
          <a:off x="267856" y="1531607"/>
          <a:ext cx="10742348" cy="4500283"/>
        </p:xfrm>
        <a:graphic>
          <a:graphicData uri="http://schemas.openxmlformats.org/drawingml/2006/chart">
            <c:chart xmlns:c="http://schemas.openxmlformats.org/drawingml/2006/chart" xmlns:r="http://schemas.openxmlformats.org/officeDocument/2006/relationships" r:id="rId3"/>
          </a:graphicData>
        </a:graphic>
      </p:graphicFrame>
      <p:sp>
        <p:nvSpPr>
          <p:cNvPr id="4" name="Figure 26 Notes and Source">
            <a:extLst>
              <a:ext uri="{FF2B5EF4-FFF2-40B4-BE49-F238E27FC236}">
                <a16:creationId xmlns:a16="http://schemas.microsoft.com/office/drawing/2014/main" id="{25A1D67F-6CE4-4FAE-B612-EC89E5333B44}"/>
              </a:ext>
            </a:extLst>
          </p:cNvPr>
          <p:cNvSpPr>
            <a:spLocks noGrp="1"/>
          </p:cNvSpPr>
          <p:nvPr>
            <p:ph type="body" sz="quarter" idx="10"/>
          </p:nvPr>
        </p:nvSpPr>
        <p:spPr/>
        <p:txBody>
          <a:bodyPr/>
          <a:lstStyle/>
          <a:p>
            <a:r>
              <a:rPr lang="en-US" dirty="0"/>
              <a:t>Note: Households behind on rent reported that they were not caught up at the time of survey.</a:t>
            </a:r>
          </a:p>
          <a:p>
            <a:r>
              <a:rPr lang="en-US" dirty="0"/>
              <a:t>Source: JCHS tabulations of US Census Bureau, Household Pulse Survey, Week 15.</a:t>
            </a:r>
          </a:p>
        </p:txBody>
      </p:sp>
      <p:sp>
        <p:nvSpPr>
          <p:cNvPr id="5" name="Rectangle 4">
            <a:extLst>
              <a:ext uri="{FF2B5EF4-FFF2-40B4-BE49-F238E27FC236}">
                <a16:creationId xmlns:a16="http://schemas.microsoft.com/office/drawing/2014/main" id="{811F80E4-EF87-445B-AB71-5569D50D86CF}"/>
              </a:ext>
              <a:ext uri="{C183D7F6-B498-43B3-948B-1728B52AA6E4}">
                <adec:decorative xmlns:adec="http://schemas.microsoft.com/office/drawing/2017/decorative" val="1"/>
              </a:ext>
            </a:extLst>
          </p:cNvPr>
          <p:cNvSpPr/>
          <p:nvPr/>
        </p:nvSpPr>
        <p:spPr>
          <a:xfrm>
            <a:off x="5690681" y="2159541"/>
            <a:ext cx="5038928" cy="2422188"/>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Tree>
    <p:extLst>
      <p:ext uri="{BB962C8B-B14F-4D97-AF65-F5344CB8AC3E}">
        <p14:creationId xmlns:p14="http://schemas.microsoft.com/office/powerpoint/2010/main" val="25518951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27">
            <a:extLst>
              <a:ext uri="{FF2B5EF4-FFF2-40B4-BE49-F238E27FC236}">
                <a16:creationId xmlns:a16="http://schemas.microsoft.com/office/drawing/2014/main" id="{A147FCA6-1053-404C-82A2-40F3A26788A5}"/>
              </a:ext>
            </a:extLst>
          </p:cNvPr>
          <p:cNvSpPr>
            <a:spLocks noGrp="1"/>
          </p:cNvSpPr>
          <p:nvPr>
            <p:ph type="title"/>
          </p:nvPr>
        </p:nvSpPr>
        <p:spPr/>
        <p:txBody>
          <a:bodyPr/>
          <a:lstStyle/>
          <a:p>
            <a:r>
              <a:rPr lang="en-US" dirty="0">
                <a:solidFill>
                  <a:srgbClr val="0F2D52"/>
                </a:solidFill>
              </a:rPr>
              <a:t>Figure 27: Growth in Rental Demand Was Flat Even Before the Pandemic Hit</a:t>
            </a:r>
          </a:p>
        </p:txBody>
      </p:sp>
      <p:graphicFrame>
        <p:nvGraphicFramePr>
          <p:cNvPr id="10" name="Figure 27" descr="The chart shows the change in the number of renter households and the rentership rate in each year from 2004 through the first quarter of 2020. The number of renter households increased by more than 400,000 annually from 2005 through 2016 before decreasing slightly in 2017 and 2018. Renter household growth resumed in 2019 and remained stable through the first quarter of 2020. Meanwhile, the rentership rate steadily rose, peaking in 2016 at 36.6 percent before gradually receding to 35.2 percent in the first quarter of 2020.">
            <a:extLst>
              <a:ext uri="{FF2B5EF4-FFF2-40B4-BE49-F238E27FC236}">
                <a16:creationId xmlns:a16="http://schemas.microsoft.com/office/drawing/2014/main" id="{9B3C497B-50C4-44D9-98BC-B771CDEAE8A1}"/>
              </a:ext>
            </a:extLst>
          </p:cNvPr>
          <p:cNvGraphicFramePr>
            <a:graphicFrameLocks noGrp="1"/>
          </p:cNvGraphicFramePr>
          <p:nvPr>
            <p:ph idx="1"/>
            <p:extLst>
              <p:ext uri="{D42A27DB-BD31-4B8C-83A1-F6EECF244321}">
                <p14:modId xmlns:p14="http://schemas.microsoft.com/office/powerpoint/2010/main" val="2844937539"/>
              </p:ext>
            </p:extLst>
          </p:nvPr>
        </p:nvGraphicFramePr>
        <p:xfrm>
          <a:off x="268288" y="1463040"/>
          <a:ext cx="11566525" cy="4313873"/>
        </p:xfrm>
        <a:graphic>
          <a:graphicData uri="http://schemas.openxmlformats.org/drawingml/2006/chart">
            <c:chart xmlns:c="http://schemas.openxmlformats.org/drawingml/2006/chart" xmlns:r="http://schemas.openxmlformats.org/officeDocument/2006/relationships" r:id="rId2"/>
          </a:graphicData>
        </a:graphic>
      </p:graphicFrame>
      <p:sp>
        <p:nvSpPr>
          <p:cNvPr id="4" name="Figure 27 Notes and Source">
            <a:extLst>
              <a:ext uri="{FF2B5EF4-FFF2-40B4-BE49-F238E27FC236}">
                <a16:creationId xmlns:a16="http://schemas.microsoft.com/office/drawing/2014/main" id="{25A1D67F-6CE4-4FAE-B612-EC89E5333B44}"/>
              </a:ext>
            </a:extLst>
          </p:cNvPr>
          <p:cNvSpPr>
            <a:spLocks noGrp="1"/>
          </p:cNvSpPr>
          <p:nvPr>
            <p:ph type="body" sz="quarter" idx="10"/>
          </p:nvPr>
        </p:nvSpPr>
        <p:spPr>
          <a:xfrm>
            <a:off x="267855" y="5827730"/>
            <a:ext cx="10742349" cy="533511"/>
          </a:xfrm>
        </p:spPr>
        <p:txBody>
          <a:bodyPr/>
          <a:lstStyle/>
          <a:p>
            <a:r>
              <a:rPr lang="en-US" dirty="0"/>
              <a:t>Note: Estimates for 2020:1 are based on year-over-year change in the four-quarter trailing average.</a:t>
            </a:r>
            <a:br>
              <a:rPr lang="en-US" dirty="0"/>
            </a:br>
            <a:r>
              <a:rPr lang="en-US" dirty="0"/>
              <a:t>Source: JCHS tabulations of US Census Bureau, Housing Vacancy Surveys.</a:t>
            </a:r>
          </a:p>
        </p:txBody>
      </p:sp>
      <p:sp>
        <p:nvSpPr>
          <p:cNvPr id="12" name="TextBox 11">
            <a:extLst>
              <a:ext uri="{FF2B5EF4-FFF2-40B4-BE49-F238E27FC236}">
                <a16:creationId xmlns:a16="http://schemas.microsoft.com/office/drawing/2014/main" id="{D18BBB99-58DD-4ED4-A145-EE2170797355}"/>
              </a:ext>
              <a:ext uri="{C183D7F6-B498-43B3-948B-1728B52AA6E4}">
                <adec:decorative xmlns:adec="http://schemas.microsoft.com/office/drawing/2017/decorative" val="1"/>
              </a:ext>
            </a:extLst>
          </p:cNvPr>
          <p:cNvSpPr txBox="1"/>
          <p:nvPr/>
        </p:nvSpPr>
        <p:spPr>
          <a:xfrm>
            <a:off x="7507962" y="1544476"/>
            <a:ext cx="4415750" cy="338554"/>
          </a:xfrm>
          <a:prstGeom prst="rect">
            <a:avLst/>
          </a:prstGeom>
          <a:noFill/>
        </p:spPr>
        <p:txBody>
          <a:bodyPr wrap="square" rtlCol="0">
            <a:spAutoFit/>
          </a:bodyPr>
          <a:lstStyle/>
          <a:p>
            <a:pPr algn="r"/>
            <a:r>
              <a:rPr lang="en-US" sz="1600" b="1" dirty="0" err="1">
                <a:solidFill>
                  <a:schemeClr val="tx1">
                    <a:lumMod val="50000"/>
                  </a:schemeClr>
                </a:solidFill>
              </a:rPr>
              <a:t>Rentership</a:t>
            </a:r>
            <a:r>
              <a:rPr lang="en-US" sz="1600" b="1" dirty="0">
                <a:solidFill>
                  <a:schemeClr val="tx1">
                    <a:lumMod val="50000"/>
                  </a:schemeClr>
                </a:solidFill>
              </a:rPr>
              <a:t> Rate (Percent)</a:t>
            </a:r>
          </a:p>
        </p:txBody>
      </p:sp>
    </p:spTree>
    <p:extLst>
      <p:ext uri="{BB962C8B-B14F-4D97-AF65-F5344CB8AC3E}">
        <p14:creationId xmlns:p14="http://schemas.microsoft.com/office/powerpoint/2010/main" val="25589367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28">
            <a:extLst>
              <a:ext uri="{FF2B5EF4-FFF2-40B4-BE49-F238E27FC236}">
                <a16:creationId xmlns:a16="http://schemas.microsoft.com/office/drawing/2014/main" id="{A147FCA6-1053-404C-82A2-40F3A26788A5}"/>
              </a:ext>
            </a:extLst>
          </p:cNvPr>
          <p:cNvSpPr>
            <a:spLocks noGrp="1"/>
          </p:cNvSpPr>
          <p:nvPr>
            <p:ph type="title"/>
          </p:nvPr>
        </p:nvSpPr>
        <p:spPr>
          <a:xfrm>
            <a:off x="267855" y="233045"/>
            <a:ext cx="11566879" cy="890253"/>
          </a:xfrm>
        </p:spPr>
        <p:txBody>
          <a:bodyPr/>
          <a:lstStyle/>
          <a:p>
            <a:r>
              <a:rPr lang="en-US" sz="2800" dirty="0">
                <a:solidFill>
                  <a:srgbClr val="0F2D52"/>
                </a:solidFill>
              </a:rPr>
              <a:t>Figure 28: Vacancies Have Climbed Sharply in Prime Urban Areas</a:t>
            </a:r>
          </a:p>
        </p:txBody>
      </p:sp>
      <p:pic>
        <p:nvPicPr>
          <p:cNvPr id="7" name="Figure 28" descr="The figure shows the year-over-year change in vacancy rate for prime urban, other urban, and suburban neighborhoods for each quarter from 2015 through the third quarter of 2020. The change in vacancy rate was similar across these neighborhood types until the second quarter of 2020, when prime urban areas that are expensive and dense saw their vacancy rate increase by more than 2 percentage points. In the third quarter, prime urban vacancies were up 3 percentage points while other urban and suburban areas had increased by less than 1 percentage point.">
            <a:extLst>
              <a:ext uri="{FF2B5EF4-FFF2-40B4-BE49-F238E27FC236}">
                <a16:creationId xmlns:a16="http://schemas.microsoft.com/office/drawing/2014/main" id="{DD02ED08-F29C-48F8-9D5D-15982B98294D}"/>
              </a:ext>
            </a:extLst>
          </p:cNvPr>
          <p:cNvPicPr>
            <a:picLocks noChangeAspect="1"/>
          </p:cNvPicPr>
          <p:nvPr/>
        </p:nvPicPr>
        <p:blipFill>
          <a:blip r:embed="rId2"/>
          <a:stretch>
            <a:fillRect/>
          </a:stretch>
        </p:blipFill>
        <p:spPr>
          <a:xfrm>
            <a:off x="453663" y="1170236"/>
            <a:ext cx="11284674" cy="4517528"/>
          </a:xfrm>
          <a:prstGeom prst="rect">
            <a:avLst/>
          </a:prstGeom>
        </p:spPr>
      </p:pic>
      <p:sp>
        <p:nvSpPr>
          <p:cNvPr id="4" name="Figure 28 Notes and Source">
            <a:extLst>
              <a:ext uri="{FF2B5EF4-FFF2-40B4-BE49-F238E27FC236}">
                <a16:creationId xmlns:a16="http://schemas.microsoft.com/office/drawing/2014/main" id="{25A1D67F-6CE4-4FAE-B612-EC89E5333B44}"/>
              </a:ext>
            </a:extLst>
          </p:cNvPr>
          <p:cNvSpPr>
            <a:spLocks noGrp="1"/>
          </p:cNvSpPr>
          <p:nvPr>
            <p:ph type="body" sz="quarter" idx="10"/>
          </p:nvPr>
        </p:nvSpPr>
        <p:spPr/>
        <p:txBody>
          <a:bodyPr/>
          <a:lstStyle/>
          <a:p>
            <a:r>
              <a:rPr lang="en-US" dirty="0"/>
              <a:t>Notes: Prime urban areas are the most expensive urban markets. Urban/suburban areas are defined based on density in the 54 largest markets that CoStar tracks.</a:t>
            </a:r>
            <a:br>
              <a:rPr lang="en-US" dirty="0"/>
            </a:br>
            <a:r>
              <a:rPr lang="en-US" dirty="0"/>
              <a:t>Source: JCHS tabulations of CoStar data.</a:t>
            </a:r>
          </a:p>
        </p:txBody>
      </p:sp>
      <p:sp>
        <p:nvSpPr>
          <p:cNvPr id="3" name="TextBox 2">
            <a:extLst>
              <a:ext uri="{FF2B5EF4-FFF2-40B4-BE49-F238E27FC236}">
                <a16:creationId xmlns:a16="http://schemas.microsoft.com/office/drawing/2014/main" id="{7CDD0109-584D-4473-999A-AA83135CC59C}"/>
              </a:ext>
              <a:ext uri="{C183D7F6-B498-43B3-948B-1728B52AA6E4}">
                <adec:decorative xmlns:adec="http://schemas.microsoft.com/office/drawing/2017/decorative" val="1"/>
              </a:ext>
            </a:extLst>
          </p:cNvPr>
          <p:cNvSpPr txBox="1"/>
          <p:nvPr/>
        </p:nvSpPr>
        <p:spPr>
          <a:xfrm>
            <a:off x="1039536" y="5396148"/>
            <a:ext cx="2265058" cy="338554"/>
          </a:xfrm>
          <a:prstGeom prst="rect">
            <a:avLst/>
          </a:prstGeom>
          <a:noFill/>
        </p:spPr>
        <p:txBody>
          <a:bodyPr wrap="square" rtlCol="0">
            <a:spAutoFit/>
          </a:bodyPr>
          <a:lstStyle/>
          <a:p>
            <a:r>
              <a:rPr lang="en-US" sz="1600" b="1" dirty="0">
                <a:solidFill>
                  <a:schemeClr val="tx1">
                    <a:lumMod val="50000"/>
                  </a:schemeClr>
                </a:solidFill>
              </a:rPr>
              <a:t>Neighborhood Type</a:t>
            </a:r>
          </a:p>
        </p:txBody>
      </p:sp>
    </p:spTree>
    <p:extLst>
      <p:ext uri="{BB962C8B-B14F-4D97-AF65-F5344CB8AC3E}">
        <p14:creationId xmlns:p14="http://schemas.microsoft.com/office/powerpoint/2010/main" val="15038206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29">
            <a:extLst>
              <a:ext uri="{FF2B5EF4-FFF2-40B4-BE49-F238E27FC236}">
                <a16:creationId xmlns:a16="http://schemas.microsoft.com/office/drawing/2014/main" id="{9BF2B0ED-9111-47CA-8B0A-E032B4CB9B5D}"/>
              </a:ext>
            </a:extLst>
          </p:cNvPr>
          <p:cNvSpPr>
            <a:spLocks noGrp="1"/>
          </p:cNvSpPr>
          <p:nvPr>
            <p:ph type="title"/>
          </p:nvPr>
        </p:nvSpPr>
        <p:spPr>
          <a:xfrm>
            <a:off x="267856" y="228770"/>
            <a:ext cx="11566958" cy="1344443"/>
          </a:xfrm>
        </p:spPr>
        <p:txBody>
          <a:bodyPr/>
          <a:lstStyle/>
          <a:p>
            <a:r>
              <a:rPr lang="en-US" dirty="0">
                <a:solidFill>
                  <a:srgbClr val="0F2D52"/>
                </a:solidFill>
              </a:rPr>
              <a:t>Figure 29: Sales of Apartment Properties Plunged in Early 2020, But Prices Continued Their Ascent</a:t>
            </a:r>
          </a:p>
        </p:txBody>
      </p:sp>
      <p:pic>
        <p:nvPicPr>
          <p:cNvPr id="8" name="Figure 29" descr="Apartment transaction dollar volume are shown on bars for each quarter from 2010 through the second quarter of 2020. Transactions were generally on an upward trend, hitting a period high at the end of 2019. Transactions decreased sharply in the second quarter of 2020. At the same time, apartment property prices, displayed on the chart as the commercial property price index, rose at a steady pace before showing signs of slowing in the second quarter of 2020.">
            <a:extLst>
              <a:ext uri="{FF2B5EF4-FFF2-40B4-BE49-F238E27FC236}">
                <a16:creationId xmlns:a16="http://schemas.microsoft.com/office/drawing/2014/main" id="{17D64B16-B4D8-4CF5-B928-E3C673A72AC0}"/>
              </a:ext>
            </a:extLst>
          </p:cNvPr>
          <p:cNvPicPr>
            <a:picLocks noChangeAspect="1"/>
          </p:cNvPicPr>
          <p:nvPr/>
        </p:nvPicPr>
        <p:blipFill>
          <a:blip r:embed="rId2"/>
          <a:stretch>
            <a:fillRect/>
          </a:stretch>
        </p:blipFill>
        <p:spPr>
          <a:xfrm>
            <a:off x="357187" y="1590094"/>
            <a:ext cx="11565114" cy="4206605"/>
          </a:xfrm>
          <a:prstGeom prst="rect">
            <a:avLst/>
          </a:prstGeom>
        </p:spPr>
      </p:pic>
      <p:sp>
        <p:nvSpPr>
          <p:cNvPr id="4" name="Figure 29 Notes and Source">
            <a:extLst>
              <a:ext uri="{FF2B5EF4-FFF2-40B4-BE49-F238E27FC236}">
                <a16:creationId xmlns:a16="http://schemas.microsoft.com/office/drawing/2014/main" id="{5AFAF5F9-A1DC-48ED-9F07-42F2EB60FCDB}"/>
              </a:ext>
            </a:extLst>
          </p:cNvPr>
          <p:cNvSpPr>
            <a:spLocks noGrp="1"/>
          </p:cNvSpPr>
          <p:nvPr>
            <p:ph type="body" sz="quarter" idx="10"/>
          </p:nvPr>
        </p:nvSpPr>
        <p:spPr/>
        <p:txBody>
          <a:bodyPr/>
          <a:lstStyle/>
          <a:p>
            <a:r>
              <a:rPr lang="en-US" dirty="0"/>
              <a:t>Note: Apartment property prices are nominal and indexed to 2000.</a:t>
            </a:r>
          </a:p>
          <a:p>
            <a:r>
              <a:rPr lang="en-US" dirty="0"/>
              <a:t>Source: JCHS tabulations of Real Capital Analytics data. </a:t>
            </a:r>
          </a:p>
        </p:txBody>
      </p:sp>
      <p:sp>
        <p:nvSpPr>
          <p:cNvPr id="5" name="TextBox 4">
            <a:extLst>
              <a:ext uri="{FF2B5EF4-FFF2-40B4-BE49-F238E27FC236}">
                <a16:creationId xmlns:a16="http://schemas.microsoft.com/office/drawing/2014/main" id="{127497B4-4046-44DC-8A70-EEBD758A30AE}"/>
              </a:ext>
              <a:ext uri="{C183D7F6-B498-43B3-948B-1728B52AA6E4}">
                <adec:decorative xmlns:adec="http://schemas.microsoft.com/office/drawing/2017/decorative" val="1"/>
              </a:ext>
            </a:extLst>
          </p:cNvPr>
          <p:cNvSpPr txBox="1"/>
          <p:nvPr/>
        </p:nvSpPr>
        <p:spPr>
          <a:xfrm>
            <a:off x="9061873" y="1590094"/>
            <a:ext cx="2860428" cy="338554"/>
          </a:xfrm>
          <a:prstGeom prst="rect">
            <a:avLst/>
          </a:prstGeom>
          <a:noFill/>
        </p:spPr>
        <p:txBody>
          <a:bodyPr wrap="square" rtlCol="0">
            <a:spAutoFit/>
          </a:bodyPr>
          <a:lstStyle/>
          <a:p>
            <a:pPr algn="r"/>
            <a:r>
              <a:rPr lang="en-US" sz="1600" b="1" dirty="0">
                <a:solidFill>
                  <a:schemeClr val="tx1">
                    <a:lumMod val="50000"/>
                  </a:schemeClr>
                </a:solidFill>
              </a:rPr>
              <a:t>Property Prices (Indexed)</a:t>
            </a:r>
          </a:p>
        </p:txBody>
      </p:sp>
    </p:spTree>
    <p:extLst>
      <p:ext uri="{BB962C8B-B14F-4D97-AF65-F5344CB8AC3E}">
        <p14:creationId xmlns:p14="http://schemas.microsoft.com/office/powerpoint/2010/main" val="34948022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30">
            <a:extLst>
              <a:ext uri="{FF2B5EF4-FFF2-40B4-BE49-F238E27FC236}">
                <a16:creationId xmlns:a16="http://schemas.microsoft.com/office/drawing/2014/main" id="{A147FCA6-1053-404C-82A2-40F3A26788A5}"/>
              </a:ext>
            </a:extLst>
          </p:cNvPr>
          <p:cNvSpPr>
            <a:spLocks noGrp="1"/>
          </p:cNvSpPr>
          <p:nvPr>
            <p:ph type="title"/>
          </p:nvPr>
        </p:nvSpPr>
        <p:spPr>
          <a:xfrm>
            <a:off x="166255" y="522612"/>
            <a:ext cx="11890901" cy="890253"/>
          </a:xfrm>
        </p:spPr>
        <p:txBody>
          <a:bodyPr/>
          <a:lstStyle/>
          <a:p>
            <a:r>
              <a:rPr lang="en-US" sz="2800" dirty="0">
                <a:solidFill>
                  <a:srgbClr val="0F2D52"/>
                </a:solidFill>
              </a:rPr>
              <a:t>Figure 30: The Rental Stock Has Shifted Toward Single-Family Homes and Large Multifamily Buildings, Where Rents Have Risen the Most</a:t>
            </a:r>
          </a:p>
        </p:txBody>
      </p:sp>
      <p:graphicFrame>
        <p:nvGraphicFramePr>
          <p:cNvPr id="9" name="Figure 30" descr="This two-panel figure shows the number of rental units by structure type on the left for 2004 and 2019. The right panel shows the percent change in inflation-adjusted median rent from 2004–2019 by structure type. The largest stock increases were in single-family rentals and in multifamily buildings with at least 20 units. These structures also had the largest increases in median rents at about 20 percent and 30 percent, respectively. The stock decreased slightly in smaller multifamily buildings with 2–4 units where rents rose the slowest, by less than 15 percent.">
            <a:extLst>
              <a:ext uri="{FF2B5EF4-FFF2-40B4-BE49-F238E27FC236}">
                <a16:creationId xmlns:a16="http://schemas.microsoft.com/office/drawing/2014/main" id="{F2532601-3705-4C86-B90E-ADD80C5CE664}"/>
              </a:ext>
            </a:extLst>
          </p:cNvPr>
          <p:cNvGraphicFramePr>
            <a:graphicFrameLocks noGrp="1"/>
          </p:cNvGraphicFramePr>
          <p:nvPr>
            <p:ph idx="1"/>
            <p:extLst>
              <p:ext uri="{D42A27DB-BD31-4B8C-83A1-F6EECF244321}">
                <p14:modId xmlns:p14="http://schemas.microsoft.com/office/powerpoint/2010/main" val="2577911053"/>
              </p:ext>
            </p:extLst>
          </p:nvPr>
        </p:nvGraphicFramePr>
        <p:xfrm>
          <a:off x="166255" y="1570353"/>
          <a:ext cx="5929745" cy="4203700"/>
        </p:xfrm>
        <a:graphic>
          <a:graphicData uri="http://schemas.openxmlformats.org/drawingml/2006/chart">
            <c:chart xmlns:c="http://schemas.openxmlformats.org/drawingml/2006/chart" xmlns:r="http://schemas.openxmlformats.org/officeDocument/2006/relationships" r:id="rId3"/>
          </a:graphicData>
        </a:graphic>
      </p:graphicFrame>
      <p:sp>
        <p:nvSpPr>
          <p:cNvPr id="4" name="Figure 30 Notes and Source">
            <a:extLst>
              <a:ext uri="{FF2B5EF4-FFF2-40B4-BE49-F238E27FC236}">
                <a16:creationId xmlns:a16="http://schemas.microsoft.com/office/drawing/2014/main" id="{25A1D67F-6CE4-4FAE-B612-EC89E5333B44}"/>
              </a:ext>
            </a:extLst>
          </p:cNvPr>
          <p:cNvSpPr>
            <a:spLocks noGrp="1"/>
          </p:cNvSpPr>
          <p:nvPr>
            <p:ph type="body" sz="quarter" idx="10"/>
          </p:nvPr>
        </p:nvSpPr>
        <p:spPr/>
        <p:txBody>
          <a:bodyPr/>
          <a:lstStyle/>
          <a:p>
            <a:r>
              <a:rPr lang="en-US" dirty="0"/>
              <a:t>Notes: Rental units may be occupied, vacant for rent, or rented but unoccupied. Median rents are adjusted for inflation using the CPI-U for All Items Less Shelter. Median rents are for occupied units only and exclude units occupied without payment of rent.</a:t>
            </a:r>
          </a:p>
          <a:p>
            <a:r>
              <a:rPr lang="en-US" dirty="0"/>
              <a:t>Source: JCHS tabulations of US Census Bureau, American Community Survey 1-Year Estimates.</a:t>
            </a:r>
          </a:p>
        </p:txBody>
      </p:sp>
      <p:graphicFrame>
        <p:nvGraphicFramePr>
          <p:cNvPr id="5" name="Content Placeholder 8">
            <a:extLst>
              <a:ext uri="{FF2B5EF4-FFF2-40B4-BE49-F238E27FC236}">
                <a16:creationId xmlns:a16="http://schemas.microsoft.com/office/drawing/2014/main" id="{F9E37268-74C2-4B29-B7C9-35F175022920}"/>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703296185"/>
              </p:ext>
            </p:extLst>
          </p:nvPr>
        </p:nvGraphicFramePr>
        <p:xfrm>
          <a:off x="6051294" y="1570353"/>
          <a:ext cx="6096000" cy="42037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328359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31">
            <a:extLst>
              <a:ext uri="{FF2B5EF4-FFF2-40B4-BE49-F238E27FC236}">
                <a16:creationId xmlns:a16="http://schemas.microsoft.com/office/drawing/2014/main" id="{A147FCA6-1053-404C-82A2-40F3A26788A5}"/>
              </a:ext>
            </a:extLst>
          </p:cNvPr>
          <p:cNvSpPr>
            <a:spLocks noGrp="1"/>
          </p:cNvSpPr>
          <p:nvPr>
            <p:ph type="title"/>
          </p:nvPr>
        </p:nvSpPr>
        <p:spPr/>
        <p:txBody>
          <a:bodyPr/>
          <a:lstStyle/>
          <a:p>
            <a:r>
              <a:rPr lang="en-US" dirty="0">
                <a:solidFill>
                  <a:srgbClr val="0F2D52"/>
                </a:solidFill>
              </a:rPr>
              <a:t>Figure 31: The Geographic Concentration of Rental Housing Contributes to Economic and Racial Segregation</a:t>
            </a:r>
          </a:p>
        </p:txBody>
      </p:sp>
      <p:graphicFrame>
        <p:nvGraphicFramePr>
          <p:cNvPr id="5" name="Figure 31" descr="This chart shows the median income and share of households headed by a person of color for high-rental (more than 80 percent renter occupied), high-ownership (more than 80 percent owner occupied), and mixed-tenure (all other) neighborhoods. Median incomes rise as the neighborhood has a greater percentage of owners, from about $40,000 in high-rental neighborhoods to just over $80,000 in high-ownership neighborhoods. The share of households headed by a person of color decreases, from 68 percent in high-rental neighborhoods down to just 12 percent in high-ownership neighborhoods.">
            <a:extLst>
              <a:ext uri="{FF2B5EF4-FFF2-40B4-BE49-F238E27FC236}">
                <a16:creationId xmlns:a16="http://schemas.microsoft.com/office/drawing/2014/main" id="{47892A9D-8E8C-4FAA-9951-0197AE17B5A5}"/>
              </a:ext>
            </a:extLst>
          </p:cNvPr>
          <p:cNvGraphicFramePr>
            <a:graphicFrameLocks/>
          </p:cNvGraphicFramePr>
          <p:nvPr>
            <p:extLst>
              <p:ext uri="{D42A27DB-BD31-4B8C-83A1-F6EECF244321}">
                <p14:modId xmlns:p14="http://schemas.microsoft.com/office/powerpoint/2010/main" val="3716201584"/>
              </p:ext>
            </p:extLst>
          </p:nvPr>
        </p:nvGraphicFramePr>
        <p:xfrm>
          <a:off x="267854" y="1663081"/>
          <a:ext cx="5828145" cy="3964166"/>
        </p:xfrm>
        <a:graphic>
          <a:graphicData uri="http://schemas.openxmlformats.org/drawingml/2006/chart">
            <c:chart xmlns:c="http://schemas.openxmlformats.org/drawingml/2006/chart" xmlns:r="http://schemas.openxmlformats.org/officeDocument/2006/relationships" r:id="rId2"/>
          </a:graphicData>
        </a:graphic>
      </p:graphicFrame>
      <p:sp>
        <p:nvSpPr>
          <p:cNvPr id="4" name="Figure 31 Notes and Source">
            <a:extLst>
              <a:ext uri="{FF2B5EF4-FFF2-40B4-BE49-F238E27FC236}">
                <a16:creationId xmlns:a16="http://schemas.microsoft.com/office/drawing/2014/main" id="{25A1D67F-6CE4-4FAE-B612-EC89E5333B44}"/>
              </a:ext>
            </a:extLst>
          </p:cNvPr>
          <p:cNvSpPr>
            <a:spLocks noGrp="1"/>
          </p:cNvSpPr>
          <p:nvPr>
            <p:ph type="body" sz="quarter" idx="10"/>
          </p:nvPr>
        </p:nvSpPr>
        <p:spPr/>
        <p:txBody>
          <a:bodyPr/>
          <a:lstStyle/>
          <a:p>
            <a:r>
              <a:rPr lang="en-US" dirty="0"/>
              <a:t>Notes: Neighborhoods are census tracts. The housing stock in high-rental neighborhoods is more than 80 percent rental, while the stock in high-ownership neighborhoods is more than 80 percent owner-occupied or vacant for sale. Estimates are neighborhood averages.</a:t>
            </a:r>
          </a:p>
          <a:p>
            <a:r>
              <a:rPr lang="en-US" dirty="0"/>
              <a:t>Source: JCHS tabulations of US Census Bureau, 2018 American Community Survey 5-Year Estimates.</a:t>
            </a:r>
          </a:p>
        </p:txBody>
      </p:sp>
      <p:graphicFrame>
        <p:nvGraphicFramePr>
          <p:cNvPr id="6" name="Content Placeholder 6">
            <a:extLst>
              <a:ext uri="{FF2B5EF4-FFF2-40B4-BE49-F238E27FC236}">
                <a16:creationId xmlns:a16="http://schemas.microsoft.com/office/drawing/2014/main" id="{6B707442-00AF-4633-9024-B479D17B391C}"/>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55742989"/>
              </p:ext>
            </p:extLst>
          </p:nvPr>
        </p:nvGraphicFramePr>
        <p:xfrm>
          <a:off x="6095998" y="1383719"/>
          <a:ext cx="5738735" cy="424352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5F1E0967-E881-4A73-91B1-BFA5F67282B2}"/>
              </a:ext>
              <a:ext uri="{C183D7F6-B498-43B3-948B-1728B52AA6E4}">
                <adec:decorative xmlns:adec="http://schemas.microsoft.com/office/drawing/2017/decorative" val="1"/>
              </a:ext>
            </a:extLst>
          </p:cNvPr>
          <p:cNvSpPr txBox="1"/>
          <p:nvPr/>
        </p:nvSpPr>
        <p:spPr>
          <a:xfrm>
            <a:off x="2161308" y="5288693"/>
            <a:ext cx="2623127" cy="338554"/>
          </a:xfrm>
          <a:prstGeom prst="rect">
            <a:avLst/>
          </a:prstGeom>
          <a:noFill/>
        </p:spPr>
        <p:txBody>
          <a:bodyPr wrap="square" rtlCol="0">
            <a:spAutoFit/>
          </a:bodyPr>
          <a:lstStyle/>
          <a:p>
            <a:pPr algn="ctr"/>
            <a:r>
              <a:rPr lang="en-US" sz="1600" b="1" dirty="0">
                <a:solidFill>
                  <a:schemeClr val="tx1">
                    <a:lumMod val="50000"/>
                  </a:schemeClr>
                </a:solidFill>
              </a:rPr>
              <a:t>Neighborhood Type</a:t>
            </a:r>
          </a:p>
        </p:txBody>
      </p:sp>
      <p:sp>
        <p:nvSpPr>
          <p:cNvPr id="8" name="TextBox 7">
            <a:extLst>
              <a:ext uri="{FF2B5EF4-FFF2-40B4-BE49-F238E27FC236}">
                <a16:creationId xmlns:a16="http://schemas.microsoft.com/office/drawing/2014/main" id="{3D5D079A-7E7D-4C80-9E13-CEC258451DDE}"/>
              </a:ext>
              <a:ext uri="{C183D7F6-B498-43B3-948B-1728B52AA6E4}">
                <adec:decorative xmlns:adec="http://schemas.microsoft.com/office/drawing/2017/decorative" val="1"/>
              </a:ext>
            </a:extLst>
          </p:cNvPr>
          <p:cNvSpPr txBox="1"/>
          <p:nvPr/>
        </p:nvSpPr>
        <p:spPr>
          <a:xfrm>
            <a:off x="7900043" y="5232773"/>
            <a:ext cx="2623127" cy="338554"/>
          </a:xfrm>
          <a:prstGeom prst="rect">
            <a:avLst/>
          </a:prstGeom>
          <a:noFill/>
        </p:spPr>
        <p:txBody>
          <a:bodyPr wrap="square" rtlCol="0">
            <a:spAutoFit/>
          </a:bodyPr>
          <a:lstStyle/>
          <a:p>
            <a:pPr algn="ctr"/>
            <a:r>
              <a:rPr lang="en-US" sz="1600" b="1" dirty="0">
                <a:solidFill>
                  <a:schemeClr val="tx1">
                    <a:lumMod val="50000"/>
                  </a:schemeClr>
                </a:solidFill>
              </a:rPr>
              <a:t>Neighborhood Type</a:t>
            </a:r>
          </a:p>
        </p:txBody>
      </p:sp>
    </p:spTree>
    <p:extLst>
      <p:ext uri="{BB962C8B-B14F-4D97-AF65-F5344CB8AC3E}">
        <p14:creationId xmlns:p14="http://schemas.microsoft.com/office/powerpoint/2010/main" val="32657698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Chapter 6">
            <a:extLst>
              <a:ext uri="{FF2B5EF4-FFF2-40B4-BE49-F238E27FC236}">
                <a16:creationId xmlns:a16="http://schemas.microsoft.com/office/drawing/2014/main" id="{E6502377-5338-430B-B70F-5B0A3BB55581}"/>
              </a:ext>
            </a:extLst>
          </p:cNvPr>
          <p:cNvSpPr>
            <a:spLocks noGrp="1"/>
          </p:cNvSpPr>
          <p:nvPr>
            <p:ph type="ctrTitle"/>
          </p:nvPr>
        </p:nvSpPr>
        <p:spPr/>
        <p:txBody>
          <a:bodyPr/>
          <a:lstStyle/>
          <a:p>
            <a:r>
              <a:rPr lang="en-US" dirty="0"/>
              <a:t>Chapter 6. Housing Challenges</a:t>
            </a:r>
          </a:p>
        </p:txBody>
      </p:sp>
    </p:spTree>
    <p:extLst>
      <p:ext uri="{BB962C8B-B14F-4D97-AF65-F5344CB8AC3E}">
        <p14:creationId xmlns:p14="http://schemas.microsoft.com/office/powerpoint/2010/main" val="16019306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32">
            <a:extLst>
              <a:ext uri="{FF2B5EF4-FFF2-40B4-BE49-F238E27FC236}">
                <a16:creationId xmlns:a16="http://schemas.microsoft.com/office/drawing/2014/main" id="{90564F9C-49E6-4CE8-9559-E2A4D1623305}"/>
              </a:ext>
            </a:extLst>
          </p:cNvPr>
          <p:cNvSpPr>
            <a:spLocks noGrp="1"/>
          </p:cNvSpPr>
          <p:nvPr>
            <p:ph type="title"/>
          </p:nvPr>
        </p:nvSpPr>
        <p:spPr/>
        <p:txBody>
          <a:bodyPr/>
          <a:lstStyle/>
          <a:p>
            <a:r>
              <a:rPr lang="en-US" dirty="0">
                <a:solidFill>
                  <a:srgbClr val="0F2D52"/>
                </a:solidFill>
              </a:rPr>
              <a:t>Figure 32: Despite Recent Progress, the Number of </a:t>
            </a:r>
            <a:br>
              <a:rPr lang="en-US" dirty="0">
                <a:solidFill>
                  <a:srgbClr val="0F2D52"/>
                </a:solidFill>
              </a:rPr>
            </a:br>
            <a:r>
              <a:rPr lang="en-US" dirty="0">
                <a:solidFill>
                  <a:srgbClr val="0F2D52"/>
                </a:solidFill>
              </a:rPr>
              <a:t>Cost-Burdened Households Still Exceeds 37 Million</a:t>
            </a:r>
          </a:p>
        </p:txBody>
      </p:sp>
      <p:graphicFrame>
        <p:nvGraphicFramePr>
          <p:cNvPr id="5" name="Figure 32" descr="The figure shows the numbers of renter and homeowner households with cost burdens from 2001 to 2019. It shows an increase in the numbers of cost burdened households for both tenure types after 2001, peaking for homeowners in 2008 at 23 million and peaking for renters in 2014 at 21 million. Despite declines after these peaks, the number of burdened households in 2019 was still higher than 2001. Additionally, in 2001 there were fewer cost burdened renter households than homeowner households, but in 2019 the opposite was true, with 20 million renter and 17 million homeowner households with cost burdens.">
            <a:extLst>
              <a:ext uri="{FF2B5EF4-FFF2-40B4-BE49-F238E27FC236}">
                <a16:creationId xmlns:a16="http://schemas.microsoft.com/office/drawing/2014/main" id="{CDE084DC-C01A-457C-9397-943974C7043C}"/>
              </a:ext>
            </a:extLst>
          </p:cNvPr>
          <p:cNvGraphicFramePr>
            <a:graphicFrameLocks/>
          </p:cNvGraphicFramePr>
          <p:nvPr>
            <p:extLst>
              <p:ext uri="{D42A27DB-BD31-4B8C-83A1-F6EECF244321}">
                <p14:modId xmlns:p14="http://schemas.microsoft.com/office/powerpoint/2010/main" val="1477069130"/>
              </p:ext>
            </p:extLst>
          </p:nvPr>
        </p:nvGraphicFramePr>
        <p:xfrm>
          <a:off x="267855" y="1552782"/>
          <a:ext cx="11376057" cy="4329898"/>
        </p:xfrm>
        <a:graphic>
          <a:graphicData uri="http://schemas.openxmlformats.org/drawingml/2006/chart">
            <c:chart xmlns:c="http://schemas.openxmlformats.org/drawingml/2006/chart" xmlns:r="http://schemas.openxmlformats.org/officeDocument/2006/relationships" r:id="rId2"/>
          </a:graphicData>
        </a:graphic>
      </p:graphicFrame>
      <p:sp>
        <p:nvSpPr>
          <p:cNvPr id="4" name="Figure 32 Notes and Source">
            <a:extLst>
              <a:ext uri="{FF2B5EF4-FFF2-40B4-BE49-F238E27FC236}">
                <a16:creationId xmlns:a16="http://schemas.microsoft.com/office/drawing/2014/main" id="{145EE64A-D7F6-4B65-B12A-B4DA6C6F465B}"/>
              </a:ext>
            </a:extLst>
          </p:cNvPr>
          <p:cNvSpPr>
            <a:spLocks noGrp="1"/>
          </p:cNvSpPr>
          <p:nvPr>
            <p:ph type="body" sz="quarter" idx="10"/>
          </p:nvPr>
        </p:nvSpPr>
        <p:spPr/>
        <p:txBody>
          <a:bodyPr/>
          <a:lstStyle/>
          <a:p>
            <a:r>
              <a:rPr lang="en-US" dirty="0"/>
              <a:t>Notes: Cost-burdened households pay more than 30% of income for housing. Households with zero or negative income are assumed to have burdens, while households paying no cash rent are assumed to be without burdens.</a:t>
            </a:r>
          </a:p>
          <a:p>
            <a:r>
              <a:rPr lang="en-US" dirty="0"/>
              <a:t>Source: JCHS tabulations of US Census Bureau, American Community Survey 1-Year Estimates.</a:t>
            </a:r>
          </a:p>
        </p:txBody>
      </p:sp>
    </p:spTree>
    <p:extLst>
      <p:ext uri="{BB962C8B-B14F-4D97-AF65-F5344CB8AC3E}">
        <p14:creationId xmlns:p14="http://schemas.microsoft.com/office/powerpoint/2010/main" val="1898882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2">
            <a:extLst>
              <a:ext uri="{FF2B5EF4-FFF2-40B4-BE49-F238E27FC236}">
                <a16:creationId xmlns:a16="http://schemas.microsoft.com/office/drawing/2014/main" id="{A147FCA6-1053-404C-82A2-40F3A26788A5}"/>
              </a:ext>
            </a:extLst>
          </p:cNvPr>
          <p:cNvSpPr>
            <a:spLocks noGrp="1"/>
          </p:cNvSpPr>
          <p:nvPr>
            <p:ph type="title"/>
          </p:nvPr>
        </p:nvSpPr>
        <p:spPr/>
        <p:txBody>
          <a:bodyPr/>
          <a:lstStyle/>
          <a:p>
            <a:r>
              <a:rPr lang="en-US" dirty="0">
                <a:solidFill>
                  <a:srgbClr val="0F2D52"/>
                </a:solidFill>
              </a:rPr>
              <a:t>Figure 2: Rent Growth Has Slowed Sharply, Particularly at Higher-Quality Properties</a:t>
            </a:r>
          </a:p>
        </p:txBody>
      </p:sp>
      <p:pic>
        <p:nvPicPr>
          <p:cNvPr id="6" name="Figure 2" descr="The figure shows the annual, year-over-year change in nominal rents from 2011 through the third quarter of 2020 according to data from CoStar. After increasing during the entire period, rents in apartment units declined annually in the second quarter of 2020, with especially sharp declines in higher-quality apartments. By the third quarter, rents declined 0.6 percent overall, but declined by 2.1 percent in 4 and 5 star (higher-quality) apartments. By contrast, rents continued to rise—even if more slowly— in 1 and 2 star apartments (1.7 percent growth) and 3 star apartments (1.2 percent growth).">
            <a:extLst>
              <a:ext uri="{FF2B5EF4-FFF2-40B4-BE49-F238E27FC236}">
                <a16:creationId xmlns:a16="http://schemas.microsoft.com/office/drawing/2014/main" id="{303874AD-2DC5-41B9-8547-1719C27B8A98}"/>
              </a:ext>
            </a:extLst>
          </p:cNvPr>
          <p:cNvPicPr>
            <a:picLocks noChangeAspect="1"/>
          </p:cNvPicPr>
          <p:nvPr/>
        </p:nvPicPr>
        <p:blipFill>
          <a:blip r:embed="rId2"/>
          <a:stretch>
            <a:fillRect/>
          </a:stretch>
        </p:blipFill>
        <p:spPr>
          <a:xfrm>
            <a:off x="313443" y="1332559"/>
            <a:ext cx="11565114" cy="4523624"/>
          </a:xfrm>
          <a:prstGeom prst="rect">
            <a:avLst/>
          </a:prstGeom>
        </p:spPr>
      </p:pic>
      <p:sp>
        <p:nvSpPr>
          <p:cNvPr id="4" name="Figure 2 Notes and Source">
            <a:extLst>
              <a:ext uri="{FF2B5EF4-FFF2-40B4-BE49-F238E27FC236}">
                <a16:creationId xmlns:a16="http://schemas.microsoft.com/office/drawing/2014/main" id="{25A1D67F-6CE4-4FAE-B612-EC89E5333B44}"/>
              </a:ext>
            </a:extLst>
          </p:cNvPr>
          <p:cNvSpPr>
            <a:spLocks noGrp="1"/>
          </p:cNvSpPr>
          <p:nvPr>
            <p:ph type="body" sz="quarter" idx="10"/>
          </p:nvPr>
        </p:nvSpPr>
        <p:spPr/>
        <p:txBody>
          <a:bodyPr/>
          <a:lstStyle/>
          <a:p>
            <a:r>
              <a:rPr lang="en-US" dirty="0"/>
              <a:t>Note: Apartment quality is based on the CoStar Building Rating System for professionally managed market-rate apartments in buildings with five or more units.</a:t>
            </a:r>
            <a:br>
              <a:rPr lang="en-US" dirty="0"/>
            </a:br>
            <a:r>
              <a:rPr lang="en-US" dirty="0"/>
              <a:t>Source: JCHS tabulations of CoStar data.</a:t>
            </a:r>
          </a:p>
        </p:txBody>
      </p:sp>
    </p:spTree>
    <p:extLst>
      <p:ext uri="{BB962C8B-B14F-4D97-AF65-F5344CB8AC3E}">
        <p14:creationId xmlns:p14="http://schemas.microsoft.com/office/powerpoint/2010/main" val="9148438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33">
            <a:extLst>
              <a:ext uri="{FF2B5EF4-FFF2-40B4-BE49-F238E27FC236}">
                <a16:creationId xmlns:a16="http://schemas.microsoft.com/office/drawing/2014/main" id="{8C85C647-52B4-4713-ABC8-3C7195E9ACD4}"/>
              </a:ext>
            </a:extLst>
          </p:cNvPr>
          <p:cNvSpPr>
            <a:spLocks noGrp="1"/>
          </p:cNvSpPr>
          <p:nvPr>
            <p:ph type="title"/>
          </p:nvPr>
        </p:nvSpPr>
        <p:spPr/>
        <p:txBody>
          <a:bodyPr/>
          <a:lstStyle/>
          <a:p>
            <a:r>
              <a:rPr lang="en-US" sz="2800" dirty="0">
                <a:solidFill>
                  <a:srgbClr val="0F2D52"/>
                </a:solidFill>
              </a:rPr>
              <a:t>Figure 33: Households of Color Are More Likely to Have Fallen Behind on Housing Payments</a:t>
            </a:r>
          </a:p>
        </p:txBody>
      </p:sp>
      <p:graphicFrame>
        <p:nvGraphicFramePr>
          <p:cNvPr id="7" name="Figure 33" descr="The figure shows the shares of households behind on rent or mortgage as of late September 2020, by income and race/ethnicity. It shows that low-income households (earning less than $50,000) are most likely to be behind on rent or mortgage, but in every income group, Black and Hispanic households are most likely to be behind on rent or mortgage. For example, among households earning less than $25,000, 27 percent of Black, 26 of Hispanic, and 15 percent of white households are behind on rent or mortgage.">
            <a:extLst>
              <a:ext uri="{FF2B5EF4-FFF2-40B4-BE49-F238E27FC236}">
                <a16:creationId xmlns:a16="http://schemas.microsoft.com/office/drawing/2014/main" id="{74B54648-5B58-4A85-9A74-E3F5E7964C1F}"/>
              </a:ext>
            </a:extLst>
          </p:cNvPr>
          <p:cNvGraphicFramePr>
            <a:graphicFrameLocks noGrp="1"/>
          </p:cNvGraphicFramePr>
          <p:nvPr>
            <p:ph idx="1"/>
            <p:extLst>
              <p:ext uri="{D42A27DB-BD31-4B8C-83A1-F6EECF244321}">
                <p14:modId xmlns:p14="http://schemas.microsoft.com/office/powerpoint/2010/main" val="3423634657"/>
              </p:ext>
            </p:extLst>
          </p:nvPr>
        </p:nvGraphicFramePr>
        <p:xfrm>
          <a:off x="268288" y="1573213"/>
          <a:ext cx="11566525" cy="4203700"/>
        </p:xfrm>
        <a:graphic>
          <a:graphicData uri="http://schemas.openxmlformats.org/drawingml/2006/chart">
            <c:chart xmlns:c="http://schemas.openxmlformats.org/drawingml/2006/chart" xmlns:r="http://schemas.openxmlformats.org/officeDocument/2006/relationships" r:id="rId2"/>
          </a:graphicData>
        </a:graphic>
      </p:graphicFrame>
      <p:sp>
        <p:nvSpPr>
          <p:cNvPr id="4" name="Figure 33 Notes and Source">
            <a:extLst>
              <a:ext uri="{FF2B5EF4-FFF2-40B4-BE49-F238E27FC236}">
                <a16:creationId xmlns:a16="http://schemas.microsoft.com/office/drawing/2014/main" id="{01FE34FB-DD3A-4DAD-9D06-409F224FE626}"/>
              </a:ext>
            </a:extLst>
          </p:cNvPr>
          <p:cNvSpPr>
            <a:spLocks noGrp="1"/>
          </p:cNvSpPr>
          <p:nvPr>
            <p:ph type="body" sz="quarter" idx="10"/>
          </p:nvPr>
        </p:nvSpPr>
        <p:spPr>
          <a:xfrm>
            <a:off x="267855" y="5965542"/>
            <a:ext cx="10742349" cy="533511"/>
          </a:xfrm>
        </p:spPr>
        <p:txBody>
          <a:bodyPr/>
          <a:lstStyle/>
          <a:p>
            <a:r>
              <a:rPr lang="en-US" dirty="0"/>
              <a:t>Notes: Households behind on rent or mortgage reported that they were not caught up at the time of survey. White, Black, and Asian households are non-Hispanic. Hispanic households may be of any race. Total includes households that identify as another race or as multiracial. </a:t>
            </a:r>
          </a:p>
          <a:p>
            <a:r>
              <a:rPr lang="en-US" dirty="0"/>
              <a:t>Source: JCHS tabulations of US Census Bureau, Household Pulse Survey, Week 15.</a:t>
            </a:r>
          </a:p>
        </p:txBody>
      </p:sp>
    </p:spTree>
    <p:extLst>
      <p:ext uri="{BB962C8B-B14F-4D97-AF65-F5344CB8AC3E}">
        <p14:creationId xmlns:p14="http://schemas.microsoft.com/office/powerpoint/2010/main" val="16878629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34">
            <a:extLst>
              <a:ext uri="{FF2B5EF4-FFF2-40B4-BE49-F238E27FC236}">
                <a16:creationId xmlns:a16="http://schemas.microsoft.com/office/drawing/2014/main" id="{327DD0ED-633D-490C-961F-CA0C155BE375}"/>
              </a:ext>
            </a:extLst>
          </p:cNvPr>
          <p:cNvSpPr>
            <a:spLocks noGrp="1"/>
          </p:cNvSpPr>
          <p:nvPr>
            <p:ph type="title"/>
          </p:nvPr>
        </p:nvSpPr>
        <p:spPr>
          <a:xfrm>
            <a:off x="267855" y="389130"/>
            <a:ext cx="11566879" cy="944720"/>
          </a:xfrm>
        </p:spPr>
        <p:txBody>
          <a:bodyPr/>
          <a:lstStyle/>
          <a:p>
            <a:r>
              <a:rPr lang="en-US" dirty="0">
                <a:solidFill>
                  <a:srgbClr val="0F2D52"/>
                </a:solidFill>
                <a:ea typeface="+mj-lt"/>
                <a:cs typeface="+mj-lt"/>
              </a:rPr>
              <a:t>Figure 34:</a:t>
            </a:r>
            <a:r>
              <a:rPr lang="en-US" dirty="0">
                <a:solidFill>
                  <a:srgbClr val="0F2D52"/>
                </a:solidFill>
              </a:rPr>
              <a:t> The Burden of High Housing Costs Prevents Vulnerable Households from Meeting Other Basic Needs</a:t>
            </a:r>
          </a:p>
        </p:txBody>
      </p:sp>
      <p:grpSp>
        <p:nvGrpSpPr>
          <p:cNvPr id="14" name="Figure 34" descr="The figure shows the average monthly expenditures on food and healthcare for two types of households in the bottom quartile of expenditures: households with children under 18, and households headed by adults age 65 and over, and compares how expenditures differ by housing cost burden status. For both types of households, moderately burdened households spend less on food and healthcare than unburdened households, and severely burdened households spend less than moderately burdened households. For example, severely burdened households with children under 18 spent $322 on food, moderately burdened households spent $424, and unburdened households spend an average of $512.">
            <a:extLst>
              <a:ext uri="{FF2B5EF4-FFF2-40B4-BE49-F238E27FC236}">
                <a16:creationId xmlns:a16="http://schemas.microsoft.com/office/drawing/2014/main" id="{0396CE20-3E1F-43FB-BD54-EE1888FDD595}"/>
              </a:ext>
            </a:extLst>
          </p:cNvPr>
          <p:cNvGrpSpPr/>
          <p:nvPr/>
        </p:nvGrpSpPr>
        <p:grpSpPr>
          <a:xfrm>
            <a:off x="119945" y="1333850"/>
            <a:ext cx="11804199" cy="4407530"/>
            <a:chOff x="119945" y="1923739"/>
            <a:chExt cx="11804199" cy="4025031"/>
          </a:xfrm>
        </p:grpSpPr>
        <p:graphicFrame>
          <p:nvGraphicFramePr>
            <p:cNvPr id="6" name="Chart 5">
              <a:extLst>
                <a:ext uri="{FF2B5EF4-FFF2-40B4-BE49-F238E27FC236}">
                  <a16:creationId xmlns:a16="http://schemas.microsoft.com/office/drawing/2014/main" id="{518B6DF5-30D8-4AC7-B833-A5CF2AB25D29}"/>
                </a:ext>
              </a:extLst>
            </p:cNvPr>
            <p:cNvGraphicFramePr/>
            <p:nvPr>
              <p:extLst>
                <p:ext uri="{D42A27DB-BD31-4B8C-83A1-F6EECF244321}">
                  <p14:modId xmlns:p14="http://schemas.microsoft.com/office/powerpoint/2010/main" val="1888800423"/>
                </p:ext>
              </p:extLst>
            </p:nvPr>
          </p:nvGraphicFramePr>
          <p:xfrm>
            <a:off x="119945" y="1923739"/>
            <a:ext cx="11804199" cy="4025031"/>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6825D365-BCAF-4FA6-859D-E5BF89EDEF81}"/>
                </a:ext>
                <a:ext uri="{C183D7F6-B498-43B3-948B-1728B52AA6E4}">
                  <adec:decorative xmlns:adec="http://schemas.microsoft.com/office/drawing/2017/decorative" val="1"/>
                </a:ext>
              </a:extLst>
            </p:cNvPr>
            <p:cNvSpPr txBox="1"/>
            <p:nvPr/>
          </p:nvSpPr>
          <p:spPr>
            <a:xfrm>
              <a:off x="1497148" y="5260054"/>
              <a:ext cx="3770721" cy="281067"/>
            </a:xfrm>
            <a:prstGeom prst="rect">
              <a:avLst/>
            </a:prstGeom>
            <a:noFill/>
          </p:spPr>
          <p:txBody>
            <a:bodyPr wrap="square" rtlCol="0">
              <a:spAutoFit/>
            </a:bodyPr>
            <a:lstStyle/>
            <a:p>
              <a:pPr algn="ctr"/>
              <a:r>
                <a:rPr lang="en-US" sz="1400" b="1">
                  <a:solidFill>
                    <a:schemeClr val="tx1">
                      <a:lumMod val="50000"/>
                    </a:schemeClr>
                  </a:solidFill>
                </a:rPr>
                <a:t>Households with Children Under Age 18</a:t>
              </a:r>
            </a:p>
          </p:txBody>
        </p:sp>
        <p:sp>
          <p:nvSpPr>
            <p:cNvPr id="13" name="TextBox 12">
              <a:extLst>
                <a:ext uri="{FF2B5EF4-FFF2-40B4-BE49-F238E27FC236}">
                  <a16:creationId xmlns:a16="http://schemas.microsoft.com/office/drawing/2014/main" id="{7AE28A2C-CF35-4E33-88CB-CED00E36B59E}"/>
                </a:ext>
                <a:ext uri="{C183D7F6-B498-43B3-948B-1728B52AA6E4}">
                  <adec:decorative xmlns:adec="http://schemas.microsoft.com/office/drawing/2017/decorative" val="1"/>
                </a:ext>
              </a:extLst>
            </p:cNvPr>
            <p:cNvSpPr txBox="1"/>
            <p:nvPr/>
          </p:nvSpPr>
          <p:spPr>
            <a:xfrm>
              <a:off x="6371940" y="5260054"/>
              <a:ext cx="5355916" cy="281067"/>
            </a:xfrm>
            <a:prstGeom prst="rect">
              <a:avLst/>
            </a:prstGeom>
            <a:noFill/>
          </p:spPr>
          <p:txBody>
            <a:bodyPr wrap="square" rtlCol="0">
              <a:spAutoFit/>
            </a:bodyPr>
            <a:lstStyle/>
            <a:p>
              <a:pPr algn="ctr"/>
              <a:r>
                <a:rPr lang="en-US" sz="1400" b="1">
                  <a:solidFill>
                    <a:schemeClr val="tx1">
                      <a:lumMod val="50000"/>
                    </a:schemeClr>
                  </a:solidFill>
                </a:rPr>
                <a:t>Households Headed by Adults Age 65 and Over</a:t>
              </a:r>
            </a:p>
          </p:txBody>
        </p:sp>
      </p:grpSp>
      <p:sp>
        <p:nvSpPr>
          <p:cNvPr id="5" name="Figure 34 Notes and Source">
            <a:extLst>
              <a:ext uri="{FF2B5EF4-FFF2-40B4-BE49-F238E27FC236}">
                <a16:creationId xmlns:a16="http://schemas.microsoft.com/office/drawing/2014/main" id="{6A278BCD-B27F-40DA-B58A-1748C6772FFC}"/>
              </a:ext>
            </a:extLst>
          </p:cNvPr>
          <p:cNvSpPr>
            <a:spLocks noGrp="1"/>
          </p:cNvSpPr>
          <p:nvPr>
            <p:ph type="body" sz="quarter" idx="11"/>
          </p:nvPr>
        </p:nvSpPr>
        <p:spPr>
          <a:xfrm>
            <a:off x="267855" y="5948770"/>
            <a:ext cx="10742349" cy="533511"/>
          </a:xfrm>
        </p:spPr>
        <p:txBody>
          <a:bodyPr/>
          <a:lstStyle/>
          <a:p>
            <a:r>
              <a:rPr lang="en-US" dirty="0"/>
              <a:t>Notes: Data are for households in the bottom quartile of expenditures. Households are moderately (severely) burdened if housing accounts for more than 30% (more than 50%) of their spending. Healthcare expenditures include out-of-pocket costs and insurance premiums.</a:t>
            </a:r>
          </a:p>
          <a:p>
            <a:r>
              <a:rPr lang="en-US" dirty="0"/>
              <a:t>Source: JCHS tabulations of Bureau of Labor Statistics, 2018 Consumer Expenditure Survey.</a:t>
            </a:r>
          </a:p>
        </p:txBody>
      </p:sp>
    </p:spTree>
    <p:extLst>
      <p:ext uri="{BB962C8B-B14F-4D97-AF65-F5344CB8AC3E}">
        <p14:creationId xmlns:p14="http://schemas.microsoft.com/office/powerpoint/2010/main" val="38403979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35">
            <a:extLst>
              <a:ext uri="{FF2B5EF4-FFF2-40B4-BE49-F238E27FC236}">
                <a16:creationId xmlns:a16="http://schemas.microsoft.com/office/drawing/2014/main" id="{D9C8BA2C-3D3E-47F6-A9DD-9BD3818C97BD}"/>
              </a:ext>
            </a:extLst>
          </p:cNvPr>
          <p:cNvSpPr>
            <a:spLocks noGrp="1"/>
          </p:cNvSpPr>
          <p:nvPr>
            <p:ph type="title"/>
          </p:nvPr>
        </p:nvSpPr>
        <p:spPr/>
        <p:txBody>
          <a:bodyPr/>
          <a:lstStyle/>
          <a:p>
            <a:r>
              <a:rPr lang="en-US" dirty="0">
                <a:solidFill>
                  <a:srgbClr val="0F2D52"/>
                </a:solidFill>
              </a:rPr>
              <a:t>Figure 35: Homelessness Increased in Both High- and Low-Cost Housing Markets in 2019</a:t>
            </a:r>
          </a:p>
        </p:txBody>
      </p:sp>
      <p:pic>
        <p:nvPicPr>
          <p:cNvPr id="12" name="Figure 35" descr="The figure shows change in homelessness by state between 2018 and 2019. A majority of states saw a decline in the number of people experiencing homelessness, but 21 states saw increases. The states with the largest increases (more than 10 percent) are located in different regions, with both high- and low-cost housing markets, including California, Minnesota, Idaho, Kentucky, and West Virginia.">
            <a:extLst>
              <a:ext uri="{FF2B5EF4-FFF2-40B4-BE49-F238E27FC236}">
                <a16:creationId xmlns:a16="http://schemas.microsoft.com/office/drawing/2014/main" id="{61DE5419-C1D4-46F7-9196-3AF0342B8D94}"/>
              </a:ext>
            </a:extLst>
          </p:cNvPr>
          <p:cNvPicPr>
            <a:picLocks noChangeAspect="1"/>
          </p:cNvPicPr>
          <p:nvPr/>
        </p:nvPicPr>
        <p:blipFill rotWithShape="1">
          <a:blip r:embed="rId3"/>
          <a:srcRect l="3516" t="5783" r="5353" b="15868"/>
          <a:stretch/>
        </p:blipFill>
        <p:spPr>
          <a:xfrm>
            <a:off x="267856" y="1255378"/>
            <a:ext cx="7417896" cy="4927954"/>
          </a:xfrm>
          <a:prstGeom prst="rect">
            <a:avLst/>
          </a:prstGeom>
        </p:spPr>
      </p:pic>
      <p:sp>
        <p:nvSpPr>
          <p:cNvPr id="3" name="Figure 35 Source">
            <a:extLst>
              <a:ext uri="{FF2B5EF4-FFF2-40B4-BE49-F238E27FC236}">
                <a16:creationId xmlns:a16="http://schemas.microsoft.com/office/drawing/2014/main" id="{BFDF1FFB-1C95-4A38-916D-3B7B310CC993}"/>
              </a:ext>
            </a:extLst>
          </p:cNvPr>
          <p:cNvSpPr>
            <a:spLocks noGrp="1"/>
          </p:cNvSpPr>
          <p:nvPr>
            <p:ph type="body" sz="quarter" idx="10"/>
          </p:nvPr>
        </p:nvSpPr>
        <p:spPr/>
        <p:txBody>
          <a:bodyPr/>
          <a:lstStyle/>
          <a:p>
            <a:r>
              <a:rPr lang="en-US" dirty="0"/>
              <a:t>Source: JCHS tabulations of US Department of Housing and Urban Development (HUD), 2019 Annual Homeless Assessment Report Point-in-Time Estimates. </a:t>
            </a:r>
          </a:p>
        </p:txBody>
      </p:sp>
      <p:grpSp>
        <p:nvGrpSpPr>
          <p:cNvPr id="13" name="Group 4">
            <a:extLst>
              <a:ext uri="{FF2B5EF4-FFF2-40B4-BE49-F238E27FC236}">
                <a16:creationId xmlns:a16="http://schemas.microsoft.com/office/drawing/2014/main" id="{D52CE299-8EA7-4A65-AD5A-9F235B170068}"/>
              </a:ext>
              <a:ext uri="{C183D7F6-B498-43B3-948B-1728B52AA6E4}">
                <adec:decorative xmlns:adec="http://schemas.microsoft.com/office/drawing/2017/decorative" val="1"/>
              </a:ext>
            </a:extLst>
          </p:cNvPr>
          <p:cNvGrpSpPr>
            <a:grpSpLocks noChangeAspect="1"/>
          </p:cNvGrpSpPr>
          <p:nvPr/>
        </p:nvGrpSpPr>
        <p:grpSpPr bwMode="auto">
          <a:xfrm>
            <a:off x="8098778" y="3587502"/>
            <a:ext cx="3640137" cy="1949449"/>
            <a:chOff x="5223" y="2237"/>
            <a:chExt cx="2293" cy="1228"/>
          </a:xfrm>
        </p:grpSpPr>
        <p:sp>
          <p:nvSpPr>
            <p:cNvPr id="14" name="AutoShape 3">
              <a:extLst>
                <a:ext uri="{FF2B5EF4-FFF2-40B4-BE49-F238E27FC236}">
                  <a16:creationId xmlns:a16="http://schemas.microsoft.com/office/drawing/2014/main" id="{67C38709-3FE4-431B-8F75-00BA73C27203}"/>
                </a:ext>
              </a:extLst>
            </p:cNvPr>
            <p:cNvSpPr>
              <a:spLocks noChangeAspect="1" noChangeArrowheads="1" noTextEdit="1"/>
            </p:cNvSpPr>
            <p:nvPr/>
          </p:nvSpPr>
          <p:spPr bwMode="auto">
            <a:xfrm>
              <a:off x="5223" y="2239"/>
              <a:ext cx="2135" cy="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5">
              <a:extLst>
                <a:ext uri="{FF2B5EF4-FFF2-40B4-BE49-F238E27FC236}">
                  <a16:creationId xmlns:a16="http://schemas.microsoft.com/office/drawing/2014/main" id="{B2DC7DFD-EADD-4802-8F0B-F45E362C8A01}"/>
                </a:ext>
              </a:extLst>
            </p:cNvPr>
            <p:cNvSpPr>
              <a:spLocks noChangeArrowheads="1"/>
            </p:cNvSpPr>
            <p:nvPr/>
          </p:nvSpPr>
          <p:spPr bwMode="auto">
            <a:xfrm>
              <a:off x="5223" y="2237"/>
              <a:ext cx="1545"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anose="020B0604020202020204" pitchFamily="34" charset="0"/>
                </a:rPr>
                <a:t>Change in Homelessness,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Rectangle 6">
              <a:extLst>
                <a:ext uri="{FF2B5EF4-FFF2-40B4-BE49-F238E27FC236}">
                  <a16:creationId xmlns:a16="http://schemas.microsoft.com/office/drawing/2014/main" id="{E6527F60-1039-46C5-A5D0-68884797EA1D}"/>
                </a:ext>
              </a:extLst>
            </p:cNvPr>
            <p:cNvSpPr>
              <a:spLocks noChangeArrowheads="1"/>
            </p:cNvSpPr>
            <p:nvPr/>
          </p:nvSpPr>
          <p:spPr bwMode="auto">
            <a:xfrm>
              <a:off x="5223" y="2370"/>
              <a:ext cx="5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400" b="1" dirty="0">
                  <a:solidFill>
                    <a:srgbClr val="000000"/>
                  </a:solidFill>
                </a:rPr>
                <a:t>2018–2019</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 name="Rectangle 7">
              <a:extLst>
                <a:ext uri="{FF2B5EF4-FFF2-40B4-BE49-F238E27FC236}">
                  <a16:creationId xmlns:a16="http://schemas.microsoft.com/office/drawing/2014/main" id="{905B602D-D852-4DD7-B444-0651FE9EA306}"/>
                </a:ext>
              </a:extLst>
            </p:cNvPr>
            <p:cNvSpPr>
              <a:spLocks noChangeArrowheads="1"/>
            </p:cNvSpPr>
            <p:nvPr/>
          </p:nvSpPr>
          <p:spPr bwMode="auto">
            <a:xfrm>
              <a:off x="5223" y="2599"/>
              <a:ext cx="340" cy="168"/>
            </a:xfrm>
            <a:prstGeom prst="rect">
              <a:avLst/>
            </a:prstGeom>
            <a:solidFill>
              <a:srgbClr val="0F2D52"/>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 name="Rectangle 8">
              <a:extLst>
                <a:ext uri="{FF2B5EF4-FFF2-40B4-BE49-F238E27FC236}">
                  <a16:creationId xmlns:a16="http://schemas.microsoft.com/office/drawing/2014/main" id="{B2A948D2-2193-41F7-9A45-B6137D1EE469}"/>
                </a:ext>
              </a:extLst>
            </p:cNvPr>
            <p:cNvSpPr>
              <a:spLocks noChangeArrowheads="1"/>
            </p:cNvSpPr>
            <p:nvPr/>
          </p:nvSpPr>
          <p:spPr bwMode="auto">
            <a:xfrm>
              <a:off x="5623" y="2627"/>
              <a:ext cx="1838"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Arial" panose="020B0604020202020204" pitchFamily="34" charset="0"/>
                </a:rPr>
                <a:t>More than 10% Decline (Up to 24%)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Rectangle 9">
              <a:extLst>
                <a:ext uri="{FF2B5EF4-FFF2-40B4-BE49-F238E27FC236}">
                  <a16:creationId xmlns:a16="http://schemas.microsoft.com/office/drawing/2014/main" id="{48A32341-A6B1-4922-AA35-A6CD2FE172FB}"/>
                </a:ext>
              </a:extLst>
            </p:cNvPr>
            <p:cNvSpPr>
              <a:spLocks noChangeArrowheads="1"/>
            </p:cNvSpPr>
            <p:nvPr/>
          </p:nvSpPr>
          <p:spPr bwMode="auto">
            <a:xfrm>
              <a:off x="5223" y="2828"/>
              <a:ext cx="340" cy="169"/>
            </a:xfrm>
            <a:prstGeom prst="rect">
              <a:avLst/>
            </a:prstGeom>
            <a:solidFill>
              <a:srgbClr val="35AFC8"/>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 name="Rectangle 10">
              <a:extLst>
                <a:ext uri="{FF2B5EF4-FFF2-40B4-BE49-F238E27FC236}">
                  <a16:creationId xmlns:a16="http://schemas.microsoft.com/office/drawing/2014/main" id="{9C35E747-F32F-4672-839B-919829FD068C}"/>
                </a:ext>
              </a:extLst>
            </p:cNvPr>
            <p:cNvSpPr>
              <a:spLocks noChangeArrowheads="1"/>
            </p:cNvSpPr>
            <p:nvPr/>
          </p:nvSpPr>
          <p:spPr bwMode="auto">
            <a:xfrm>
              <a:off x="5623" y="2856"/>
              <a:ext cx="707"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300" dirty="0">
                  <a:solidFill>
                    <a:srgbClr val="000000"/>
                  </a:solidFill>
                </a:rPr>
                <a:t>0–10</a:t>
              </a:r>
              <a:r>
                <a:rPr kumimoji="0" lang="en-US" altLang="en-US" sz="1300" b="0" i="0" u="none" strike="noStrike" cap="none" normalizeH="0" baseline="0" dirty="0">
                  <a:ln>
                    <a:noFill/>
                  </a:ln>
                  <a:solidFill>
                    <a:srgbClr val="000000"/>
                  </a:solidFill>
                  <a:effectLst/>
                  <a:latin typeface="Arial" panose="020B0604020202020204" pitchFamily="34" charset="0"/>
                </a:rPr>
                <a:t>% Decline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1" name="Rectangle 11">
              <a:extLst>
                <a:ext uri="{FF2B5EF4-FFF2-40B4-BE49-F238E27FC236}">
                  <a16:creationId xmlns:a16="http://schemas.microsoft.com/office/drawing/2014/main" id="{47F558D4-2009-4FD4-95FC-4AB74640CB31}"/>
                </a:ext>
              </a:extLst>
            </p:cNvPr>
            <p:cNvSpPr>
              <a:spLocks noChangeArrowheads="1"/>
            </p:cNvSpPr>
            <p:nvPr/>
          </p:nvSpPr>
          <p:spPr bwMode="auto">
            <a:xfrm>
              <a:off x="5223" y="3057"/>
              <a:ext cx="340" cy="170"/>
            </a:xfrm>
            <a:prstGeom prst="rect">
              <a:avLst/>
            </a:prstGeom>
            <a:solidFill>
              <a:srgbClr val="FFC60A"/>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 name="Rectangle 12">
              <a:extLst>
                <a:ext uri="{FF2B5EF4-FFF2-40B4-BE49-F238E27FC236}">
                  <a16:creationId xmlns:a16="http://schemas.microsoft.com/office/drawing/2014/main" id="{59D98C99-21E4-4611-AA68-2D7B14EDF301}"/>
                </a:ext>
              </a:extLst>
            </p:cNvPr>
            <p:cNvSpPr>
              <a:spLocks noChangeArrowheads="1"/>
            </p:cNvSpPr>
            <p:nvPr/>
          </p:nvSpPr>
          <p:spPr bwMode="auto">
            <a:xfrm>
              <a:off x="5623" y="3087"/>
              <a:ext cx="760"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300" dirty="0">
                  <a:solidFill>
                    <a:srgbClr val="000000"/>
                  </a:solidFill>
                </a:rPr>
                <a:t>0–10</a:t>
              </a:r>
              <a:r>
                <a:rPr kumimoji="0" lang="en-US" altLang="en-US" sz="1300" b="0" i="0" u="none" strike="noStrike" cap="none" normalizeH="0" baseline="0" dirty="0">
                  <a:ln>
                    <a:noFill/>
                  </a:ln>
                  <a:solidFill>
                    <a:srgbClr val="000000"/>
                  </a:solidFill>
                  <a:effectLst/>
                  <a:latin typeface="Arial" panose="020B0604020202020204" pitchFamily="34" charset="0"/>
                </a:rPr>
                <a:t>% Increase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3" name="Rectangle 13">
              <a:extLst>
                <a:ext uri="{FF2B5EF4-FFF2-40B4-BE49-F238E27FC236}">
                  <a16:creationId xmlns:a16="http://schemas.microsoft.com/office/drawing/2014/main" id="{A123578B-3954-4D02-995F-6EF66E03DD4B}"/>
                </a:ext>
              </a:extLst>
            </p:cNvPr>
            <p:cNvSpPr>
              <a:spLocks noChangeArrowheads="1"/>
            </p:cNvSpPr>
            <p:nvPr/>
          </p:nvSpPr>
          <p:spPr bwMode="auto">
            <a:xfrm>
              <a:off x="5223" y="3287"/>
              <a:ext cx="340" cy="169"/>
            </a:xfrm>
            <a:prstGeom prst="rect">
              <a:avLst/>
            </a:prstGeom>
            <a:solidFill>
              <a:srgbClr val="F26829"/>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 name="Rectangle 14">
              <a:extLst>
                <a:ext uri="{FF2B5EF4-FFF2-40B4-BE49-F238E27FC236}">
                  <a16:creationId xmlns:a16="http://schemas.microsoft.com/office/drawing/2014/main" id="{EFF27E56-C4BD-4D79-89CF-01C7CD9BBA89}"/>
                </a:ext>
              </a:extLst>
            </p:cNvPr>
            <p:cNvSpPr>
              <a:spLocks noChangeArrowheads="1"/>
            </p:cNvSpPr>
            <p:nvPr/>
          </p:nvSpPr>
          <p:spPr bwMode="auto">
            <a:xfrm>
              <a:off x="5623" y="3316"/>
              <a:ext cx="1893"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Arial" panose="020B0604020202020204" pitchFamily="34" charset="0"/>
                </a:rPr>
                <a:t>More than 10% Increase (Up to 27%)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16731781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36">
            <a:extLst>
              <a:ext uri="{FF2B5EF4-FFF2-40B4-BE49-F238E27FC236}">
                <a16:creationId xmlns:a16="http://schemas.microsoft.com/office/drawing/2014/main" id="{38382004-FA6F-48E5-A72A-25E89B6662A5}"/>
              </a:ext>
            </a:extLst>
          </p:cNvPr>
          <p:cNvSpPr>
            <a:spLocks noGrp="1"/>
          </p:cNvSpPr>
          <p:nvPr>
            <p:ph type="title"/>
          </p:nvPr>
        </p:nvSpPr>
        <p:spPr>
          <a:xfrm>
            <a:off x="122833" y="325405"/>
            <a:ext cx="11900292" cy="1165438"/>
          </a:xfrm>
        </p:spPr>
        <p:txBody>
          <a:bodyPr/>
          <a:lstStyle/>
          <a:p>
            <a:r>
              <a:rPr lang="en-US" dirty="0">
                <a:solidFill>
                  <a:srgbClr val="0F2D52"/>
                </a:solidFill>
              </a:rPr>
              <a:t>Figure 36: People of Color with Low Incomes Are Concentrated in High-Poverty Neighborhoods</a:t>
            </a:r>
          </a:p>
        </p:txBody>
      </p:sp>
      <p:graphicFrame>
        <p:nvGraphicFramePr>
          <p:cNvPr id="7" name="Figure 36" descr="The figure shows rates of individuals living in high-poverty Census tracts (defined as having 20 percent or higher poverty), by race and ethnicity and by income above or below the poverty line. It shows that for those with incomes below the poverty line, nearly 70 percent of Black individuals live in high-poverty neighborhoods, compared to 64 percent of Native American, 60 percent of Hispanic, 38 percent of Asian, and 33 percent of white individuals. Similar differences are present for those with incomes above the poverty line.">
            <a:extLst>
              <a:ext uri="{FF2B5EF4-FFF2-40B4-BE49-F238E27FC236}">
                <a16:creationId xmlns:a16="http://schemas.microsoft.com/office/drawing/2014/main" id="{E24B3F82-3C35-452C-AF02-1F62C637D04F}"/>
              </a:ext>
            </a:extLst>
          </p:cNvPr>
          <p:cNvGraphicFramePr>
            <a:graphicFrameLocks noGrp="1"/>
          </p:cNvGraphicFramePr>
          <p:nvPr>
            <p:ph idx="1"/>
            <p:extLst>
              <p:ext uri="{D42A27DB-BD31-4B8C-83A1-F6EECF244321}">
                <p14:modId xmlns:p14="http://schemas.microsoft.com/office/powerpoint/2010/main" val="3706125773"/>
              </p:ext>
            </p:extLst>
          </p:nvPr>
        </p:nvGraphicFramePr>
        <p:xfrm>
          <a:off x="122833" y="1600448"/>
          <a:ext cx="11711902" cy="4327386"/>
        </p:xfrm>
        <a:graphic>
          <a:graphicData uri="http://schemas.openxmlformats.org/drawingml/2006/chart">
            <c:chart xmlns:c="http://schemas.openxmlformats.org/drawingml/2006/chart" xmlns:r="http://schemas.openxmlformats.org/officeDocument/2006/relationships" r:id="rId2"/>
          </a:graphicData>
        </a:graphic>
      </p:graphicFrame>
      <p:sp>
        <p:nvSpPr>
          <p:cNvPr id="4" name="Figure 36 Notes and Source">
            <a:extLst>
              <a:ext uri="{FF2B5EF4-FFF2-40B4-BE49-F238E27FC236}">
                <a16:creationId xmlns:a16="http://schemas.microsoft.com/office/drawing/2014/main" id="{6F6E00CB-0AD6-45E3-865D-98E122AB30D3}"/>
              </a:ext>
            </a:extLst>
          </p:cNvPr>
          <p:cNvSpPr>
            <a:spLocks noGrp="1"/>
          </p:cNvSpPr>
          <p:nvPr>
            <p:ph type="body" sz="quarter" idx="10"/>
          </p:nvPr>
        </p:nvSpPr>
        <p:spPr/>
        <p:txBody>
          <a:bodyPr/>
          <a:lstStyle/>
          <a:p>
            <a:r>
              <a:rPr lang="en-US" dirty="0"/>
              <a:t>Notes: Incomes above or below the poverty line are defined by the official measure of poverty established by the OMB. Only white individuals are non-Hispanic. Since Hispanic individuals may be of any race, there is some overlap with other racial categories. </a:t>
            </a:r>
          </a:p>
          <a:p>
            <a:r>
              <a:rPr lang="en-US" dirty="0"/>
              <a:t>Source: JCHS tabulations of US Census Bureau, 2018 American Community Survey 5-Year Estimates.</a:t>
            </a:r>
          </a:p>
        </p:txBody>
      </p:sp>
      <p:sp>
        <p:nvSpPr>
          <p:cNvPr id="6" name="TextBox 5">
            <a:extLst>
              <a:ext uri="{FF2B5EF4-FFF2-40B4-BE49-F238E27FC236}">
                <a16:creationId xmlns:a16="http://schemas.microsoft.com/office/drawing/2014/main" id="{4D9164E3-F920-4E2D-834F-5C57A545EE05}"/>
              </a:ext>
              <a:ext uri="{C183D7F6-B498-43B3-948B-1728B52AA6E4}">
                <adec:decorative xmlns:adec="http://schemas.microsoft.com/office/drawing/2017/decorative" val="1"/>
              </a:ext>
            </a:extLst>
          </p:cNvPr>
          <p:cNvSpPr txBox="1"/>
          <p:nvPr/>
        </p:nvSpPr>
        <p:spPr>
          <a:xfrm>
            <a:off x="3633028" y="5175884"/>
            <a:ext cx="3135086" cy="307777"/>
          </a:xfrm>
          <a:prstGeom prst="rect">
            <a:avLst/>
          </a:prstGeom>
          <a:noFill/>
        </p:spPr>
        <p:txBody>
          <a:bodyPr wrap="square" rtlCol="0">
            <a:spAutoFit/>
          </a:bodyPr>
          <a:lstStyle/>
          <a:p>
            <a:pPr algn="ctr"/>
            <a:r>
              <a:rPr lang="en-US" sz="1400" b="1" dirty="0">
                <a:solidFill>
                  <a:schemeClr val="tx1">
                    <a:lumMod val="50000"/>
                  </a:schemeClr>
                </a:solidFill>
              </a:rPr>
              <a:t>Race/Ethnicity</a:t>
            </a:r>
          </a:p>
        </p:txBody>
      </p:sp>
      <p:sp>
        <p:nvSpPr>
          <p:cNvPr id="8" name="Rectangle 7">
            <a:extLst>
              <a:ext uri="{FF2B5EF4-FFF2-40B4-BE49-F238E27FC236}">
                <a16:creationId xmlns:a16="http://schemas.microsoft.com/office/drawing/2014/main" id="{29A95723-AC13-413C-A255-036BA3F49471}"/>
              </a:ext>
              <a:ext uri="{C183D7F6-B498-43B3-948B-1728B52AA6E4}">
                <adec:decorative xmlns:adec="http://schemas.microsoft.com/office/drawing/2017/decorative" val="1"/>
              </a:ext>
            </a:extLst>
          </p:cNvPr>
          <p:cNvSpPr/>
          <p:nvPr/>
        </p:nvSpPr>
        <p:spPr>
          <a:xfrm>
            <a:off x="9805481" y="2052536"/>
            <a:ext cx="1877438" cy="2850204"/>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Tree>
    <p:extLst>
      <p:ext uri="{BB962C8B-B14F-4D97-AF65-F5344CB8AC3E}">
        <p14:creationId xmlns:p14="http://schemas.microsoft.com/office/powerpoint/2010/main" val="17902320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37">
            <a:extLst>
              <a:ext uri="{FF2B5EF4-FFF2-40B4-BE49-F238E27FC236}">
                <a16:creationId xmlns:a16="http://schemas.microsoft.com/office/drawing/2014/main" id="{E4DDF0A2-8293-4456-9301-EB6C937982EF}"/>
              </a:ext>
            </a:extLst>
          </p:cNvPr>
          <p:cNvSpPr>
            <a:spLocks noGrp="1"/>
          </p:cNvSpPr>
          <p:nvPr>
            <p:ph type="title"/>
          </p:nvPr>
        </p:nvSpPr>
        <p:spPr/>
        <p:txBody>
          <a:bodyPr/>
          <a:lstStyle/>
          <a:p>
            <a:r>
              <a:rPr lang="en-US" sz="2800" dirty="0">
                <a:solidFill>
                  <a:srgbClr val="0F2D52"/>
                </a:solidFill>
              </a:rPr>
              <a:t>Figure 37: Many Households of Color Live in Overcrowded Conditions</a:t>
            </a:r>
          </a:p>
        </p:txBody>
      </p:sp>
      <p:graphicFrame>
        <p:nvGraphicFramePr>
          <p:cNvPr id="10" name="Figure 37" descr="The figure shows rates of overcrowding—defined as more than one person in the household per room in the house—by race and ethnicity. It shows that 11 percent of Hispanic households are overcrowded, compared to 7 percent of Asian households, 6 percent of American Indian/Alaska Native households, 4 percent of Black households, and 1 percent of white households.">
            <a:extLst>
              <a:ext uri="{FF2B5EF4-FFF2-40B4-BE49-F238E27FC236}">
                <a16:creationId xmlns:a16="http://schemas.microsoft.com/office/drawing/2014/main" id="{00ADABD6-E7E4-47D0-A133-8272BC451229}"/>
              </a:ext>
            </a:extLst>
          </p:cNvPr>
          <p:cNvGraphicFramePr>
            <a:graphicFrameLocks noGrp="1"/>
          </p:cNvGraphicFramePr>
          <p:nvPr>
            <p:ph idx="1"/>
            <p:extLst>
              <p:ext uri="{D42A27DB-BD31-4B8C-83A1-F6EECF244321}">
                <p14:modId xmlns:p14="http://schemas.microsoft.com/office/powerpoint/2010/main" val="3844700008"/>
              </p:ext>
            </p:extLst>
          </p:nvPr>
        </p:nvGraphicFramePr>
        <p:xfrm>
          <a:off x="268288" y="1400783"/>
          <a:ext cx="11566525" cy="4376130"/>
        </p:xfrm>
        <a:graphic>
          <a:graphicData uri="http://schemas.openxmlformats.org/drawingml/2006/chart">
            <c:chart xmlns:c="http://schemas.openxmlformats.org/drawingml/2006/chart" xmlns:r="http://schemas.openxmlformats.org/officeDocument/2006/relationships" r:id="rId3"/>
          </a:graphicData>
        </a:graphic>
      </p:graphicFrame>
      <p:sp>
        <p:nvSpPr>
          <p:cNvPr id="4" name="Figure 37 Notes and Source">
            <a:extLst>
              <a:ext uri="{FF2B5EF4-FFF2-40B4-BE49-F238E27FC236}">
                <a16:creationId xmlns:a16="http://schemas.microsoft.com/office/drawing/2014/main" id="{05122D48-DC36-4A85-B989-29EA74E78873}"/>
              </a:ext>
            </a:extLst>
          </p:cNvPr>
          <p:cNvSpPr>
            <a:spLocks noGrp="1"/>
          </p:cNvSpPr>
          <p:nvPr>
            <p:ph type="body" sz="quarter" idx="10"/>
          </p:nvPr>
        </p:nvSpPr>
        <p:spPr/>
        <p:txBody>
          <a:bodyPr/>
          <a:lstStyle/>
          <a:p>
            <a:r>
              <a:rPr lang="en-US" dirty="0"/>
              <a:t>Notes: Asian, American Indian/Alaska Native, white, and Black householders are non-Hispanic. Hispanic householders may be of any race.</a:t>
            </a:r>
          </a:p>
          <a:p>
            <a:r>
              <a:rPr lang="en-US" dirty="0"/>
              <a:t>Source: JCHS tabulations of US Census Bureau, 2019 American Community Survey 1-Year Estimates.</a:t>
            </a:r>
            <a:endParaRPr lang="en-US" b="1" dirty="0"/>
          </a:p>
        </p:txBody>
      </p:sp>
    </p:spTree>
    <p:extLst>
      <p:ext uri="{BB962C8B-B14F-4D97-AF65-F5344CB8AC3E}">
        <p14:creationId xmlns:p14="http://schemas.microsoft.com/office/powerpoint/2010/main" val="2201949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3">
            <a:extLst>
              <a:ext uri="{FF2B5EF4-FFF2-40B4-BE49-F238E27FC236}">
                <a16:creationId xmlns:a16="http://schemas.microsoft.com/office/drawing/2014/main" id="{9F68E249-92B4-4646-A118-4210A2D3FA70}"/>
              </a:ext>
            </a:extLst>
          </p:cNvPr>
          <p:cNvSpPr>
            <a:spLocks noGrp="1"/>
          </p:cNvSpPr>
          <p:nvPr>
            <p:ph type="title"/>
          </p:nvPr>
        </p:nvSpPr>
        <p:spPr>
          <a:xfrm>
            <a:off x="267855" y="1073315"/>
            <a:ext cx="11566879" cy="533512"/>
          </a:xfrm>
        </p:spPr>
        <p:txBody>
          <a:bodyPr/>
          <a:lstStyle/>
          <a:p>
            <a:r>
              <a:rPr lang="en-US" dirty="0">
                <a:solidFill>
                  <a:srgbClr val="0F2D52"/>
                </a:solidFill>
              </a:rPr>
              <a:t>Figure 3: Across Income Groups, Homeowners of Color Are More Likely than White Homeowners to Have Fallen Behind on Housing Payments During the Pandemic </a:t>
            </a:r>
          </a:p>
        </p:txBody>
      </p:sp>
      <p:graphicFrame>
        <p:nvGraphicFramePr>
          <p:cNvPr id="9" name="Figure 3" descr="The figure shows the share of homeowners behind on their mortgage payments in the second half of September by household income and race/ethnicity, according to Center tabulations of data from the US Census Bureau’s Household Pulse Survey. Indeed, relative to white homeowners (6 percent), Hispanic (18 percent), Black (16 percent), and Asian (12 percent) homeowners were more likely to be behind on their mortgage. This remained true even when controlling for household income. Among homeowners earning under $25,000, 32 percent of Hispanic, 27 percent of Black, 18 percent of Asian, and 15 percent of white homeowners were behind on their mortgage.">
            <a:extLst>
              <a:ext uri="{FF2B5EF4-FFF2-40B4-BE49-F238E27FC236}">
                <a16:creationId xmlns:a16="http://schemas.microsoft.com/office/drawing/2014/main" id="{60CD26E8-1455-4557-8636-C4F6946F05C1}"/>
              </a:ext>
            </a:extLst>
          </p:cNvPr>
          <p:cNvGraphicFramePr>
            <a:graphicFrameLocks noGrp="1"/>
          </p:cNvGraphicFramePr>
          <p:nvPr>
            <p:ph idx="1"/>
            <p:extLst>
              <p:ext uri="{D42A27DB-BD31-4B8C-83A1-F6EECF244321}">
                <p14:modId xmlns:p14="http://schemas.microsoft.com/office/powerpoint/2010/main" val="3636032218"/>
              </p:ext>
            </p:extLst>
          </p:nvPr>
        </p:nvGraphicFramePr>
        <p:xfrm>
          <a:off x="268288" y="1663592"/>
          <a:ext cx="11403155" cy="4121093"/>
        </p:xfrm>
        <a:graphic>
          <a:graphicData uri="http://schemas.openxmlformats.org/drawingml/2006/chart">
            <c:chart xmlns:c="http://schemas.openxmlformats.org/drawingml/2006/chart" xmlns:r="http://schemas.openxmlformats.org/officeDocument/2006/relationships" r:id="rId3"/>
          </a:graphicData>
        </a:graphic>
      </p:graphicFrame>
      <p:sp>
        <p:nvSpPr>
          <p:cNvPr id="6" name="Figure 3 Notes and Source">
            <a:extLst>
              <a:ext uri="{FF2B5EF4-FFF2-40B4-BE49-F238E27FC236}">
                <a16:creationId xmlns:a16="http://schemas.microsoft.com/office/drawing/2014/main" id="{1600C194-616F-4333-B3F8-81B0DFFC03D8}"/>
              </a:ext>
            </a:extLst>
          </p:cNvPr>
          <p:cNvSpPr>
            <a:spLocks noGrp="1"/>
          </p:cNvSpPr>
          <p:nvPr>
            <p:ph type="body" sz="quarter" idx="12"/>
          </p:nvPr>
        </p:nvSpPr>
        <p:spPr>
          <a:xfrm>
            <a:off x="267855" y="5927834"/>
            <a:ext cx="11566879" cy="533511"/>
          </a:xfrm>
        </p:spPr>
        <p:txBody>
          <a:bodyPr/>
          <a:lstStyle/>
          <a:p>
            <a:r>
              <a:rPr lang="en-US" dirty="0">
                <a:cs typeface="Arial"/>
              </a:rPr>
              <a:t>Notes: Homeowners behind on housing payments reported that they were not caught up at the time of survey. White, Black, and Asian households are non-Hispanic. Hispanic households may be of any race. Totals include owners that identify as other races or as multiracial. </a:t>
            </a:r>
          </a:p>
          <a:p>
            <a:r>
              <a:rPr lang="en-US" dirty="0">
                <a:cs typeface="Arial"/>
              </a:rPr>
              <a:t>Source: JCHS tabulations of US Census Bureau, Household Pulse Survey, Week 15.</a:t>
            </a:r>
            <a:endParaRPr lang="en-US" dirty="0"/>
          </a:p>
        </p:txBody>
      </p:sp>
      <p:sp>
        <p:nvSpPr>
          <p:cNvPr id="5" name="Rectangle 4">
            <a:extLst>
              <a:ext uri="{FF2B5EF4-FFF2-40B4-BE49-F238E27FC236}">
                <a16:creationId xmlns:a16="http://schemas.microsoft.com/office/drawing/2014/main" id="{82DC053F-4118-43A1-ABBE-15EB286793BE}"/>
              </a:ext>
              <a:ext uri="{C183D7F6-B498-43B3-948B-1728B52AA6E4}">
                <adec:decorative xmlns:adec="http://schemas.microsoft.com/office/drawing/2017/decorative" val="1"/>
              </a:ext>
            </a:extLst>
          </p:cNvPr>
          <p:cNvSpPr/>
          <p:nvPr/>
        </p:nvSpPr>
        <p:spPr>
          <a:xfrm>
            <a:off x="9328826" y="2062264"/>
            <a:ext cx="2178996" cy="306977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Tree>
    <p:extLst>
      <p:ext uri="{BB962C8B-B14F-4D97-AF65-F5344CB8AC3E}">
        <p14:creationId xmlns:p14="http://schemas.microsoft.com/office/powerpoint/2010/main" val="2512955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4">
            <a:extLst>
              <a:ext uri="{FF2B5EF4-FFF2-40B4-BE49-F238E27FC236}">
                <a16:creationId xmlns:a16="http://schemas.microsoft.com/office/drawing/2014/main" id="{9FD9F29F-C1B0-4EA4-AEDA-B2C7B4AA685F}"/>
              </a:ext>
            </a:extLst>
          </p:cNvPr>
          <p:cNvSpPr>
            <a:spLocks noGrp="1"/>
          </p:cNvSpPr>
          <p:nvPr>
            <p:ph type="title"/>
          </p:nvPr>
        </p:nvSpPr>
        <p:spPr>
          <a:xfrm>
            <a:off x="267855" y="365125"/>
            <a:ext cx="11806632" cy="890253"/>
          </a:xfrm>
        </p:spPr>
        <p:txBody>
          <a:bodyPr/>
          <a:lstStyle/>
          <a:p>
            <a:r>
              <a:rPr lang="en-US" sz="2800" dirty="0">
                <a:solidFill>
                  <a:srgbClr val="0F2D52"/>
                </a:solidFill>
              </a:rPr>
              <a:t>Figure 4: Home Sales Surged After a Sharp Dive in the Spring</a:t>
            </a:r>
          </a:p>
        </p:txBody>
      </p:sp>
      <p:graphicFrame>
        <p:nvGraphicFramePr>
          <p:cNvPr id="10" name="Figure 4" descr="The figure shows the year-over-year change in new and existing home sales in 2020 from January through September. New home sales declined substantially in March (down 13 percent) and April (down 14 percent), compared to the same levels the prior year, but roared back beginning in May, including a 46 percent annual increase in July, a 41 percent increase in August, and a 32 percent increase in September. Through September, new home sales are up 17 percent for the year. Existing home sales have followed a similar pattern: declining 12 to 27 percent from April to June, before rebounding in subsequent months, including a 21 percent increase in September. Through September, existing home sales are down just 0.2 percent compared to last year.">
            <a:extLst>
              <a:ext uri="{FF2B5EF4-FFF2-40B4-BE49-F238E27FC236}">
                <a16:creationId xmlns:a16="http://schemas.microsoft.com/office/drawing/2014/main" id="{9400E2D2-1CA0-4F57-8E17-FCDB3A35E379}"/>
              </a:ext>
            </a:extLst>
          </p:cNvPr>
          <p:cNvGraphicFramePr>
            <a:graphicFrameLocks noGrp="1"/>
          </p:cNvGraphicFramePr>
          <p:nvPr>
            <p:ph type="chart" sz="quarter" idx="11"/>
            <p:extLst>
              <p:ext uri="{D42A27DB-BD31-4B8C-83A1-F6EECF244321}">
                <p14:modId xmlns:p14="http://schemas.microsoft.com/office/powerpoint/2010/main" val="297735158"/>
              </p:ext>
            </p:extLst>
          </p:nvPr>
        </p:nvGraphicFramePr>
        <p:xfrm>
          <a:off x="235493" y="1255378"/>
          <a:ext cx="11664826" cy="458121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2BFE966B-DE32-4FD8-82D9-B58D50E13137}"/>
              </a:ext>
              <a:ext uri="{C183D7F6-B498-43B3-948B-1728B52AA6E4}">
                <adec:decorative xmlns:adec="http://schemas.microsoft.com/office/drawing/2017/decorative" val="1"/>
              </a:ext>
            </a:extLst>
          </p:cNvPr>
          <p:cNvSpPr txBox="1"/>
          <p:nvPr/>
        </p:nvSpPr>
        <p:spPr>
          <a:xfrm>
            <a:off x="291681" y="1322808"/>
            <a:ext cx="4144132" cy="307777"/>
          </a:xfrm>
          <a:prstGeom prst="rect">
            <a:avLst/>
          </a:prstGeom>
          <a:noFill/>
        </p:spPr>
        <p:txBody>
          <a:bodyPr wrap="square" rtlCol="0">
            <a:spAutoFit/>
          </a:bodyPr>
          <a:lstStyle/>
          <a:p>
            <a:r>
              <a:rPr lang="en-US" sz="1400" b="1" dirty="0">
                <a:solidFill>
                  <a:schemeClr val="tx1">
                    <a:lumMod val="50000"/>
                  </a:schemeClr>
                </a:solidFill>
              </a:rPr>
              <a:t>Year-over-Year Change (Percent)</a:t>
            </a:r>
          </a:p>
        </p:txBody>
      </p:sp>
      <p:sp>
        <p:nvSpPr>
          <p:cNvPr id="3" name="Figure 4 Notes and Source">
            <a:extLst>
              <a:ext uri="{FF2B5EF4-FFF2-40B4-BE49-F238E27FC236}">
                <a16:creationId xmlns:a16="http://schemas.microsoft.com/office/drawing/2014/main" id="{84E63AE1-99E7-42FA-93C9-4A1A4A9E41D1}"/>
              </a:ext>
            </a:extLst>
          </p:cNvPr>
          <p:cNvSpPr>
            <a:spLocks noGrp="1"/>
          </p:cNvSpPr>
          <p:nvPr>
            <p:ph type="body" sz="quarter" idx="10"/>
          </p:nvPr>
        </p:nvSpPr>
        <p:spPr>
          <a:xfrm>
            <a:off x="235492" y="5917974"/>
            <a:ext cx="10742349" cy="533511"/>
          </a:xfrm>
        </p:spPr>
        <p:txBody>
          <a:bodyPr/>
          <a:lstStyle/>
          <a:p>
            <a:r>
              <a:rPr lang="en-US" dirty="0"/>
              <a:t>Notes: Year-over-year changes are based on seasonally adjusted data, while the year-to-date changes are not seasonally adjusted. Recent monthly data are subject to revision.</a:t>
            </a:r>
          </a:p>
          <a:p>
            <a:r>
              <a:rPr lang="en-US" dirty="0"/>
              <a:t>Source: JCHS tabulations of US Census Bureau, New Residential Sales; National Association of Realtors (NAR), Existing Home Sales.</a:t>
            </a:r>
          </a:p>
        </p:txBody>
      </p:sp>
      <p:sp>
        <p:nvSpPr>
          <p:cNvPr id="8" name="Rectangle 7">
            <a:extLst>
              <a:ext uri="{FF2B5EF4-FFF2-40B4-BE49-F238E27FC236}">
                <a16:creationId xmlns:a16="http://schemas.microsoft.com/office/drawing/2014/main" id="{575AE7C5-02C4-42D5-A10E-175B02353930}"/>
              </a:ext>
              <a:ext uri="{C183D7F6-B498-43B3-948B-1728B52AA6E4}">
                <adec:decorative xmlns:adec="http://schemas.microsoft.com/office/drawing/2017/decorative" val="1"/>
              </a:ext>
            </a:extLst>
          </p:cNvPr>
          <p:cNvSpPr/>
          <p:nvPr/>
        </p:nvSpPr>
        <p:spPr>
          <a:xfrm>
            <a:off x="10350228" y="1906621"/>
            <a:ext cx="1040861" cy="369600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Tree>
    <p:extLst>
      <p:ext uri="{BB962C8B-B14F-4D97-AF65-F5344CB8AC3E}">
        <p14:creationId xmlns:p14="http://schemas.microsoft.com/office/powerpoint/2010/main" val="263721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5">
            <a:extLst>
              <a:ext uri="{FF2B5EF4-FFF2-40B4-BE49-F238E27FC236}">
                <a16:creationId xmlns:a16="http://schemas.microsoft.com/office/drawing/2014/main" id="{50BF32BD-6A50-4F71-95AE-1FDB32134573}"/>
              </a:ext>
            </a:extLst>
          </p:cNvPr>
          <p:cNvSpPr>
            <a:spLocks noGrp="1"/>
          </p:cNvSpPr>
          <p:nvPr>
            <p:ph type="title"/>
          </p:nvPr>
        </p:nvSpPr>
        <p:spPr>
          <a:xfrm>
            <a:off x="268288" y="388054"/>
            <a:ext cx="11739087" cy="1198543"/>
          </a:xfrm>
        </p:spPr>
        <p:txBody>
          <a:bodyPr/>
          <a:lstStyle/>
          <a:p>
            <a:r>
              <a:rPr lang="en-US" dirty="0">
                <a:solidFill>
                  <a:srgbClr val="0F2D52"/>
                </a:solidFill>
              </a:rPr>
              <a:t>Figure 5: People of Color Are More Concentrated in High-Poverty Areas than White People with Similar Incomes</a:t>
            </a:r>
          </a:p>
        </p:txBody>
      </p:sp>
      <p:graphicFrame>
        <p:nvGraphicFramePr>
          <p:cNvPr id="7" name="Figure 5" descr="The figure shows the share of the population living below and above the poverty line living in Census Tracts with a poverty rate of at least 20 percent by race and ethnicity. Black (39 percent) and Native American (39 percent) persons with incomes above the poverty line are more likely than whites (33 percent) with incomes below the poverty line to live in high-poverty neighborhoods. However, Black (68 percent), Native American (64 percent), Hispanic (60 percent), and Asian (38 percent) persons in poverty remain even more likely to live high poverty neighborhoods.">
            <a:extLst>
              <a:ext uri="{FF2B5EF4-FFF2-40B4-BE49-F238E27FC236}">
                <a16:creationId xmlns:a16="http://schemas.microsoft.com/office/drawing/2014/main" id="{84B83529-4FFE-477B-AEDE-DE0D5E62714C}"/>
              </a:ext>
            </a:extLst>
          </p:cNvPr>
          <p:cNvGraphicFramePr>
            <a:graphicFrameLocks noGrp="1"/>
          </p:cNvGraphicFramePr>
          <p:nvPr>
            <p:ph idx="1"/>
            <p:extLst>
              <p:ext uri="{D42A27DB-BD31-4B8C-83A1-F6EECF244321}">
                <p14:modId xmlns:p14="http://schemas.microsoft.com/office/powerpoint/2010/main" val="608930714"/>
              </p:ext>
            </p:extLst>
          </p:nvPr>
        </p:nvGraphicFramePr>
        <p:xfrm>
          <a:off x="268288" y="1573213"/>
          <a:ext cx="11566525" cy="4203700"/>
        </p:xfrm>
        <a:graphic>
          <a:graphicData uri="http://schemas.openxmlformats.org/drawingml/2006/chart">
            <c:chart xmlns:c="http://schemas.openxmlformats.org/drawingml/2006/chart" xmlns:r="http://schemas.openxmlformats.org/officeDocument/2006/relationships" r:id="rId3"/>
          </a:graphicData>
        </a:graphic>
      </p:graphicFrame>
      <p:sp>
        <p:nvSpPr>
          <p:cNvPr id="4" name="Figure 5 Notes and Source">
            <a:extLst>
              <a:ext uri="{FF2B5EF4-FFF2-40B4-BE49-F238E27FC236}">
                <a16:creationId xmlns:a16="http://schemas.microsoft.com/office/drawing/2014/main" id="{012471A8-97ED-4398-B60F-F4FF77295319}"/>
              </a:ext>
            </a:extLst>
          </p:cNvPr>
          <p:cNvSpPr>
            <a:spLocks noGrp="1"/>
          </p:cNvSpPr>
          <p:nvPr>
            <p:ph type="body" sz="quarter" idx="10"/>
          </p:nvPr>
        </p:nvSpPr>
        <p:spPr>
          <a:xfrm>
            <a:off x="268288" y="5959364"/>
            <a:ext cx="10742349" cy="533511"/>
          </a:xfrm>
        </p:spPr>
        <p:txBody>
          <a:bodyPr/>
          <a:lstStyle/>
          <a:p>
            <a:r>
              <a:rPr lang="en-US" dirty="0"/>
              <a:t>Notes: Incomes above or below the poverty line are defined by the official measure of poverty established by the Office of Management and Budget (OMB). Only white individuals are non-Hispanic. Since Hispanic individuals may be of any race, there is some overlap with other racial categories.</a:t>
            </a:r>
          </a:p>
          <a:p>
            <a:r>
              <a:rPr lang="en-US" dirty="0"/>
              <a:t>Source: JCHS tabulations of US Census Bureau, 2018 American Community Survey 5-Year Estimates.</a:t>
            </a:r>
          </a:p>
        </p:txBody>
      </p:sp>
    </p:spTree>
    <p:extLst>
      <p:ext uri="{BB962C8B-B14F-4D97-AF65-F5344CB8AC3E}">
        <p14:creationId xmlns:p14="http://schemas.microsoft.com/office/powerpoint/2010/main" val="3232233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 Figure 6">
            <a:extLst>
              <a:ext uri="{FF2B5EF4-FFF2-40B4-BE49-F238E27FC236}">
                <a16:creationId xmlns:a16="http://schemas.microsoft.com/office/drawing/2014/main" id="{6127CD73-CC29-4FDF-91BE-BF7BC2A259EA}"/>
              </a:ext>
            </a:extLst>
          </p:cNvPr>
          <p:cNvSpPr>
            <a:spLocks noGrp="1"/>
          </p:cNvSpPr>
          <p:nvPr>
            <p:ph type="title"/>
          </p:nvPr>
        </p:nvSpPr>
        <p:spPr/>
        <p:txBody>
          <a:bodyPr/>
          <a:lstStyle/>
          <a:p>
            <a:r>
              <a:rPr lang="en-US" dirty="0">
                <a:solidFill>
                  <a:srgbClr val="0F2D52"/>
                </a:solidFill>
              </a:rPr>
              <a:t>Figure 6: The Number of Cost-Burdened Renters Has Grown as Housing Assistance Has Become a Lower Budget Priority</a:t>
            </a:r>
          </a:p>
        </p:txBody>
      </p:sp>
      <p:graphicFrame>
        <p:nvGraphicFramePr>
          <p:cNvPr id="11" name="Figure 6" descr="The figure shows the number of renter households in the US with housing cost burdens and the share of federal nondefense discretionary spending allocated toward housing assistance from 2000 to 2019. Over that period, the number of cost-burdened renters has grown from nearly 14 million to over 21 million in 2014 before settling at well above 20 million in 2019. In contrast, the share of spending on housing assistance has declined: from 9.0 percent in 2000 to 7.1-7.5 percent every year from 2009 to 2019.">
            <a:extLst>
              <a:ext uri="{FF2B5EF4-FFF2-40B4-BE49-F238E27FC236}">
                <a16:creationId xmlns:a16="http://schemas.microsoft.com/office/drawing/2014/main" id="{E2B3766F-1818-4064-9525-6DBEBF3A9303}"/>
              </a:ext>
            </a:extLst>
          </p:cNvPr>
          <p:cNvGraphicFramePr>
            <a:graphicFrameLocks noGrp="1"/>
          </p:cNvGraphicFramePr>
          <p:nvPr>
            <p:ph idx="1"/>
            <p:extLst>
              <p:ext uri="{D42A27DB-BD31-4B8C-83A1-F6EECF244321}">
                <p14:modId xmlns:p14="http://schemas.microsoft.com/office/powerpoint/2010/main" val="1988167509"/>
              </p:ext>
            </p:extLst>
          </p:nvPr>
        </p:nvGraphicFramePr>
        <p:xfrm>
          <a:off x="267856" y="1573213"/>
          <a:ext cx="11566958" cy="4203700"/>
        </p:xfrm>
        <a:graphic>
          <a:graphicData uri="http://schemas.openxmlformats.org/drawingml/2006/chart">
            <c:chart xmlns:c="http://schemas.openxmlformats.org/drawingml/2006/chart" xmlns:r="http://schemas.openxmlformats.org/officeDocument/2006/relationships" r:id="rId2"/>
          </a:graphicData>
        </a:graphic>
      </p:graphicFrame>
      <p:sp>
        <p:nvSpPr>
          <p:cNvPr id="12" name="Figure 6 Notes and Source">
            <a:extLst>
              <a:ext uri="{FF2B5EF4-FFF2-40B4-BE49-F238E27FC236}">
                <a16:creationId xmlns:a16="http://schemas.microsoft.com/office/drawing/2014/main" id="{E9474AEB-EA08-4915-B371-D34D5651867E}"/>
              </a:ext>
            </a:extLst>
          </p:cNvPr>
          <p:cNvSpPr>
            <a:spLocks noGrp="1"/>
          </p:cNvSpPr>
          <p:nvPr>
            <p:ph type="body" sz="quarter" idx="10"/>
          </p:nvPr>
        </p:nvSpPr>
        <p:spPr>
          <a:xfrm>
            <a:off x="267855" y="6004755"/>
            <a:ext cx="10742349" cy="533511"/>
          </a:xfrm>
        </p:spPr>
        <p:txBody>
          <a:bodyPr/>
          <a:lstStyle/>
          <a:p>
            <a:endParaRPr lang="en-US" dirty="0"/>
          </a:p>
          <a:p>
            <a:r>
              <a:rPr lang="en-US" dirty="0"/>
              <a:t>Notes: Cost-burdened households pay more than 30% of income for housing. Households with zero or negative income are assumed to have burdens, while households paying no cash rent are assumed to be without burdens.</a:t>
            </a:r>
          </a:p>
          <a:p>
            <a:r>
              <a:rPr lang="en-US" dirty="0"/>
              <a:t>Source: JCHS tabulations of US Census Bureau, American Community Survey 1-Year Estimates; US Office of Management and Budget, Historical Tables, Budget of the United States Government, Fiscal Year 2021, Table 8.7, Outlays for Discretionary Programs: 1962–2025.</a:t>
            </a:r>
          </a:p>
        </p:txBody>
      </p:sp>
    </p:spTree>
    <p:extLst>
      <p:ext uri="{BB962C8B-B14F-4D97-AF65-F5344CB8AC3E}">
        <p14:creationId xmlns:p14="http://schemas.microsoft.com/office/powerpoint/2010/main" val="332949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Chapter 2">
            <a:extLst>
              <a:ext uri="{FF2B5EF4-FFF2-40B4-BE49-F238E27FC236}">
                <a16:creationId xmlns:a16="http://schemas.microsoft.com/office/drawing/2014/main" id="{E6502377-5338-430B-B70F-5B0A3BB55581}"/>
              </a:ext>
            </a:extLst>
          </p:cNvPr>
          <p:cNvSpPr>
            <a:spLocks noGrp="1"/>
          </p:cNvSpPr>
          <p:nvPr>
            <p:ph type="ctrTitle"/>
          </p:nvPr>
        </p:nvSpPr>
        <p:spPr/>
        <p:txBody>
          <a:bodyPr/>
          <a:lstStyle/>
          <a:p>
            <a:r>
              <a:rPr lang="en-US" dirty="0"/>
              <a:t>Chapter 2. Housing Markets</a:t>
            </a:r>
          </a:p>
        </p:txBody>
      </p:sp>
    </p:spTree>
    <p:extLst>
      <p:ext uri="{BB962C8B-B14F-4D97-AF65-F5344CB8AC3E}">
        <p14:creationId xmlns:p14="http://schemas.microsoft.com/office/powerpoint/2010/main" val="1436414434"/>
      </p:ext>
    </p:extLst>
  </p:cSld>
  <p:clrMapOvr>
    <a:masterClrMapping/>
  </p:clrMapOvr>
</p:sld>
</file>

<file path=ppt/theme/theme1.xml><?xml version="1.0" encoding="utf-8"?>
<a:theme xmlns:a="http://schemas.openxmlformats.org/drawingml/2006/main" name="JCHS 2019">
  <a:themeElements>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c20ecd8-7b1b-40af-ad3c-24c512db6f5f">
      <UserInfo>
        <DisplayName>Hermann, Alexander</DisplayName>
        <AccountId>18</AccountId>
        <AccountType/>
      </UserInfo>
      <UserInfo>
        <DisplayName>Frost, Riordan</DisplayName>
        <AccountId>15</AccountId>
        <AccountType/>
      </UserInfo>
      <UserInfo>
        <DisplayName>Airgood-Obrycki, Whitney Leigh</DisplayName>
        <AccountId>19</AccountId>
        <AccountType/>
      </UserInfo>
      <UserInfo>
        <DisplayName>Herbert, Chris</DisplayName>
        <AccountId>22</AccountId>
        <AccountType/>
      </UserInfo>
      <UserInfo>
        <DisplayName>McCue, Daniel T.</DisplayName>
        <AccountId>20</AccountId>
        <AccountType/>
      </UserInfo>
      <UserInfo>
        <DisplayName>Donahue, Kerry</DisplayName>
        <AccountId>29</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FB06ACAA53C084283A7E9734B5D979C" ma:contentTypeVersion="12" ma:contentTypeDescription="Create a new document." ma:contentTypeScope="" ma:versionID="cc59de024f5a6c3c3768eef08d4b8bef">
  <xsd:schema xmlns:xsd="http://www.w3.org/2001/XMLSchema" xmlns:xs="http://www.w3.org/2001/XMLSchema" xmlns:p="http://schemas.microsoft.com/office/2006/metadata/properties" xmlns:ns2="9279c62e-a2e7-41c7-b9ab-0a0f87ad47c5" xmlns:ns3="9c20ecd8-7b1b-40af-ad3c-24c512db6f5f" targetNamespace="http://schemas.microsoft.com/office/2006/metadata/properties" ma:root="true" ma:fieldsID="401ae0dd50042aedea071e57e5403be8" ns2:_="" ns3:_="">
    <xsd:import namespace="9279c62e-a2e7-41c7-b9ab-0a0f87ad47c5"/>
    <xsd:import namespace="9c20ecd8-7b1b-40af-ad3c-24c512db6f5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79c62e-a2e7-41c7-b9ab-0a0f87ad47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20ecd8-7b1b-40af-ad3c-24c512db6f5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30C6642-E215-4753-B7F9-2C3BB7E7004C}">
  <ds:schemaRefs>
    <ds:schemaRef ds:uri="http://schemas.microsoft.com/office/2006/metadata/properties"/>
    <ds:schemaRef ds:uri="http://schemas.microsoft.com/office/infopath/2007/PartnerControls"/>
    <ds:schemaRef ds:uri="9c20ecd8-7b1b-40af-ad3c-24c512db6f5f"/>
  </ds:schemaRefs>
</ds:datastoreItem>
</file>

<file path=customXml/itemProps2.xml><?xml version="1.0" encoding="utf-8"?>
<ds:datastoreItem xmlns:ds="http://schemas.openxmlformats.org/officeDocument/2006/customXml" ds:itemID="{88A3C8F5-E114-416C-826A-F4C6426384C1}">
  <ds:schemaRefs>
    <ds:schemaRef ds:uri="http://schemas.microsoft.com/sharepoint/v3/contenttype/forms"/>
  </ds:schemaRefs>
</ds:datastoreItem>
</file>

<file path=customXml/itemProps3.xml><?xml version="1.0" encoding="utf-8"?>
<ds:datastoreItem xmlns:ds="http://schemas.openxmlformats.org/officeDocument/2006/customXml" ds:itemID="{65C9AB35-796D-48B9-98AC-BAA752B066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79c62e-a2e7-41c7-b9ab-0a0f87ad47c5"/>
    <ds:schemaRef ds:uri="9c20ecd8-7b1b-40af-ad3c-24c512db6f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751</TotalTime>
  <Words>2896</Words>
  <Application>Microsoft Office PowerPoint</Application>
  <PresentationFormat>Widescreen</PresentationFormat>
  <Paragraphs>203</Paragraphs>
  <Slides>44</Slides>
  <Notes>17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44</vt:i4>
      </vt:variant>
    </vt:vector>
  </HeadingPairs>
  <TitlesOfParts>
    <vt:vector size="47" baseType="lpstr">
      <vt:lpstr>Arial</vt:lpstr>
      <vt:lpstr>Calibri</vt:lpstr>
      <vt:lpstr>JCHS 2019</vt:lpstr>
      <vt:lpstr>State of the Nation’s Housing 2020 Figures</vt:lpstr>
      <vt:lpstr>Chapter 1. Executive Summary</vt:lpstr>
      <vt:lpstr>Figure 1: Heading Into the Pandemic, Renter Cost Burden Rates Were Already High and Moving Up the Income Scale</vt:lpstr>
      <vt:lpstr>Figure 2: Rent Growth Has Slowed Sharply, Particularly at Higher-Quality Properties</vt:lpstr>
      <vt:lpstr>Figure 3: Across Income Groups, Homeowners of Color Are More Likely than White Homeowners to Have Fallen Behind on Housing Payments During the Pandemic </vt:lpstr>
      <vt:lpstr>Figure 4: Home Sales Surged After a Sharp Dive in the Spring</vt:lpstr>
      <vt:lpstr>Figure 5: People of Color Are More Concentrated in High-Poverty Areas than White People with Similar Incomes</vt:lpstr>
      <vt:lpstr>Figure 6: The Number of Cost-Burdened Renters Has Grown as Housing Assistance Has Become a Lower Budget Priority</vt:lpstr>
      <vt:lpstr>Chapter 2. Housing Markets</vt:lpstr>
      <vt:lpstr>Figure 7: After a Steady Decline in Early 2020, New Home Sales Are Now Well Above Year-Earlier Levels</vt:lpstr>
      <vt:lpstr>Figure 8: Housing Construction Is Back on Track After a Near-Record Decline in the Spring</vt:lpstr>
      <vt:lpstr>Figure 9: Multifamily Construction Has Driven a Building Boom in Core Counties</vt:lpstr>
      <vt:lpstr>Figure 10: Although Reviving Across Locations, Single-Family Construction Still Lags Historical Averages</vt:lpstr>
      <vt:lpstr>Figure 11: Already Near Historic Lows, the Supply of Homes for Sale Declined Again in 2020</vt:lpstr>
      <vt:lpstr>Figure 12: Land Costs Account for More Than Half of Single-Family Property Values in Several Highly Restricted Housing Markets</vt:lpstr>
      <vt:lpstr>Figure 13. Home Prices Continued to Climb Through the Summer Months</vt:lpstr>
      <vt:lpstr>Chapter 3. Demographic Drivers</vt:lpstr>
      <vt:lpstr>Figure 14: The Latest Surveys Point to a Continuing Pickup in Household Growth in Early 2020</vt:lpstr>
      <vt:lpstr>Figure 15: Census Estimates Indicate that Population Growth Has Slowed Far Earlier than Projected</vt:lpstr>
      <vt:lpstr>Figure 16: While Still Concentrated in Suburban Communities, Household Growth Made a Comeback in Cities</vt:lpstr>
      <vt:lpstr>Figure 17: Declining Unemployment and Rising Incomes Set the Stage for a Strong Housing Market in 2020</vt:lpstr>
      <vt:lpstr>Figure 18: The Black-White Income Gap Widened Further in the 2010s</vt:lpstr>
      <vt:lpstr>Figure 19: US Households Are Becoming Older and More Diverse</vt:lpstr>
      <vt:lpstr>Chapter 4. Homeownership</vt:lpstr>
      <vt:lpstr>Figure 20: Growth in Homeowner Households Revived After 2016, Lifting the Homeownership Rate</vt:lpstr>
      <vt:lpstr>Figure 21: Home Equity Has Reached a Record High While Mortgage Debt Remains More Moderate</vt:lpstr>
      <vt:lpstr>Figure 22: After a Sharp But Brief Drop, Home Loan Applications Rebounded Quickly by June</vt:lpstr>
      <vt:lpstr>Figure 23: Higher Incomes and Lower Interest Rates Have Offset the Rise in House Prices, Bringing Down the Real Cost of Homeownership</vt:lpstr>
      <vt:lpstr>Figure 24: Black Households Experience Especially High Denial Rates for Mortgages</vt:lpstr>
      <vt:lpstr>Figure 25: Homeownership Gaps Persist Across All Age Groups, with the Largest Disparities Between Black and White Households</vt:lpstr>
      <vt:lpstr>Chapter 5. Rental Housing</vt:lpstr>
      <vt:lpstr>Figure 26: Many Tenants with Lower Incomes and in Small Rental Buildings Have Had Difficulty Keeping Up with Rent</vt:lpstr>
      <vt:lpstr>Figure 27: Growth in Rental Demand Was Flat Even Before the Pandemic Hit</vt:lpstr>
      <vt:lpstr>Figure 28: Vacancies Have Climbed Sharply in Prime Urban Areas</vt:lpstr>
      <vt:lpstr>Figure 29: Sales of Apartment Properties Plunged in Early 2020, But Prices Continued Their Ascent</vt:lpstr>
      <vt:lpstr>Figure 30: The Rental Stock Has Shifted Toward Single-Family Homes and Large Multifamily Buildings, Where Rents Have Risen the Most</vt:lpstr>
      <vt:lpstr>Figure 31: The Geographic Concentration of Rental Housing Contributes to Economic and Racial Segregation</vt:lpstr>
      <vt:lpstr>Chapter 6. Housing Challenges</vt:lpstr>
      <vt:lpstr>Figure 32: Despite Recent Progress, the Number of  Cost-Burdened Households Still Exceeds 37 Million</vt:lpstr>
      <vt:lpstr>Figure 33: Households of Color Are More Likely to Have Fallen Behind on Housing Payments</vt:lpstr>
      <vt:lpstr>Figure 34: The Burden of High Housing Costs Prevents Vulnerable Households from Meeting Other Basic Needs</vt:lpstr>
      <vt:lpstr>Figure 35: Homelessness Increased in Both High- and Low-Cost Housing Markets in 2019</vt:lpstr>
      <vt:lpstr>Figure 36: People of Color with Low Incomes Are Concentrated in High-Poverty Neighborhoods</vt:lpstr>
      <vt:lpstr>Figure 37: Many Households of Color Live in Overcrowded Conditions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DiPietro</dc:creator>
  <cp:lastModifiedBy>Anderson, Corinna</cp:lastModifiedBy>
  <cp:revision>36</cp:revision>
  <dcterms:created xsi:type="dcterms:W3CDTF">2018-05-11T14:43:06Z</dcterms:created>
  <dcterms:modified xsi:type="dcterms:W3CDTF">2020-11-18T16:29:42Z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0x0101001FB06ACAA53C084283A7E9734B5D979C</vt:lpwstr>
  </property>
</Properties>
</file>