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notesSlides/notesSlide7.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8.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5.xml" ContentType="application/vnd.openxmlformats-officedocument.drawingml.chartshapes+xml"/>
  <Override PartName="/ppt/notesSlides/notesSlide9.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6.xml" ContentType="application/vnd.openxmlformats-officedocument.drawingml.chartshapes+xml"/>
  <Override PartName="/ppt/notesSlides/notesSlide11.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6.xml" ContentType="application/vnd.openxmlformats-officedocument.presentationml.notesSlid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xml" ContentType="application/vnd.openxmlformats-officedocument.themeOverr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3.xml" ContentType="application/vnd.openxmlformats-officedocument.themeOverride+xml"/>
  <Override PartName="/ppt/drawings/drawing7.xml" ContentType="application/vnd.openxmlformats-officedocument.drawingml.chartshapes+xml"/>
  <Override PartName="/ppt/notesSlides/notesSlide17.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4.xml" ContentType="application/vnd.openxmlformats-officedocument.themeOverr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5.xml" ContentType="application/vnd.openxmlformats-officedocument.themeOverr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6.xml" ContentType="application/vnd.openxmlformats-officedocument.themeOverride+xml"/>
  <Override PartName="/ppt/drawings/drawing8.xml" ContentType="application/vnd.openxmlformats-officedocument.drawingml.chartshapes+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7.xml" ContentType="application/vnd.openxmlformats-officedocument.themeOverride+xml"/>
  <Override PartName="/ppt/drawings/drawing9.xml" ContentType="application/vnd.openxmlformats-officedocument.drawingml.chartshapes+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8.xml" ContentType="application/vnd.openxmlformats-officedocument.themeOverride+xml"/>
  <Override PartName="/ppt/drawings/drawing10.xml" ContentType="application/vnd.openxmlformats-officedocument.drawingml.chartshapes+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Lst>
  <p:notesMasterIdLst>
    <p:notesMasterId r:id="rId46"/>
  </p:notesMasterIdLst>
  <p:sldIdLst>
    <p:sldId id="1024" r:id="rId2"/>
    <p:sldId id="907" r:id="rId3"/>
    <p:sldId id="1001" r:id="rId4"/>
    <p:sldId id="960" r:id="rId5"/>
    <p:sldId id="1000" r:id="rId6"/>
    <p:sldId id="964" r:id="rId7"/>
    <p:sldId id="658" r:id="rId8"/>
    <p:sldId id="968" r:id="rId9"/>
    <p:sldId id="977" r:id="rId10"/>
    <p:sldId id="978" r:id="rId11"/>
    <p:sldId id="986" r:id="rId12"/>
    <p:sldId id="1019" r:id="rId13"/>
    <p:sldId id="1015" r:id="rId14"/>
    <p:sldId id="1002" r:id="rId15"/>
    <p:sldId id="965" r:id="rId16"/>
    <p:sldId id="899" r:id="rId17"/>
    <p:sldId id="988" r:id="rId18"/>
    <p:sldId id="929" r:id="rId19"/>
    <p:sldId id="998" r:id="rId20"/>
    <p:sldId id="1011" r:id="rId21"/>
    <p:sldId id="1013" r:id="rId22"/>
    <p:sldId id="939" r:id="rId23"/>
    <p:sldId id="1003" r:id="rId24"/>
    <p:sldId id="1004" r:id="rId25"/>
    <p:sldId id="1010" r:id="rId26"/>
    <p:sldId id="1020" r:id="rId27"/>
    <p:sldId id="1007" r:id="rId28"/>
    <p:sldId id="1008" r:id="rId29"/>
    <p:sldId id="1009" r:id="rId30"/>
    <p:sldId id="974" r:id="rId31"/>
    <p:sldId id="849" r:id="rId32"/>
    <p:sldId id="851" r:id="rId33"/>
    <p:sldId id="1021" r:id="rId34"/>
    <p:sldId id="1022" r:id="rId35"/>
    <p:sldId id="1023" r:id="rId36"/>
    <p:sldId id="990" r:id="rId37"/>
    <p:sldId id="975" r:id="rId38"/>
    <p:sldId id="995" r:id="rId39"/>
    <p:sldId id="996" r:id="rId40"/>
    <p:sldId id="972" r:id="rId41"/>
    <p:sldId id="973" r:id="rId42"/>
    <p:sldId id="857" r:id="rId43"/>
    <p:sldId id="955" r:id="rId44"/>
    <p:sldId id="95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mann, Alexander" initials="HA" lastIdx="2" clrIdx="0">
    <p:extLst>
      <p:ext uri="{19B8F6BF-5375-455C-9EA6-DF929625EA0E}">
        <p15:presenceInfo xmlns:p15="http://schemas.microsoft.com/office/powerpoint/2012/main" userId="S-1-5-21-1191599065-4274392095-3078430509-710108" providerId="AD"/>
      </p:ext>
    </p:extLst>
  </p:cmAuthor>
  <p:cmAuthor id="2" name="McCue, Daniel T." initials="MDT" lastIdx="1" clrIdx="1">
    <p:extLst>
      <p:ext uri="{19B8F6BF-5375-455C-9EA6-DF929625EA0E}">
        <p15:presenceInfo xmlns:p15="http://schemas.microsoft.com/office/powerpoint/2012/main" userId="S-1-5-21-1191599065-4274392095-3078430509-654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508DA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3" autoAdjust="0"/>
    <p:restoredTop sz="90748" autoAdjust="0"/>
  </p:normalViewPr>
  <p:slideViewPr>
    <p:cSldViewPr snapToGrid="0" snapToObjects="1">
      <p:cViewPr varScale="1">
        <p:scale>
          <a:sx n="82" d="100"/>
          <a:sy n="82" d="100"/>
        </p:scale>
        <p:origin x="82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7.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6.xml"/><Relationship Id="rId1" Type="http://schemas.microsoft.com/office/2011/relationships/chartStyle" Target="style26.xml"/><Relationship Id="rId5" Type="http://schemas.openxmlformats.org/officeDocument/2006/relationships/chartUserShapes" Target="../drawings/drawing8.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9.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8.xml"/><Relationship Id="rId1" Type="http://schemas.microsoft.com/office/2011/relationships/chartStyle" Target="style28.xml"/><Relationship Id="rId5" Type="http://schemas.openxmlformats.org/officeDocument/2006/relationships/chartUserShapes" Target="../drawings/drawing10.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0.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2415332176262E-2"/>
          <c:y val="0.14155281871817305"/>
          <c:w val="0.90647960385681958"/>
          <c:h val="0.68379610843401406"/>
        </c:manualLayout>
      </c:layout>
      <c:lineChart>
        <c:grouping val="standard"/>
        <c:varyColors val="0"/>
        <c:ser>
          <c:idx val="0"/>
          <c:order val="0"/>
          <c:tx>
            <c:strRef>
              <c:f>Sheet1!$B$1</c:f>
              <c:strCache>
                <c:ptCount val="1"/>
                <c:pt idx="0">
                  <c:v>Household Growth</c:v>
                </c:pt>
              </c:strCache>
            </c:strRef>
          </c:tx>
          <c:spPr>
            <a:ln w="76200" cap="rnd">
              <a:solidFill>
                <a:srgbClr val="002060"/>
              </a:solidFill>
              <a:round/>
            </a:ln>
            <a:effectLst/>
          </c:spPr>
          <c:marker>
            <c:symbol val="none"/>
          </c:marker>
          <c:cat>
            <c:numRef>
              <c:f>Sheet1!$A$2:$A$46</c:f>
              <c:numCache>
                <c:formatCode>General</c:formatCode>
                <c:ptCount val="45"/>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cat>
          <c:val>
            <c:numRef>
              <c:f>Sheet1!$B$2:$B$46</c:f>
              <c:numCache>
                <c:formatCode>General</c:formatCode>
                <c:ptCount val="45"/>
                <c:pt idx="0">
                  <c:v>1.83</c:v>
                </c:pt>
                <c:pt idx="1">
                  <c:v>1.66</c:v>
                </c:pt>
                <c:pt idx="2">
                  <c:v>1.52</c:v>
                </c:pt>
                <c:pt idx="3">
                  <c:v>1.41</c:v>
                </c:pt>
                <c:pt idx="4">
                  <c:v>1.54</c:v>
                </c:pt>
                <c:pt idx="5">
                  <c:v>1.51</c:v>
                </c:pt>
                <c:pt idx="6">
                  <c:v>1.55</c:v>
                </c:pt>
                <c:pt idx="7">
                  <c:v>1.42</c:v>
                </c:pt>
                <c:pt idx="8">
                  <c:v>1.27</c:v>
                </c:pt>
                <c:pt idx="9">
                  <c:v>1.05</c:v>
                </c:pt>
                <c:pt idx="10">
                  <c:v>1.18</c:v>
                </c:pt>
                <c:pt idx="11">
                  <c:v>1.39</c:v>
                </c:pt>
                <c:pt idx="12">
                  <c:v>1.53</c:v>
                </c:pt>
                <c:pt idx="13">
                  <c:v>1.39</c:v>
                </c:pt>
                <c:pt idx="14">
                  <c:v>1.38</c:v>
                </c:pt>
                <c:pt idx="15">
                  <c:v>1.45</c:v>
                </c:pt>
                <c:pt idx="16">
                  <c:v>1.24</c:v>
                </c:pt>
                <c:pt idx="17">
                  <c:v>1.08</c:v>
                </c:pt>
                <c:pt idx="18">
                  <c:v>0.97</c:v>
                </c:pt>
                <c:pt idx="19">
                  <c:v>1.17</c:v>
                </c:pt>
                <c:pt idx="20">
                  <c:v>1.1499999999999999</c:v>
                </c:pt>
                <c:pt idx="21">
                  <c:v>1.2</c:v>
                </c:pt>
                <c:pt idx="22">
                  <c:v>1.0900000000000001</c:v>
                </c:pt>
                <c:pt idx="23">
                  <c:v>1.17</c:v>
                </c:pt>
                <c:pt idx="24">
                  <c:v>1.18</c:v>
                </c:pt>
                <c:pt idx="25">
                  <c:v>1.31</c:v>
                </c:pt>
                <c:pt idx="26">
                  <c:v>1.17</c:v>
                </c:pt>
                <c:pt idx="27">
                  <c:v>1.1599999999999999</c:v>
                </c:pt>
                <c:pt idx="28">
                  <c:v>1.2</c:v>
                </c:pt>
                <c:pt idx="29">
                  <c:v>1.18</c:v>
                </c:pt>
                <c:pt idx="30">
                  <c:v>1.22</c:v>
                </c:pt>
                <c:pt idx="31">
                  <c:v>1.39</c:v>
                </c:pt>
                <c:pt idx="32">
                  <c:v>1.53</c:v>
                </c:pt>
                <c:pt idx="33">
                  <c:v>1.22</c:v>
                </c:pt>
                <c:pt idx="34">
                  <c:v>0.73</c:v>
                </c:pt>
                <c:pt idx="35">
                  <c:v>0.53</c:v>
                </c:pt>
                <c:pt idx="36">
                  <c:v>0.55000000000000004</c:v>
                </c:pt>
                <c:pt idx="37">
                  <c:v>0.62</c:v>
                </c:pt>
                <c:pt idx="38">
                  <c:v>0.76</c:v>
                </c:pt>
                <c:pt idx="39">
                  <c:v>0.8</c:v>
                </c:pt>
                <c:pt idx="40">
                  <c:v>0.96</c:v>
                </c:pt>
                <c:pt idx="41">
                  <c:v>1.0900000000000001</c:v>
                </c:pt>
                <c:pt idx="42">
                  <c:v>1.19</c:v>
                </c:pt>
                <c:pt idx="43">
                  <c:v>1.18</c:v>
                </c:pt>
                <c:pt idx="44">
                  <c:v>1.2</c:v>
                </c:pt>
              </c:numCache>
            </c:numRef>
          </c:val>
          <c:smooth val="0"/>
          <c:extLst>
            <c:ext xmlns:c16="http://schemas.microsoft.com/office/drawing/2014/chart" uri="{C3380CC4-5D6E-409C-BE32-E72D297353CC}">
              <c16:uniqueId val="{00000000-C071-4FE8-968A-D3E993382FA9}"/>
            </c:ext>
          </c:extLst>
        </c:ser>
        <c:ser>
          <c:idx val="1"/>
          <c:order val="1"/>
          <c:tx>
            <c:strRef>
              <c:f>Sheet1!$C$1</c:f>
              <c:strCache>
                <c:ptCount val="1"/>
                <c:pt idx="0">
                  <c:v>Completions &amp; Placements of New Units</c:v>
                </c:pt>
              </c:strCache>
            </c:strRef>
          </c:tx>
          <c:spPr>
            <a:ln w="76200" cap="rnd">
              <a:solidFill>
                <a:schemeClr val="accent6"/>
              </a:solidFill>
              <a:round/>
            </a:ln>
            <a:effectLst/>
          </c:spPr>
          <c:marker>
            <c:symbol val="none"/>
          </c:marker>
          <c:cat>
            <c:numRef>
              <c:f>Sheet1!$A$2:$A$46</c:f>
              <c:numCache>
                <c:formatCode>General</c:formatCode>
                <c:ptCount val="45"/>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numCache>
            </c:numRef>
          </c:cat>
          <c:val>
            <c:numRef>
              <c:f>Sheet1!$C$2:$C$46</c:f>
              <c:numCache>
                <c:formatCode>General</c:formatCode>
                <c:ptCount val="45"/>
                <c:pt idx="0">
                  <c:v>2.06</c:v>
                </c:pt>
                <c:pt idx="1">
                  <c:v>1.55</c:v>
                </c:pt>
                <c:pt idx="2">
                  <c:v>1.63</c:v>
                </c:pt>
                <c:pt idx="3">
                  <c:v>1.91</c:v>
                </c:pt>
                <c:pt idx="4">
                  <c:v>2.15</c:v>
                </c:pt>
                <c:pt idx="5">
                  <c:v>2.15</c:v>
                </c:pt>
                <c:pt idx="6">
                  <c:v>1.74</c:v>
                </c:pt>
                <c:pt idx="7">
                  <c:v>1.49</c:v>
                </c:pt>
                <c:pt idx="8">
                  <c:v>1.24</c:v>
                </c:pt>
                <c:pt idx="9">
                  <c:v>1.67</c:v>
                </c:pt>
                <c:pt idx="10">
                  <c:v>1.94</c:v>
                </c:pt>
                <c:pt idx="11">
                  <c:v>1.99</c:v>
                </c:pt>
                <c:pt idx="12">
                  <c:v>2.0099999999999998</c:v>
                </c:pt>
                <c:pt idx="13">
                  <c:v>1.91</c:v>
                </c:pt>
                <c:pt idx="14">
                  <c:v>1.75</c:v>
                </c:pt>
                <c:pt idx="15">
                  <c:v>1.63</c:v>
                </c:pt>
                <c:pt idx="16">
                  <c:v>1.5</c:v>
                </c:pt>
                <c:pt idx="17">
                  <c:v>1.27</c:v>
                </c:pt>
                <c:pt idx="18">
                  <c:v>1.37</c:v>
                </c:pt>
                <c:pt idx="19">
                  <c:v>1.44</c:v>
                </c:pt>
                <c:pt idx="20">
                  <c:v>1.64</c:v>
                </c:pt>
                <c:pt idx="21">
                  <c:v>1.63</c:v>
                </c:pt>
                <c:pt idx="22">
                  <c:v>1.75</c:v>
                </c:pt>
                <c:pt idx="23">
                  <c:v>1.74</c:v>
                </c:pt>
                <c:pt idx="24">
                  <c:v>1.85</c:v>
                </c:pt>
                <c:pt idx="25">
                  <c:v>1.94</c:v>
                </c:pt>
                <c:pt idx="26">
                  <c:v>1.85</c:v>
                </c:pt>
                <c:pt idx="27">
                  <c:v>1.77</c:v>
                </c:pt>
                <c:pt idx="28">
                  <c:v>1.82</c:v>
                </c:pt>
                <c:pt idx="29">
                  <c:v>1.82</c:v>
                </c:pt>
                <c:pt idx="30">
                  <c:v>1.97</c:v>
                </c:pt>
                <c:pt idx="31">
                  <c:v>2.0499999999999998</c:v>
                </c:pt>
                <c:pt idx="32">
                  <c:v>2.09</c:v>
                </c:pt>
                <c:pt idx="33">
                  <c:v>1.6</c:v>
                </c:pt>
                <c:pt idx="34">
                  <c:v>1.2</c:v>
                </c:pt>
                <c:pt idx="35">
                  <c:v>0.85</c:v>
                </c:pt>
                <c:pt idx="36">
                  <c:v>0.7</c:v>
                </c:pt>
                <c:pt idx="37">
                  <c:v>0.63</c:v>
                </c:pt>
                <c:pt idx="38">
                  <c:v>0.7</c:v>
                </c:pt>
                <c:pt idx="39">
                  <c:v>0.82</c:v>
                </c:pt>
                <c:pt idx="40">
                  <c:v>0.93</c:v>
                </c:pt>
                <c:pt idx="41">
                  <c:v>1.01</c:v>
                </c:pt>
                <c:pt idx="42">
                  <c:v>1.1100000000000001</c:v>
                </c:pt>
                <c:pt idx="43">
                  <c:v>1.21</c:v>
                </c:pt>
                <c:pt idx="44">
                  <c:v>1.24</c:v>
                </c:pt>
              </c:numCache>
            </c:numRef>
          </c:val>
          <c:smooth val="0"/>
          <c:extLst>
            <c:ext xmlns:c16="http://schemas.microsoft.com/office/drawing/2014/chart" uri="{C3380CC4-5D6E-409C-BE32-E72D297353CC}">
              <c16:uniqueId val="{00000001-C071-4FE8-968A-D3E993382FA9}"/>
            </c:ext>
          </c:extLst>
        </c:ser>
        <c:dLbls>
          <c:showLegendKey val="0"/>
          <c:showVal val="0"/>
          <c:showCatName val="0"/>
          <c:showSerName val="0"/>
          <c:showPercent val="0"/>
          <c:showBubbleSize val="0"/>
        </c:dLbls>
        <c:smooth val="0"/>
        <c:axId val="291474568"/>
        <c:axId val="291474896"/>
      </c:lineChart>
      <c:catAx>
        <c:axId val="29147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mn-lt"/>
                <a:ea typeface="+mn-ea"/>
                <a:cs typeface="+mn-cs"/>
              </a:defRPr>
            </a:pPr>
            <a:endParaRPr lang="en-US"/>
          </a:p>
        </c:txPr>
        <c:crossAx val="291474896"/>
        <c:crosses val="autoZero"/>
        <c:auto val="1"/>
        <c:lblAlgn val="ctr"/>
        <c:lblOffset val="100"/>
        <c:tickLblSkip val="2"/>
        <c:noMultiLvlLbl val="0"/>
      </c:catAx>
      <c:valAx>
        <c:axId val="2914748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91474568"/>
        <c:crosses val="autoZero"/>
        <c:crossBetween val="between"/>
        <c:majorUnit val="0.25"/>
      </c:valAx>
      <c:spPr>
        <a:noFill/>
        <a:ln>
          <a:noFill/>
        </a:ln>
        <a:effectLst/>
      </c:spPr>
    </c:plotArea>
    <c:legend>
      <c:legendPos val="b"/>
      <c:layout>
        <c:manualLayout>
          <c:xMode val="edge"/>
          <c:yMode val="edge"/>
          <c:x val="7.5068575728519621E-4"/>
          <c:y val="0.92581343097278856"/>
          <c:w val="0.59452781719718595"/>
          <c:h val="5.23961329697018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98441383318609E-2"/>
          <c:y val="3.6725418282495488E-2"/>
          <c:w val="0.9329232379660829"/>
          <c:h val="0.85012241248224796"/>
        </c:manualLayout>
      </c:layout>
      <c:barChart>
        <c:barDir val="col"/>
        <c:grouping val="clustered"/>
        <c:varyColors val="0"/>
        <c:ser>
          <c:idx val="0"/>
          <c:order val="0"/>
          <c:tx>
            <c:strRef>
              <c:f>Sheet1!$B$1</c:f>
              <c:strCache>
                <c:ptCount val="1"/>
                <c:pt idx="0">
                  <c:v>Annual Household Growth (Thousands)</c:v>
                </c:pt>
              </c:strCache>
            </c:strRef>
          </c:tx>
          <c:spPr>
            <a:gradFill>
              <a:gsLst>
                <a:gs pos="40000">
                  <a:srgbClr val="A4C9BB"/>
                </a:gs>
                <a:gs pos="56500">
                  <a:srgbClr val="A6CABD"/>
                </a:gs>
                <a:gs pos="0">
                  <a:schemeClr val="accent6"/>
                </a:gs>
                <a:gs pos="50000">
                  <a:schemeClr val="accent6">
                    <a:lumMod val="60000"/>
                    <a:lumOff val="40000"/>
                  </a:schemeClr>
                </a:gs>
                <a:gs pos="100000">
                  <a:schemeClr val="accent6"/>
                </a:gs>
              </a:gsLst>
              <a:lin ang="10800000" scaled="0"/>
            </a:gradFill>
            <a:ln>
              <a:noFill/>
            </a:ln>
            <a:effectLst/>
          </c:spPr>
          <c:invertIfNegative val="0"/>
          <c:dPt>
            <c:idx val="19"/>
            <c:invertIfNegative val="0"/>
            <c:bubble3D val="0"/>
            <c:spPr>
              <a:gradFill>
                <a:gsLst>
                  <a:gs pos="0">
                    <a:srgbClr val="002060"/>
                  </a:gs>
                  <a:gs pos="50000">
                    <a:schemeClr val="accent3">
                      <a:lumMod val="75000"/>
                    </a:schemeClr>
                  </a:gs>
                  <a:gs pos="100000">
                    <a:srgbClr val="002060"/>
                  </a:gs>
                </a:gsLst>
                <a:lin ang="10800000" scaled="0"/>
              </a:gradFill>
              <a:ln>
                <a:noFill/>
              </a:ln>
              <a:effectLst/>
            </c:spPr>
            <c:extLst>
              <c:ext xmlns:c16="http://schemas.microsoft.com/office/drawing/2014/chart" uri="{C3380CC4-5D6E-409C-BE32-E72D297353CC}">
                <c16:uniqueId val="{00000004-04A5-4C9F-9641-24360E1C43E3}"/>
              </c:ext>
            </c:extLst>
          </c:dPt>
          <c:dPt>
            <c:idx val="26"/>
            <c:invertIfNegative val="0"/>
            <c:bubble3D val="0"/>
            <c:spPr>
              <a:gradFill>
                <a:gsLst>
                  <a:gs pos="40000">
                    <a:srgbClr val="A4C9BB"/>
                  </a:gs>
                  <a:gs pos="56500">
                    <a:srgbClr val="A6CABD"/>
                  </a:gs>
                  <a:gs pos="0">
                    <a:schemeClr val="accent6"/>
                  </a:gs>
                  <a:gs pos="50000">
                    <a:schemeClr val="accent6">
                      <a:lumMod val="60000"/>
                      <a:lumOff val="40000"/>
                    </a:schemeClr>
                  </a:gs>
                  <a:gs pos="100000">
                    <a:schemeClr val="accent6"/>
                  </a:gs>
                </a:gsLst>
                <a:lin ang="10800000" scaled="0"/>
              </a:gradFill>
              <a:ln>
                <a:noFill/>
              </a:ln>
              <a:effectLst/>
            </c:spPr>
            <c:extLst>
              <c:ext xmlns:c16="http://schemas.microsoft.com/office/drawing/2014/chart" uri="{C3380CC4-5D6E-409C-BE32-E72D297353CC}">
                <c16:uniqueId val="{00000003-04A5-4C9F-9641-24360E1C43E3}"/>
              </c:ext>
            </c:extLst>
          </c:dPt>
          <c:cat>
            <c:strRef>
              <c:f>Sheet1!$A$2:$A$31</c:f>
              <c:strCach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2018–2028 Projected Annual Average</c:v>
                </c:pt>
              </c:strCache>
            </c:strRef>
          </c:cat>
          <c:val>
            <c:numRef>
              <c:f>Sheet1!$B$2:$B$31</c:f>
              <c:numCache>
                <c:formatCode>#,##0</c:formatCode>
                <c:ptCount val="20"/>
                <c:pt idx="0">
                  <c:v>1173</c:v>
                </c:pt>
                <c:pt idx="1">
                  <c:v>1159</c:v>
                </c:pt>
                <c:pt idx="2">
                  <c:v>1204</c:v>
                </c:pt>
                <c:pt idx="3">
                  <c:v>1176</c:v>
                </c:pt>
                <c:pt idx="4">
                  <c:v>1219</c:v>
                </c:pt>
                <c:pt idx="5">
                  <c:v>1388</c:v>
                </c:pt>
                <c:pt idx="6">
                  <c:v>1527</c:v>
                </c:pt>
                <c:pt idx="7">
                  <c:v>1217</c:v>
                </c:pt>
                <c:pt idx="8" formatCode="General">
                  <c:v>729</c:v>
                </c:pt>
                <c:pt idx="9" formatCode="General">
                  <c:v>534</c:v>
                </c:pt>
                <c:pt idx="10" formatCode="General">
                  <c:v>547</c:v>
                </c:pt>
                <c:pt idx="11" formatCode="General">
                  <c:v>624</c:v>
                </c:pt>
                <c:pt idx="12" formatCode="General">
                  <c:v>758</c:v>
                </c:pt>
                <c:pt idx="13" formatCode="General">
                  <c:v>803</c:v>
                </c:pt>
                <c:pt idx="14" formatCode="General">
                  <c:v>957</c:v>
                </c:pt>
                <c:pt idx="15">
                  <c:v>1093</c:v>
                </c:pt>
                <c:pt idx="16">
                  <c:v>1193</c:v>
                </c:pt>
                <c:pt idx="17">
                  <c:v>1182</c:v>
                </c:pt>
                <c:pt idx="18">
                  <c:v>1204</c:v>
                </c:pt>
                <c:pt idx="19" formatCode="General">
                  <c:v>1217</c:v>
                </c:pt>
              </c:numCache>
            </c:numRef>
          </c:val>
          <c:extLst>
            <c:ext xmlns:c16="http://schemas.microsoft.com/office/drawing/2014/chart" uri="{C3380CC4-5D6E-409C-BE32-E72D297353CC}">
              <c16:uniqueId val="{00000000-04A5-4C9F-9641-24360E1C43E3}"/>
            </c:ext>
          </c:extLst>
        </c:ser>
        <c:dLbls>
          <c:showLegendKey val="0"/>
          <c:showVal val="0"/>
          <c:showCatName val="0"/>
          <c:showSerName val="0"/>
          <c:showPercent val="0"/>
          <c:showBubbleSize val="0"/>
        </c:dLbls>
        <c:gapWidth val="50"/>
        <c:axId val="393201352"/>
        <c:axId val="393200696"/>
      </c:barChart>
      <c:catAx>
        <c:axId val="393201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50000"/>
                  </a:schemeClr>
                </a:solidFill>
                <a:latin typeface="+mn-lt"/>
                <a:ea typeface="+mn-ea"/>
                <a:cs typeface="+mn-cs"/>
              </a:defRPr>
            </a:pPr>
            <a:endParaRPr lang="en-US"/>
          </a:p>
        </c:txPr>
        <c:crossAx val="393200696"/>
        <c:crosses val="autoZero"/>
        <c:auto val="1"/>
        <c:lblAlgn val="ctr"/>
        <c:lblOffset val="100"/>
        <c:tickLblSkip val="1"/>
        <c:noMultiLvlLbl val="0"/>
      </c:catAx>
      <c:valAx>
        <c:axId val="393200696"/>
        <c:scaling>
          <c:orientation val="minMax"/>
          <c:max val="160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93201352"/>
        <c:crosses val="autoZero"/>
        <c:crossBetween val="between"/>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677299028809093E-2"/>
          <c:y val="2.8645770240258429E-2"/>
          <c:w val="0.90706795678699859"/>
          <c:h val="0.7757556026650515"/>
        </c:manualLayout>
      </c:layout>
      <c:barChart>
        <c:barDir val="col"/>
        <c:grouping val="clustered"/>
        <c:varyColors val="0"/>
        <c:ser>
          <c:idx val="2"/>
          <c:order val="1"/>
          <c:tx>
            <c:strRef>
              <c:f>Sheet1!$C$1</c:f>
              <c:strCache>
                <c:ptCount val="1"/>
                <c:pt idx="0">
                  <c:v>Households Headed by 25–34 Year Olds (Right scale)</c:v>
                </c:pt>
              </c:strCache>
            </c:strRef>
          </c:tx>
          <c:spPr>
            <a:gradFill>
              <a:gsLst>
                <a:gs pos="0">
                  <a:schemeClr val="accent6"/>
                </a:gs>
                <a:gs pos="50000">
                  <a:schemeClr val="accent6">
                    <a:lumMod val="60000"/>
                    <a:lumOff val="40000"/>
                  </a:schemeClr>
                </a:gs>
                <a:gs pos="100000">
                  <a:schemeClr val="accent6"/>
                </a:gs>
              </a:gsLst>
              <a:lin ang="10800000" scaled="0"/>
            </a:gradFill>
            <a:ln w="63500">
              <a:noFill/>
            </a:ln>
            <a:effectLst/>
          </c:spPr>
          <c:invertIfNegative val="0"/>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Sheet1!$C$2:$C$18</c:f>
              <c:numCache>
                <c:formatCode>General</c:formatCode>
                <c:ptCount val="17"/>
                <c:pt idx="0">
                  <c:v>18.2</c:v>
                </c:pt>
                <c:pt idx="1">
                  <c:v>18.3</c:v>
                </c:pt>
                <c:pt idx="2">
                  <c:v>18.5</c:v>
                </c:pt>
                <c:pt idx="3">
                  <c:v>18.5</c:v>
                </c:pt>
                <c:pt idx="4">
                  <c:v>18.600000000000001</c:v>
                </c:pt>
                <c:pt idx="5">
                  <c:v>18.600000000000001</c:v>
                </c:pt>
                <c:pt idx="6">
                  <c:v>18.600000000000001</c:v>
                </c:pt>
                <c:pt idx="7">
                  <c:v>18.600000000000001</c:v>
                </c:pt>
                <c:pt idx="8">
                  <c:v>18.600000000000001</c:v>
                </c:pt>
                <c:pt idx="9">
                  <c:v>18.8</c:v>
                </c:pt>
                <c:pt idx="10">
                  <c:v>18.8</c:v>
                </c:pt>
                <c:pt idx="11">
                  <c:v>18.899999999999999</c:v>
                </c:pt>
                <c:pt idx="12">
                  <c:v>18.899999999999999</c:v>
                </c:pt>
                <c:pt idx="13">
                  <c:v>19</c:v>
                </c:pt>
                <c:pt idx="14">
                  <c:v>19.2</c:v>
                </c:pt>
                <c:pt idx="15">
                  <c:v>19.3</c:v>
                </c:pt>
                <c:pt idx="16">
                  <c:v>19.5</c:v>
                </c:pt>
              </c:numCache>
            </c:numRef>
          </c:val>
          <c:extLst>
            <c:ext xmlns:c16="http://schemas.microsoft.com/office/drawing/2014/chart" uri="{C3380CC4-5D6E-409C-BE32-E72D297353CC}">
              <c16:uniqueId val="{00000000-1B13-4581-BC45-49CA22ACFFB4}"/>
            </c:ext>
          </c:extLst>
        </c:ser>
        <c:dLbls>
          <c:showLegendKey val="0"/>
          <c:showVal val="0"/>
          <c:showCatName val="0"/>
          <c:showSerName val="0"/>
          <c:showPercent val="0"/>
          <c:showBubbleSize val="0"/>
        </c:dLbls>
        <c:gapWidth val="150"/>
        <c:axId val="665792656"/>
        <c:axId val="742371880"/>
      </c:barChart>
      <c:lineChart>
        <c:grouping val="standard"/>
        <c:varyColors val="0"/>
        <c:ser>
          <c:idx val="0"/>
          <c:order val="0"/>
          <c:tx>
            <c:strRef>
              <c:f>Sheet1!$B$1</c:f>
              <c:strCache>
                <c:ptCount val="1"/>
                <c:pt idx="0">
                  <c:v>Population Aged 25–34</c:v>
                </c:pt>
              </c:strCache>
            </c:strRef>
          </c:tx>
          <c:spPr>
            <a:ln w="76200" cap="rnd">
              <a:solidFill>
                <a:srgbClr val="002060"/>
              </a:solidFill>
              <a:round/>
            </a:ln>
            <a:effectLst/>
          </c:spPr>
          <c:marker>
            <c:symbol val="none"/>
          </c:marker>
          <c:cat>
            <c:numRef>
              <c:f>Sheet1!$A$2:$A$18</c:f>
              <c:numCache>
                <c:formatCode>General</c:formatCode>
                <c:ptCount val="17"/>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numCache>
            </c:numRef>
          </c:cat>
          <c:val>
            <c:numRef>
              <c:f>Sheet1!$B$2:$B$18</c:f>
              <c:numCache>
                <c:formatCode>General</c:formatCode>
                <c:ptCount val="17"/>
                <c:pt idx="0">
                  <c:v>39.5</c:v>
                </c:pt>
                <c:pt idx="1">
                  <c:v>39.4</c:v>
                </c:pt>
                <c:pt idx="2">
                  <c:v>39.299999999999997</c:v>
                </c:pt>
                <c:pt idx="3">
                  <c:v>39.299999999999997</c:v>
                </c:pt>
                <c:pt idx="4">
                  <c:v>39.299999999999997</c:v>
                </c:pt>
                <c:pt idx="5">
                  <c:v>39.5</c:v>
                </c:pt>
                <c:pt idx="6">
                  <c:v>39.799999999999997</c:v>
                </c:pt>
                <c:pt idx="7">
                  <c:v>40.200000000000003</c:v>
                </c:pt>
                <c:pt idx="8">
                  <c:v>40.700000000000003</c:v>
                </c:pt>
                <c:pt idx="9">
                  <c:v>41.3</c:v>
                </c:pt>
                <c:pt idx="10">
                  <c:v>41.8</c:v>
                </c:pt>
                <c:pt idx="11">
                  <c:v>42.3</c:v>
                </c:pt>
                <c:pt idx="12">
                  <c:v>42.9</c:v>
                </c:pt>
                <c:pt idx="13">
                  <c:v>43.5</c:v>
                </c:pt>
                <c:pt idx="14">
                  <c:v>44.1</c:v>
                </c:pt>
                <c:pt idx="15">
                  <c:v>44.7</c:v>
                </c:pt>
                <c:pt idx="16">
                  <c:v>45.3</c:v>
                </c:pt>
              </c:numCache>
            </c:numRef>
          </c:val>
          <c:smooth val="0"/>
          <c:extLst>
            <c:ext xmlns:c16="http://schemas.microsoft.com/office/drawing/2014/chart" uri="{C3380CC4-5D6E-409C-BE32-E72D297353CC}">
              <c16:uniqueId val="{00000000-B048-40D4-9F90-963FEDCB5885}"/>
            </c:ext>
          </c:extLst>
        </c:ser>
        <c:dLbls>
          <c:showLegendKey val="0"/>
          <c:showVal val="0"/>
          <c:showCatName val="0"/>
          <c:showSerName val="0"/>
          <c:showPercent val="0"/>
          <c:showBubbleSize val="0"/>
        </c:dLbls>
        <c:marker val="1"/>
        <c:smooth val="0"/>
        <c:axId val="305999560"/>
        <c:axId val="305999952"/>
      </c:lineChart>
      <c:catAx>
        <c:axId val="305999560"/>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tickLblSkip val="1"/>
        <c:noMultiLvlLbl val="0"/>
      </c:catAx>
      <c:valAx>
        <c:axId val="3059999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valAx>
      <c:valAx>
        <c:axId val="742371880"/>
        <c:scaling>
          <c:orientation val="minMax"/>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65792656"/>
        <c:crosses val="max"/>
        <c:crossBetween val="between"/>
      </c:valAx>
      <c:catAx>
        <c:axId val="665792656"/>
        <c:scaling>
          <c:orientation val="minMax"/>
        </c:scaling>
        <c:delete val="1"/>
        <c:axPos val="b"/>
        <c:numFmt formatCode="General" sourceLinked="1"/>
        <c:majorTickMark val="out"/>
        <c:minorTickMark val="none"/>
        <c:tickLblPos val="nextTo"/>
        <c:crossAx val="742371880"/>
        <c:crosses val="autoZero"/>
        <c:auto val="1"/>
        <c:lblAlgn val="ctr"/>
        <c:lblOffset val="100"/>
        <c:noMultiLvlLbl val="0"/>
      </c:catAx>
      <c:spPr>
        <a:noFill/>
        <a:ln>
          <a:noFill/>
        </a:ln>
        <a:effectLst/>
      </c:spPr>
    </c:plotArea>
    <c:legend>
      <c:legendPos val="b"/>
      <c:layout>
        <c:manualLayout>
          <c:xMode val="edge"/>
          <c:yMode val="edge"/>
          <c:x val="2.2009345413815964E-2"/>
          <c:y val="0.91050712071407836"/>
          <c:w val="0.89999995713506187"/>
          <c:h val="6.441795718848512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79613150881531E-2"/>
          <c:y val="4.2904991208410841E-2"/>
          <c:w val="0.94941989923507708"/>
          <c:h val="0.6493416367432675"/>
        </c:manualLayout>
      </c:layout>
      <c:barChart>
        <c:barDir val="col"/>
        <c:grouping val="clustered"/>
        <c:varyColors val="0"/>
        <c:ser>
          <c:idx val="2"/>
          <c:order val="0"/>
          <c:tx>
            <c:strRef>
              <c:f>Sheet1!$D$1</c:f>
              <c:strCache>
                <c:ptCount val="1"/>
                <c:pt idx="0">
                  <c:v>25 Lowest-Rent Metros </c:v>
                </c:pt>
              </c:strCache>
            </c:strRef>
          </c:tx>
          <c:spPr>
            <a:gradFill>
              <a:gsLst>
                <a:gs pos="0">
                  <a:srgbClr val="002060"/>
                </a:gs>
                <a:gs pos="50000">
                  <a:schemeClr val="accent3">
                    <a:lumMod val="75000"/>
                  </a:schemeClr>
                </a:gs>
                <a:gs pos="100000">
                  <a:srgbClr val="002060"/>
                </a:gs>
              </a:gsLst>
              <a:lin ang="10800000" scaled="0"/>
            </a:gradFill>
            <a:ln>
              <a:noFill/>
            </a:ln>
            <a:effectLst/>
          </c:spPr>
          <c:invertIfNegative val="0"/>
          <c:cat>
            <c:strRef>
              <c:f>Sheet1!$A$2:$A$5</c:f>
              <c:strCache>
                <c:ptCount val="4"/>
                <c:pt idx="0">
                  <c:v>20–24</c:v>
                </c:pt>
                <c:pt idx="1">
                  <c:v>25–29</c:v>
                </c:pt>
                <c:pt idx="2">
                  <c:v>30–34</c:v>
                </c:pt>
                <c:pt idx="3">
                  <c:v>35–39</c:v>
                </c:pt>
              </c:strCache>
            </c:strRef>
          </c:cat>
          <c:val>
            <c:numRef>
              <c:f>Sheet1!$D$2:$D$5</c:f>
              <c:numCache>
                <c:formatCode>General</c:formatCode>
                <c:ptCount val="4"/>
                <c:pt idx="0">
                  <c:v>22</c:v>
                </c:pt>
                <c:pt idx="1">
                  <c:v>41</c:v>
                </c:pt>
                <c:pt idx="2">
                  <c:v>48</c:v>
                </c:pt>
                <c:pt idx="3">
                  <c:v>52</c:v>
                </c:pt>
              </c:numCache>
            </c:numRef>
          </c:val>
          <c:extLst>
            <c:ext xmlns:c16="http://schemas.microsoft.com/office/drawing/2014/chart" uri="{C3380CC4-5D6E-409C-BE32-E72D297353CC}">
              <c16:uniqueId val="{00000002-D7C0-4689-BD2E-66BB53150C37}"/>
            </c:ext>
          </c:extLst>
        </c:ser>
        <c:ser>
          <c:idx val="1"/>
          <c:order val="1"/>
          <c:tx>
            <c:strRef>
              <c:f>Sheet1!$C$1</c:f>
              <c:strCache>
                <c:ptCount val="1"/>
                <c:pt idx="0">
                  <c:v>Middle 50 Metros</c:v>
                </c:pt>
              </c:strCache>
            </c:strRef>
          </c:tx>
          <c:spPr>
            <a:gradFill>
              <a:gsLst>
                <a:gs pos="0">
                  <a:schemeClr val="accent6"/>
                </a:gs>
                <a:gs pos="50000">
                  <a:schemeClr val="accent6">
                    <a:lumMod val="60000"/>
                    <a:lumOff val="40000"/>
                  </a:schemeClr>
                </a:gs>
                <a:gs pos="100000">
                  <a:schemeClr val="accent6"/>
                </a:gs>
              </a:gsLst>
              <a:lin ang="10800000" scaled="0"/>
            </a:gradFill>
            <a:ln>
              <a:noFill/>
            </a:ln>
            <a:effectLst/>
          </c:spPr>
          <c:invertIfNegative val="0"/>
          <c:cat>
            <c:strRef>
              <c:f>Sheet1!$A$2:$A$5</c:f>
              <c:strCache>
                <c:ptCount val="4"/>
                <c:pt idx="0">
                  <c:v>20–24</c:v>
                </c:pt>
                <c:pt idx="1">
                  <c:v>25–29</c:v>
                </c:pt>
                <c:pt idx="2">
                  <c:v>30–34</c:v>
                </c:pt>
                <c:pt idx="3">
                  <c:v>35–39</c:v>
                </c:pt>
              </c:strCache>
            </c:strRef>
          </c:cat>
          <c:val>
            <c:numRef>
              <c:f>Sheet1!$C$2:$C$5</c:f>
              <c:numCache>
                <c:formatCode>General</c:formatCode>
                <c:ptCount val="4"/>
                <c:pt idx="0">
                  <c:v>18</c:v>
                </c:pt>
                <c:pt idx="1">
                  <c:v>38</c:v>
                </c:pt>
                <c:pt idx="2">
                  <c:v>47</c:v>
                </c:pt>
                <c:pt idx="3">
                  <c:v>50</c:v>
                </c:pt>
              </c:numCache>
            </c:numRef>
          </c:val>
          <c:extLst>
            <c:ext xmlns:c16="http://schemas.microsoft.com/office/drawing/2014/chart" uri="{C3380CC4-5D6E-409C-BE32-E72D297353CC}">
              <c16:uniqueId val="{00000001-D7C0-4689-BD2E-66BB53150C37}"/>
            </c:ext>
          </c:extLst>
        </c:ser>
        <c:ser>
          <c:idx val="0"/>
          <c:order val="2"/>
          <c:tx>
            <c:strRef>
              <c:f>Sheet1!$B$1</c:f>
              <c:strCache>
                <c:ptCount val="1"/>
                <c:pt idx="0">
                  <c:v>25 Highest-Rent Metros</c:v>
                </c:pt>
              </c:strCache>
            </c:strRef>
          </c:tx>
          <c:spPr>
            <a:gradFill>
              <a:gsLst>
                <a:gs pos="0">
                  <a:schemeClr val="accent5"/>
                </a:gs>
                <a:gs pos="50000">
                  <a:schemeClr val="accent5">
                    <a:lumMod val="60000"/>
                    <a:lumOff val="40000"/>
                  </a:schemeClr>
                </a:gs>
                <a:gs pos="100000">
                  <a:schemeClr val="accent5"/>
                </a:gs>
              </a:gsLst>
              <a:lin ang="10800000" scaled="0"/>
            </a:gradFill>
            <a:ln>
              <a:noFill/>
            </a:ln>
            <a:effectLst/>
          </c:spPr>
          <c:invertIfNegative val="0"/>
          <c:cat>
            <c:strRef>
              <c:f>Sheet1!$A$2:$A$5</c:f>
              <c:strCache>
                <c:ptCount val="4"/>
                <c:pt idx="0">
                  <c:v>20–24</c:v>
                </c:pt>
                <c:pt idx="1">
                  <c:v>25–29</c:v>
                </c:pt>
                <c:pt idx="2">
                  <c:v>30–34</c:v>
                </c:pt>
                <c:pt idx="3">
                  <c:v>35–39</c:v>
                </c:pt>
              </c:strCache>
            </c:strRef>
          </c:cat>
          <c:val>
            <c:numRef>
              <c:f>Sheet1!$B$2:$B$5</c:f>
              <c:numCache>
                <c:formatCode>General</c:formatCode>
                <c:ptCount val="4"/>
                <c:pt idx="0">
                  <c:v>14.000000000000002</c:v>
                </c:pt>
                <c:pt idx="1">
                  <c:v>31</c:v>
                </c:pt>
                <c:pt idx="2">
                  <c:v>42</c:v>
                </c:pt>
                <c:pt idx="3">
                  <c:v>47</c:v>
                </c:pt>
              </c:numCache>
            </c:numRef>
          </c:val>
          <c:extLst>
            <c:ext xmlns:c16="http://schemas.microsoft.com/office/drawing/2014/chart" uri="{C3380CC4-5D6E-409C-BE32-E72D297353CC}">
              <c16:uniqueId val="{00000000-D7C0-4689-BD2E-66BB53150C37}"/>
            </c:ext>
          </c:extLst>
        </c:ser>
        <c:dLbls>
          <c:showLegendKey val="0"/>
          <c:showVal val="0"/>
          <c:showCatName val="0"/>
          <c:showSerName val="0"/>
          <c:showPercent val="0"/>
          <c:showBubbleSize val="0"/>
        </c:dLbls>
        <c:gapWidth val="50"/>
        <c:axId val="503584496"/>
        <c:axId val="503472344"/>
      </c:barChart>
      <c:catAx>
        <c:axId val="50358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503472344"/>
        <c:crosses val="autoZero"/>
        <c:auto val="1"/>
        <c:lblAlgn val="ctr"/>
        <c:lblOffset val="100"/>
        <c:noMultiLvlLbl val="0"/>
      </c:catAx>
      <c:valAx>
        <c:axId val="503472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50358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Median Real Per</a:t>
            </a:r>
            <a:r>
              <a:rPr lang="en-US" sz="1600" b="1" baseline="0" dirty="0">
                <a:solidFill>
                  <a:schemeClr val="tx1">
                    <a:lumMod val="50000"/>
                  </a:schemeClr>
                </a:solidFill>
              </a:rPr>
              <a:t> </a:t>
            </a:r>
            <a:r>
              <a:rPr lang="en-US" sz="1600" b="1" dirty="0">
                <a:solidFill>
                  <a:schemeClr val="tx1">
                    <a:lumMod val="50000"/>
                  </a:schemeClr>
                </a:solidFill>
              </a:rPr>
              <a:t>Capita Income </a:t>
            </a:r>
            <a:r>
              <a:rPr lang="en-US" sz="1600" b="1" baseline="0" dirty="0">
                <a:solidFill>
                  <a:schemeClr val="tx1">
                    <a:lumMod val="50000"/>
                  </a:schemeClr>
                </a:solidFill>
              </a:rPr>
              <a:t>(Thousands of 2017 dollars)</a:t>
            </a:r>
            <a:endParaRPr lang="en-US" sz="1600" b="1" dirty="0">
              <a:solidFill>
                <a:schemeClr val="tx1">
                  <a:lumMod val="50000"/>
                </a:schemeClr>
              </a:solidFill>
            </a:endParaRPr>
          </a:p>
        </c:rich>
      </c:tx>
      <c:layout>
        <c:manualLayout>
          <c:xMode val="edge"/>
          <c:yMode val="edge"/>
          <c:x val="9.3122039621415639E-4"/>
          <c:y val="1.8650532388467332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25–34</c:v>
                </c:pt>
              </c:strCache>
            </c:strRef>
          </c:tx>
          <c:spPr>
            <a:ln w="76200" cap="rnd">
              <a:solidFill>
                <a:schemeClr val="accent3"/>
              </a:solidFill>
              <a:round/>
            </a:ln>
            <a:effectLst/>
          </c:spPr>
          <c:marker>
            <c:symbol val="none"/>
          </c:marker>
          <c:cat>
            <c:numRef>
              <c:f>Sheet1!$A$2:$A$22</c:f>
              <c:numCache>
                <c:formatCode>General</c:formatCod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Sheet1!$B$2:$B$22</c:f>
              <c:numCache>
                <c:formatCode>General</c:formatCode>
                <c:ptCount val="21"/>
                <c:pt idx="0">
                  <c:v>30071.01</c:v>
                </c:pt>
                <c:pt idx="1">
                  <c:v>31182.9</c:v>
                </c:pt>
                <c:pt idx="2">
                  <c:v>32125.9</c:v>
                </c:pt>
                <c:pt idx="3">
                  <c:v>33267.93</c:v>
                </c:pt>
                <c:pt idx="4">
                  <c:v>33571.620000000003</c:v>
                </c:pt>
                <c:pt idx="5">
                  <c:v>33368.42</c:v>
                </c:pt>
                <c:pt idx="6">
                  <c:v>32638.12</c:v>
                </c:pt>
                <c:pt idx="7">
                  <c:v>31960.240000000002</c:v>
                </c:pt>
                <c:pt idx="8">
                  <c:v>31502.35</c:v>
                </c:pt>
                <c:pt idx="9">
                  <c:v>31038.03</c:v>
                </c:pt>
                <c:pt idx="10">
                  <c:v>30940.31</c:v>
                </c:pt>
                <c:pt idx="11">
                  <c:v>30459.7</c:v>
                </c:pt>
                <c:pt idx="12">
                  <c:v>29787.91</c:v>
                </c:pt>
                <c:pt idx="13">
                  <c:v>28850.68</c:v>
                </c:pt>
                <c:pt idx="14">
                  <c:v>27970.61</c:v>
                </c:pt>
                <c:pt idx="15">
                  <c:v>27686.41</c:v>
                </c:pt>
                <c:pt idx="16">
                  <c:v>27437.95</c:v>
                </c:pt>
                <c:pt idx="17">
                  <c:v>27686.03</c:v>
                </c:pt>
                <c:pt idx="18">
                  <c:v>28790.82</c:v>
                </c:pt>
                <c:pt idx="19">
                  <c:v>29885.67</c:v>
                </c:pt>
                <c:pt idx="20">
                  <c:v>30813.22</c:v>
                </c:pt>
              </c:numCache>
            </c:numRef>
          </c:val>
          <c:smooth val="0"/>
          <c:extLst>
            <c:ext xmlns:c16="http://schemas.microsoft.com/office/drawing/2014/chart" uri="{C3380CC4-5D6E-409C-BE32-E72D297353CC}">
              <c16:uniqueId val="{00000000-6F88-4622-B036-8ABC44D6A4FF}"/>
            </c:ext>
          </c:extLst>
        </c:ser>
        <c:ser>
          <c:idx val="1"/>
          <c:order val="1"/>
          <c:tx>
            <c:strRef>
              <c:f>Sheet1!$C$1</c:f>
              <c:strCache>
                <c:ptCount val="1"/>
                <c:pt idx="0">
                  <c:v>35–44</c:v>
                </c:pt>
              </c:strCache>
            </c:strRef>
          </c:tx>
          <c:spPr>
            <a:ln w="76200" cap="rnd">
              <a:solidFill>
                <a:srgbClr val="002060"/>
              </a:solidFill>
              <a:round/>
            </a:ln>
            <a:effectLst/>
          </c:spPr>
          <c:marker>
            <c:symbol val="none"/>
          </c:marker>
          <c:cat>
            <c:numRef>
              <c:f>Sheet1!$A$2:$A$22</c:f>
              <c:numCache>
                <c:formatCode>General</c:formatCod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Sheet1!$C$2:$C$22</c:f>
              <c:numCache>
                <c:formatCode>General</c:formatCode>
                <c:ptCount val="21"/>
                <c:pt idx="0">
                  <c:v>36763.03</c:v>
                </c:pt>
                <c:pt idx="1">
                  <c:v>37379.01</c:v>
                </c:pt>
                <c:pt idx="2">
                  <c:v>37821.24</c:v>
                </c:pt>
                <c:pt idx="3">
                  <c:v>38799.46</c:v>
                </c:pt>
                <c:pt idx="4">
                  <c:v>39036.949999999997</c:v>
                </c:pt>
                <c:pt idx="5">
                  <c:v>38933.760000000002</c:v>
                </c:pt>
                <c:pt idx="6">
                  <c:v>38354.839999999997</c:v>
                </c:pt>
                <c:pt idx="7">
                  <c:v>38362.21</c:v>
                </c:pt>
                <c:pt idx="8">
                  <c:v>38207.42</c:v>
                </c:pt>
                <c:pt idx="9">
                  <c:v>38065.53</c:v>
                </c:pt>
                <c:pt idx="10">
                  <c:v>37731.129999999997</c:v>
                </c:pt>
                <c:pt idx="11">
                  <c:v>37324.699999999997</c:v>
                </c:pt>
                <c:pt idx="12">
                  <c:v>36566.25</c:v>
                </c:pt>
                <c:pt idx="13">
                  <c:v>35642.959999999999</c:v>
                </c:pt>
                <c:pt idx="14">
                  <c:v>35120.839999999997</c:v>
                </c:pt>
                <c:pt idx="15">
                  <c:v>34706</c:v>
                </c:pt>
                <c:pt idx="16">
                  <c:v>34615.83</c:v>
                </c:pt>
                <c:pt idx="17">
                  <c:v>35072.019999999997</c:v>
                </c:pt>
                <c:pt idx="18">
                  <c:v>35952.83</c:v>
                </c:pt>
                <c:pt idx="19">
                  <c:v>37288.99</c:v>
                </c:pt>
                <c:pt idx="20">
                  <c:v>38542.49</c:v>
                </c:pt>
              </c:numCache>
            </c:numRef>
          </c:val>
          <c:smooth val="0"/>
          <c:extLst>
            <c:ext xmlns:c16="http://schemas.microsoft.com/office/drawing/2014/chart" uri="{C3380CC4-5D6E-409C-BE32-E72D297353CC}">
              <c16:uniqueId val="{00000001-6F88-4622-B036-8ABC44D6A4FF}"/>
            </c:ext>
          </c:extLst>
        </c:ser>
        <c:ser>
          <c:idx val="2"/>
          <c:order val="2"/>
          <c:tx>
            <c:strRef>
              <c:f>Sheet1!$D$1</c:f>
              <c:strCache>
                <c:ptCount val="1"/>
                <c:pt idx="0">
                  <c:v>45–54</c:v>
                </c:pt>
              </c:strCache>
            </c:strRef>
          </c:tx>
          <c:spPr>
            <a:ln w="76200" cap="rnd">
              <a:solidFill>
                <a:schemeClr val="accent5"/>
              </a:solidFill>
              <a:round/>
            </a:ln>
            <a:effectLst/>
          </c:spPr>
          <c:marker>
            <c:symbol val="none"/>
          </c:marker>
          <c:cat>
            <c:numRef>
              <c:f>Sheet1!$A$2:$A$22</c:f>
              <c:numCache>
                <c:formatCode>General</c:formatCod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Sheet1!$D$2:$D$22</c:f>
              <c:numCache>
                <c:formatCode>General</c:formatCode>
                <c:ptCount val="21"/>
                <c:pt idx="0">
                  <c:v>39178.94</c:v>
                </c:pt>
                <c:pt idx="1">
                  <c:v>40319.9</c:v>
                </c:pt>
                <c:pt idx="2">
                  <c:v>41628.11</c:v>
                </c:pt>
                <c:pt idx="3">
                  <c:v>42597.22</c:v>
                </c:pt>
                <c:pt idx="4">
                  <c:v>42402.49</c:v>
                </c:pt>
                <c:pt idx="5">
                  <c:v>41700.720000000001</c:v>
                </c:pt>
                <c:pt idx="6">
                  <c:v>40902.42</c:v>
                </c:pt>
                <c:pt idx="7">
                  <c:v>40151.160000000003</c:v>
                </c:pt>
                <c:pt idx="8">
                  <c:v>39913.49</c:v>
                </c:pt>
                <c:pt idx="9">
                  <c:v>39769.910000000003</c:v>
                </c:pt>
                <c:pt idx="10">
                  <c:v>40078.69</c:v>
                </c:pt>
                <c:pt idx="11">
                  <c:v>39065.629999999997</c:v>
                </c:pt>
                <c:pt idx="12">
                  <c:v>37960.129999999997</c:v>
                </c:pt>
                <c:pt idx="13">
                  <c:v>36389.79</c:v>
                </c:pt>
                <c:pt idx="14">
                  <c:v>35638.83</c:v>
                </c:pt>
                <c:pt idx="15">
                  <c:v>35126.410000000003</c:v>
                </c:pt>
                <c:pt idx="16">
                  <c:v>35504.120000000003</c:v>
                </c:pt>
                <c:pt idx="17">
                  <c:v>35960.31</c:v>
                </c:pt>
                <c:pt idx="18">
                  <c:v>36697.46</c:v>
                </c:pt>
                <c:pt idx="19">
                  <c:v>37428.269999999997</c:v>
                </c:pt>
                <c:pt idx="20">
                  <c:v>38682.43</c:v>
                </c:pt>
              </c:numCache>
            </c:numRef>
          </c:val>
          <c:smooth val="0"/>
          <c:extLst>
            <c:ext xmlns:c16="http://schemas.microsoft.com/office/drawing/2014/chart" uri="{C3380CC4-5D6E-409C-BE32-E72D297353CC}">
              <c16:uniqueId val="{00000002-6F88-4622-B036-8ABC44D6A4FF}"/>
            </c:ext>
          </c:extLst>
        </c:ser>
        <c:ser>
          <c:idx val="3"/>
          <c:order val="3"/>
          <c:tx>
            <c:strRef>
              <c:f>Sheet1!$E$1</c:f>
              <c:strCache>
                <c:ptCount val="1"/>
                <c:pt idx="0">
                  <c:v>55–64</c:v>
                </c:pt>
              </c:strCache>
            </c:strRef>
          </c:tx>
          <c:spPr>
            <a:ln w="76200" cap="rnd">
              <a:solidFill>
                <a:schemeClr val="accent2"/>
              </a:solidFill>
              <a:round/>
            </a:ln>
            <a:effectLst/>
          </c:spPr>
          <c:marker>
            <c:symbol val="none"/>
          </c:marker>
          <c:cat>
            <c:numRef>
              <c:f>Sheet1!$A$2:$A$22</c:f>
              <c:numCache>
                <c:formatCode>General</c:formatCod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Sheet1!$E$2:$E$22</c:f>
              <c:numCache>
                <c:formatCode>General</c:formatCode>
                <c:ptCount val="21"/>
                <c:pt idx="0">
                  <c:v>29070.85</c:v>
                </c:pt>
                <c:pt idx="1">
                  <c:v>29651.14</c:v>
                </c:pt>
                <c:pt idx="2">
                  <c:v>30578.25</c:v>
                </c:pt>
                <c:pt idx="3">
                  <c:v>31013.200000000001</c:v>
                </c:pt>
                <c:pt idx="4">
                  <c:v>31786.87</c:v>
                </c:pt>
                <c:pt idx="5">
                  <c:v>32530.3</c:v>
                </c:pt>
                <c:pt idx="6">
                  <c:v>33391.61</c:v>
                </c:pt>
                <c:pt idx="7">
                  <c:v>33661.089999999997</c:v>
                </c:pt>
                <c:pt idx="8">
                  <c:v>34181.18</c:v>
                </c:pt>
                <c:pt idx="9">
                  <c:v>34912.199999999997</c:v>
                </c:pt>
                <c:pt idx="10">
                  <c:v>35577.300000000003</c:v>
                </c:pt>
                <c:pt idx="11">
                  <c:v>35247.97</c:v>
                </c:pt>
                <c:pt idx="12">
                  <c:v>34274.959999999999</c:v>
                </c:pt>
                <c:pt idx="13">
                  <c:v>33689.760000000002</c:v>
                </c:pt>
                <c:pt idx="14">
                  <c:v>33202.050000000003</c:v>
                </c:pt>
                <c:pt idx="15">
                  <c:v>32814.92</c:v>
                </c:pt>
                <c:pt idx="16">
                  <c:v>32115.17</c:v>
                </c:pt>
                <c:pt idx="17">
                  <c:v>31675.69</c:v>
                </c:pt>
                <c:pt idx="18">
                  <c:v>32030.43</c:v>
                </c:pt>
                <c:pt idx="19">
                  <c:v>33063.75</c:v>
                </c:pt>
                <c:pt idx="20">
                  <c:v>33957.06</c:v>
                </c:pt>
              </c:numCache>
            </c:numRef>
          </c:val>
          <c:smooth val="0"/>
          <c:extLst>
            <c:ext xmlns:c16="http://schemas.microsoft.com/office/drawing/2014/chart" uri="{C3380CC4-5D6E-409C-BE32-E72D297353CC}">
              <c16:uniqueId val="{00000003-6F88-4622-B036-8ABC44D6A4FF}"/>
            </c:ext>
          </c:extLst>
        </c:ser>
        <c:ser>
          <c:idx val="4"/>
          <c:order val="4"/>
          <c:tx>
            <c:strRef>
              <c:f>Sheet1!$F$1</c:f>
              <c:strCache>
                <c:ptCount val="1"/>
                <c:pt idx="0">
                  <c:v>65 and Over</c:v>
                </c:pt>
              </c:strCache>
            </c:strRef>
          </c:tx>
          <c:spPr>
            <a:ln w="76200" cap="rnd">
              <a:solidFill>
                <a:schemeClr val="accent6"/>
              </a:solidFill>
              <a:round/>
            </a:ln>
            <a:effectLst/>
          </c:spPr>
          <c:marker>
            <c:symbol val="none"/>
          </c:marker>
          <c:cat>
            <c:numRef>
              <c:f>Sheet1!$A$2:$A$22</c:f>
              <c:numCache>
                <c:formatCode>General</c:formatCode>
                <c:ptCount val="21"/>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numCache>
            </c:numRef>
          </c:cat>
          <c:val>
            <c:numRef>
              <c:f>Sheet1!$F$2:$F$22</c:f>
              <c:numCache>
                <c:formatCode>General</c:formatCode>
                <c:ptCount val="21"/>
                <c:pt idx="0">
                  <c:v>18727.53</c:v>
                </c:pt>
                <c:pt idx="1">
                  <c:v>18968.36</c:v>
                </c:pt>
                <c:pt idx="2">
                  <c:v>19336.04</c:v>
                </c:pt>
                <c:pt idx="3">
                  <c:v>19344.759999999998</c:v>
                </c:pt>
                <c:pt idx="4">
                  <c:v>19209.84</c:v>
                </c:pt>
                <c:pt idx="5">
                  <c:v>18899.439999999999</c:v>
                </c:pt>
                <c:pt idx="6">
                  <c:v>18800.13</c:v>
                </c:pt>
                <c:pt idx="7">
                  <c:v>18864.22</c:v>
                </c:pt>
                <c:pt idx="8">
                  <c:v>18960.12</c:v>
                </c:pt>
                <c:pt idx="9">
                  <c:v>19364.89</c:v>
                </c:pt>
                <c:pt idx="10">
                  <c:v>19590.53</c:v>
                </c:pt>
                <c:pt idx="11">
                  <c:v>19935.91</c:v>
                </c:pt>
                <c:pt idx="12">
                  <c:v>20374.18</c:v>
                </c:pt>
                <c:pt idx="13">
                  <c:v>20550.64</c:v>
                </c:pt>
                <c:pt idx="14">
                  <c:v>20821.53</c:v>
                </c:pt>
                <c:pt idx="15">
                  <c:v>20714.259999999998</c:v>
                </c:pt>
                <c:pt idx="16">
                  <c:v>21123.95</c:v>
                </c:pt>
                <c:pt idx="17">
                  <c:v>21491.66</c:v>
                </c:pt>
                <c:pt idx="18">
                  <c:v>22075.7</c:v>
                </c:pt>
                <c:pt idx="19">
                  <c:v>22517.5</c:v>
                </c:pt>
                <c:pt idx="20">
                  <c:v>22844.799999999999</c:v>
                </c:pt>
              </c:numCache>
            </c:numRef>
          </c:val>
          <c:smooth val="0"/>
          <c:extLst>
            <c:ext xmlns:c16="http://schemas.microsoft.com/office/drawing/2014/chart" uri="{C3380CC4-5D6E-409C-BE32-E72D297353CC}">
              <c16:uniqueId val="{00000004-6F88-4622-B036-8ABC44D6A4FF}"/>
            </c:ext>
          </c:extLst>
        </c:ser>
        <c:dLbls>
          <c:showLegendKey val="0"/>
          <c:showVal val="0"/>
          <c:showCatName val="0"/>
          <c:showSerName val="0"/>
          <c:showPercent val="0"/>
          <c:showBubbleSize val="0"/>
        </c:dLbls>
        <c:smooth val="0"/>
        <c:axId val="409812728"/>
        <c:axId val="409812400"/>
      </c:lineChart>
      <c:catAx>
        <c:axId val="409812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409812400"/>
        <c:crosses val="autoZero"/>
        <c:auto val="1"/>
        <c:lblAlgn val="ctr"/>
        <c:lblOffset val="100"/>
        <c:noMultiLvlLbl val="0"/>
      </c:catAx>
      <c:valAx>
        <c:axId val="409812400"/>
        <c:scaling>
          <c:orientation val="minMax"/>
          <c:min val="15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409812728"/>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276399420217474E-2"/>
          <c:y val="9.523524148285438E-2"/>
          <c:w val="0.96272360057978257"/>
          <c:h val="0.64048138279081268"/>
        </c:manualLayout>
      </c:layout>
      <c:barChart>
        <c:barDir val="col"/>
        <c:grouping val="clustered"/>
        <c:varyColors val="0"/>
        <c:ser>
          <c:idx val="0"/>
          <c:order val="0"/>
          <c:tx>
            <c:strRef>
              <c:f>Sheet1!$A$2</c:f>
              <c:strCache>
                <c:ptCount val="1"/>
                <c:pt idx="0">
                  <c:v>College Degree or Higher</c:v>
                </c:pt>
              </c:strCache>
            </c:strRef>
          </c:tx>
          <c:spPr>
            <a:gradFill>
              <a:gsLst>
                <a:gs pos="0">
                  <a:srgbClr val="002060"/>
                </a:gs>
                <a:gs pos="50000">
                  <a:schemeClr val="accent3">
                    <a:lumMod val="75000"/>
                  </a:schemeClr>
                </a:gs>
                <a:gs pos="100000">
                  <a:srgbClr val="002060"/>
                </a:gs>
              </a:gsLst>
              <a:lin ang="10800000" scaled="0"/>
            </a:gradFill>
            <a:ln>
              <a:noFill/>
            </a:ln>
            <a:effectLst/>
          </c:spPr>
          <c:invertIfNegative val="0"/>
          <c:cat>
            <c:strRef>
              <c:f>Sheet1!$B$1:$E$1</c:f>
              <c:strCache>
                <c:ptCount val="4"/>
                <c:pt idx="0">
                  <c:v>1990</c:v>
                </c:pt>
                <c:pt idx="1">
                  <c:v>2000</c:v>
                </c:pt>
                <c:pt idx="2">
                  <c:v>2010</c:v>
                </c:pt>
                <c:pt idx="3">
                  <c:v>2017</c:v>
                </c:pt>
              </c:strCache>
            </c:strRef>
          </c:cat>
          <c:val>
            <c:numRef>
              <c:f>Sheet1!$B$2:$E$2</c:f>
              <c:numCache>
                <c:formatCode>General</c:formatCode>
                <c:ptCount val="4"/>
                <c:pt idx="0">
                  <c:v>28</c:v>
                </c:pt>
                <c:pt idx="1">
                  <c:v>34</c:v>
                </c:pt>
                <c:pt idx="2">
                  <c:v>43.5</c:v>
                </c:pt>
                <c:pt idx="3">
                  <c:v>51.8</c:v>
                </c:pt>
              </c:numCache>
            </c:numRef>
          </c:val>
          <c:extLst>
            <c:ext xmlns:c16="http://schemas.microsoft.com/office/drawing/2014/chart" uri="{C3380CC4-5D6E-409C-BE32-E72D297353CC}">
              <c16:uniqueId val="{00000000-0333-491A-8B17-17ACFC7EED2A}"/>
            </c:ext>
          </c:extLst>
        </c:ser>
        <c:ser>
          <c:idx val="1"/>
          <c:order val="1"/>
          <c:tx>
            <c:strRef>
              <c:f>Sheet1!$A$3</c:f>
              <c:strCache>
                <c:ptCount val="1"/>
                <c:pt idx="0">
                  <c:v>Less than High School</c:v>
                </c:pt>
              </c:strCache>
            </c:strRef>
          </c:tx>
          <c:spPr>
            <a:gradFill>
              <a:gsLst>
                <a:gs pos="0">
                  <a:schemeClr val="accent6"/>
                </a:gs>
                <a:gs pos="50000">
                  <a:schemeClr val="accent6">
                    <a:lumMod val="60000"/>
                    <a:lumOff val="40000"/>
                  </a:schemeClr>
                </a:gs>
                <a:gs pos="100000">
                  <a:schemeClr val="accent6"/>
                </a:gs>
              </a:gsLst>
              <a:lin ang="10800000" scaled="0"/>
            </a:gradFill>
            <a:ln>
              <a:noFill/>
            </a:ln>
            <a:effectLst/>
          </c:spPr>
          <c:invertIfNegative val="0"/>
          <c:cat>
            <c:strRef>
              <c:f>Sheet1!$B$1:$E$1</c:f>
              <c:strCache>
                <c:ptCount val="4"/>
                <c:pt idx="0">
                  <c:v>1990</c:v>
                </c:pt>
                <c:pt idx="1">
                  <c:v>2000</c:v>
                </c:pt>
                <c:pt idx="2">
                  <c:v>2010</c:v>
                </c:pt>
                <c:pt idx="3">
                  <c:v>2017</c:v>
                </c:pt>
              </c:strCache>
            </c:strRef>
          </c:cat>
          <c:val>
            <c:numRef>
              <c:f>Sheet1!$B$3:$E$3</c:f>
              <c:numCache>
                <c:formatCode>General</c:formatCode>
                <c:ptCount val="4"/>
                <c:pt idx="0">
                  <c:v>35.9</c:v>
                </c:pt>
                <c:pt idx="1">
                  <c:v>33.299999999999997</c:v>
                </c:pt>
                <c:pt idx="2">
                  <c:v>23.3</c:v>
                </c:pt>
                <c:pt idx="3">
                  <c:v>17.8</c:v>
                </c:pt>
              </c:numCache>
            </c:numRef>
          </c:val>
          <c:extLst>
            <c:ext xmlns:c16="http://schemas.microsoft.com/office/drawing/2014/chart" uri="{C3380CC4-5D6E-409C-BE32-E72D297353CC}">
              <c16:uniqueId val="{00000001-0333-491A-8B17-17ACFC7EED2A}"/>
            </c:ext>
          </c:extLst>
        </c:ser>
        <c:dLbls>
          <c:showLegendKey val="0"/>
          <c:showVal val="0"/>
          <c:showCatName val="0"/>
          <c:showSerName val="0"/>
          <c:showPercent val="0"/>
          <c:showBubbleSize val="0"/>
        </c:dLbls>
        <c:gapWidth val="50"/>
        <c:axId val="573663392"/>
        <c:axId val="573661752"/>
      </c:barChart>
      <c:catAx>
        <c:axId val="5736633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573661752"/>
        <c:crosses val="autoZero"/>
        <c:auto val="1"/>
        <c:lblAlgn val="ctr"/>
        <c:lblOffset val="100"/>
        <c:noMultiLvlLbl val="0"/>
      </c:catAx>
      <c:valAx>
        <c:axId val="573661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573663392"/>
        <c:crosses val="autoZero"/>
        <c:crossBetween val="between"/>
      </c:valAx>
      <c:spPr>
        <a:noFill/>
        <a:ln>
          <a:noFill/>
        </a:ln>
        <a:effectLst/>
      </c:spPr>
    </c:plotArea>
    <c:legend>
      <c:legendPos val="b"/>
      <c:layout>
        <c:manualLayout>
          <c:xMode val="edge"/>
          <c:yMode val="edge"/>
          <c:x val="0"/>
          <c:y val="0.9195025429554271"/>
          <c:w val="0.49091664867381357"/>
          <c:h val="7.500265425985029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a:glow rad="127000">
        <a:schemeClr val="bg1"/>
      </a:glow>
      <a:outerShdw blurRad="50800" dist="50800" dir="5400000" algn="ctr" rotWithShape="0">
        <a:srgbClr val="FFFFFF"/>
      </a:outerShdw>
    </a:effectLst>
  </c:spPr>
  <c:txPr>
    <a:bodyPr/>
    <a:lstStyle/>
    <a:p>
      <a:pPr>
        <a:defRPr b="1"/>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25327527480584E-2"/>
          <c:y val="9.8366254162565656E-2"/>
          <c:w val="0.94256298373613268"/>
          <c:h val="0.62346750441415344"/>
        </c:manualLayout>
      </c:layout>
      <c:barChart>
        <c:barDir val="col"/>
        <c:grouping val="clustered"/>
        <c:varyColors val="0"/>
        <c:ser>
          <c:idx val="0"/>
          <c:order val="0"/>
          <c:tx>
            <c:strRef>
              <c:f>Sheet1!$B$1</c:f>
              <c:strCache>
                <c:ptCount val="1"/>
                <c:pt idx="0">
                  <c:v>1990</c:v>
                </c:pt>
              </c:strCache>
            </c:strRef>
          </c:tx>
          <c:spPr>
            <a:gradFill>
              <a:gsLst>
                <a:gs pos="0">
                  <a:srgbClr val="002060"/>
                </a:gs>
                <a:gs pos="50000">
                  <a:schemeClr val="accent3">
                    <a:lumMod val="75000"/>
                  </a:schemeClr>
                </a:gs>
                <a:gs pos="100000">
                  <a:srgbClr val="002060"/>
                </a:gs>
              </a:gsLst>
              <a:lin ang="10800000" scaled="0"/>
            </a:gradFill>
            <a:ln>
              <a:noFill/>
            </a:ln>
            <a:effectLst/>
          </c:spPr>
          <c:invertIfNegative val="0"/>
          <c:cat>
            <c:strRef>
              <c:f>Sheet1!$A$2:$A$9</c:f>
              <c:strCache>
                <c:ptCount val="8"/>
                <c:pt idx="0">
                  <c:v>Mexico</c:v>
                </c:pt>
                <c:pt idx="1">
                  <c:v>China</c:v>
                </c:pt>
                <c:pt idx="2">
                  <c:v>India</c:v>
                </c:pt>
                <c:pt idx="3">
                  <c:v>South &amp; Central America</c:v>
                </c:pt>
                <c:pt idx="4">
                  <c:v>Other Asia</c:v>
                </c:pt>
                <c:pt idx="5">
                  <c:v>Europe</c:v>
                </c:pt>
                <c:pt idx="6">
                  <c:v>Africa</c:v>
                </c:pt>
                <c:pt idx="7">
                  <c:v>Other</c:v>
                </c:pt>
              </c:strCache>
            </c:strRef>
          </c:cat>
          <c:val>
            <c:numRef>
              <c:f>Sheet1!$B$2:$B$9</c:f>
              <c:numCache>
                <c:formatCode>0.0</c:formatCode>
                <c:ptCount val="8"/>
                <c:pt idx="0">
                  <c:v>20.75</c:v>
                </c:pt>
                <c:pt idx="1">
                  <c:v>6.3</c:v>
                </c:pt>
                <c:pt idx="2">
                  <c:v>4.09</c:v>
                </c:pt>
                <c:pt idx="3">
                  <c:v>20.34</c:v>
                </c:pt>
                <c:pt idx="4">
                  <c:v>21.82</c:v>
                </c:pt>
                <c:pt idx="5">
                  <c:v>13.120000000000001</c:v>
                </c:pt>
                <c:pt idx="6">
                  <c:v>2.41</c:v>
                </c:pt>
                <c:pt idx="7">
                  <c:v>11.18</c:v>
                </c:pt>
              </c:numCache>
            </c:numRef>
          </c:val>
          <c:extLst>
            <c:ext xmlns:c16="http://schemas.microsoft.com/office/drawing/2014/chart" uri="{C3380CC4-5D6E-409C-BE32-E72D297353CC}">
              <c16:uniqueId val="{00000000-6EE7-4BAF-8272-F3B8EA3E065E}"/>
            </c:ext>
          </c:extLst>
        </c:ser>
        <c:ser>
          <c:idx val="2"/>
          <c:order val="1"/>
          <c:tx>
            <c:strRef>
              <c:f>Sheet1!$C$1</c:f>
              <c:strCache>
                <c:ptCount val="1"/>
                <c:pt idx="0">
                  <c:v>2017</c:v>
                </c:pt>
              </c:strCache>
            </c:strRef>
          </c:tx>
          <c:spPr>
            <a:gradFill>
              <a:gsLst>
                <a:gs pos="0">
                  <a:schemeClr val="accent6"/>
                </a:gs>
                <a:gs pos="50000">
                  <a:schemeClr val="accent6">
                    <a:lumMod val="60000"/>
                    <a:lumOff val="40000"/>
                  </a:schemeClr>
                </a:gs>
                <a:gs pos="100000">
                  <a:schemeClr val="accent6"/>
                </a:gs>
              </a:gsLst>
              <a:lin ang="10800000" scaled="0"/>
            </a:gradFill>
            <a:ln>
              <a:noFill/>
            </a:ln>
            <a:effectLst/>
          </c:spPr>
          <c:invertIfNegative val="0"/>
          <c:cat>
            <c:strRef>
              <c:f>Sheet1!$A$2:$A$9</c:f>
              <c:strCache>
                <c:ptCount val="8"/>
                <c:pt idx="0">
                  <c:v>Mexico</c:v>
                </c:pt>
                <c:pt idx="1">
                  <c:v>China</c:v>
                </c:pt>
                <c:pt idx="2">
                  <c:v>India</c:v>
                </c:pt>
                <c:pt idx="3">
                  <c:v>South &amp; Central America</c:v>
                </c:pt>
                <c:pt idx="4">
                  <c:v>Other Asia</c:v>
                </c:pt>
                <c:pt idx="5">
                  <c:v>Europe</c:v>
                </c:pt>
                <c:pt idx="6">
                  <c:v>Africa</c:v>
                </c:pt>
                <c:pt idx="7">
                  <c:v>Other</c:v>
                </c:pt>
              </c:strCache>
            </c:strRef>
          </c:cat>
          <c:val>
            <c:numRef>
              <c:f>Sheet1!$C$2:$C$9</c:f>
              <c:numCache>
                <c:formatCode>0.0</c:formatCode>
                <c:ptCount val="8"/>
                <c:pt idx="0">
                  <c:v>8.5299999999999994</c:v>
                </c:pt>
                <c:pt idx="1">
                  <c:v>11.43</c:v>
                </c:pt>
                <c:pt idx="2">
                  <c:v>12.379999999999999</c:v>
                </c:pt>
                <c:pt idx="3">
                  <c:v>24.77</c:v>
                </c:pt>
                <c:pt idx="4">
                  <c:v>18.21</c:v>
                </c:pt>
                <c:pt idx="5">
                  <c:v>12.809999999999999</c:v>
                </c:pt>
                <c:pt idx="6">
                  <c:v>7.02</c:v>
                </c:pt>
                <c:pt idx="7">
                  <c:v>4.8500000000000005</c:v>
                </c:pt>
              </c:numCache>
            </c:numRef>
          </c:val>
          <c:extLst>
            <c:ext xmlns:c16="http://schemas.microsoft.com/office/drawing/2014/chart" uri="{C3380CC4-5D6E-409C-BE32-E72D297353CC}">
              <c16:uniqueId val="{00000001-6EE7-4BAF-8272-F3B8EA3E065E}"/>
            </c:ext>
          </c:extLst>
        </c:ser>
        <c:dLbls>
          <c:showLegendKey val="0"/>
          <c:showVal val="0"/>
          <c:showCatName val="0"/>
          <c:showSerName val="0"/>
          <c:showPercent val="0"/>
          <c:showBubbleSize val="0"/>
        </c:dLbls>
        <c:gapWidth val="50"/>
        <c:axId val="14191544"/>
        <c:axId val="14193184"/>
      </c:barChart>
      <c:catAx>
        <c:axId val="14191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4193184"/>
        <c:crosses val="autoZero"/>
        <c:auto val="1"/>
        <c:lblAlgn val="ctr"/>
        <c:lblOffset val="100"/>
        <c:noMultiLvlLbl val="0"/>
      </c:catAx>
      <c:valAx>
        <c:axId val="14193184"/>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14191544"/>
        <c:crosses val="autoZero"/>
        <c:crossBetween val="between"/>
      </c:valAx>
      <c:spPr>
        <a:noFill/>
        <a:ln>
          <a:noFill/>
        </a:ln>
        <a:effectLst/>
      </c:spPr>
    </c:plotArea>
    <c:legend>
      <c:legendPos val="b"/>
      <c:layout>
        <c:manualLayout>
          <c:xMode val="edge"/>
          <c:yMode val="edge"/>
          <c:x val="2.476119274151424E-2"/>
          <c:y val="0.90942603956326129"/>
          <c:w val="0.15590423285234228"/>
          <c:h val="6.383285852085443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b="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94230808134695E-2"/>
          <c:y val="4.5733141530385629E-2"/>
          <c:w val="0.91664723756511368"/>
          <c:h val="0.63006011910509008"/>
        </c:manualLayout>
      </c:layout>
      <c:barChart>
        <c:barDir val="col"/>
        <c:grouping val="clustered"/>
        <c:varyColors val="0"/>
        <c:ser>
          <c:idx val="0"/>
          <c:order val="0"/>
          <c:tx>
            <c:strRef>
              <c:f>Sheet1!$B$1</c:f>
              <c:strCache>
                <c:ptCount val="1"/>
                <c:pt idx="0">
                  <c:v>Single Person</c:v>
                </c:pt>
              </c:strCache>
            </c:strRef>
          </c:tx>
          <c:spPr>
            <a:gradFill>
              <a:gsLst>
                <a:gs pos="0">
                  <a:srgbClr val="002060"/>
                </a:gs>
                <a:gs pos="50000">
                  <a:schemeClr val="accent3">
                    <a:lumMod val="75000"/>
                  </a:schemeClr>
                </a:gs>
                <a:gs pos="100000">
                  <a:srgbClr val="002060"/>
                </a:gs>
              </a:gsLst>
              <a:lin ang="10800000" scaled="0"/>
            </a:gra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Sheet1!$B$2:$B$7</c:f>
              <c:numCache>
                <c:formatCode>General</c:formatCode>
                <c:ptCount val="6"/>
                <c:pt idx="0">
                  <c:v>-97847.96</c:v>
                </c:pt>
                <c:pt idx="1">
                  <c:v>440990.6</c:v>
                </c:pt>
                <c:pt idx="2">
                  <c:v>-203543.09</c:v>
                </c:pt>
                <c:pt idx="3">
                  <c:v>-539085</c:v>
                </c:pt>
                <c:pt idx="4">
                  <c:v>1583903.6</c:v>
                </c:pt>
                <c:pt idx="5">
                  <c:v>3459093</c:v>
                </c:pt>
              </c:numCache>
            </c:numRef>
          </c:val>
          <c:extLst>
            <c:ext xmlns:c16="http://schemas.microsoft.com/office/drawing/2014/chart" uri="{C3380CC4-5D6E-409C-BE32-E72D297353CC}">
              <c16:uniqueId val="{00000000-025F-480A-9A38-78F79F5349D0}"/>
            </c:ext>
          </c:extLst>
        </c:ser>
        <c:ser>
          <c:idx val="1"/>
          <c:order val="1"/>
          <c:tx>
            <c:strRef>
              <c:f>Sheet1!$C$1</c:f>
              <c:strCache>
                <c:ptCount val="1"/>
                <c:pt idx="0">
                  <c:v>Married without Children</c:v>
                </c:pt>
              </c:strCache>
            </c:strRef>
          </c:tx>
          <c:spPr>
            <a:gradFill>
              <a:gsLst>
                <a:gs pos="0">
                  <a:schemeClr val="accent6"/>
                </a:gs>
                <a:gs pos="50000">
                  <a:schemeClr val="accent6">
                    <a:lumMod val="60000"/>
                    <a:lumOff val="40000"/>
                  </a:schemeClr>
                </a:gs>
                <a:gs pos="100000">
                  <a:schemeClr val="accent6"/>
                </a:gs>
              </a:gsLst>
              <a:lin ang="10800000" scaled="0"/>
            </a:gra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Sheet1!$C$2:$C$7</c:f>
              <c:numCache>
                <c:formatCode>General</c:formatCode>
                <c:ptCount val="6"/>
                <c:pt idx="0">
                  <c:v>-19918.72</c:v>
                </c:pt>
                <c:pt idx="1">
                  <c:v>341876.9</c:v>
                </c:pt>
                <c:pt idx="2">
                  <c:v>-258933.39</c:v>
                </c:pt>
                <c:pt idx="3">
                  <c:v>-806860</c:v>
                </c:pt>
                <c:pt idx="4">
                  <c:v>2108585.9</c:v>
                </c:pt>
                <c:pt idx="5">
                  <c:v>2398725</c:v>
                </c:pt>
              </c:numCache>
            </c:numRef>
          </c:val>
          <c:extLst>
            <c:ext xmlns:c16="http://schemas.microsoft.com/office/drawing/2014/chart" uri="{C3380CC4-5D6E-409C-BE32-E72D297353CC}">
              <c16:uniqueId val="{00000001-025F-480A-9A38-78F79F5349D0}"/>
            </c:ext>
          </c:extLst>
        </c:ser>
        <c:ser>
          <c:idx val="2"/>
          <c:order val="2"/>
          <c:tx>
            <c:strRef>
              <c:f>Sheet1!$D$1</c:f>
              <c:strCache>
                <c:ptCount val="1"/>
                <c:pt idx="0">
                  <c:v>Married with Children</c:v>
                </c:pt>
              </c:strCache>
            </c:strRef>
          </c:tx>
          <c:spPr>
            <a:solidFill>
              <a:schemeClr val="accent2"/>
            </a:soli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Sheet1!$D$2:$D$7</c:f>
              <c:numCache>
                <c:formatCode>General</c:formatCode>
                <c:ptCount val="6"/>
                <c:pt idx="0">
                  <c:v>127308.70000000001</c:v>
                </c:pt>
                <c:pt idx="1">
                  <c:v>1305265.3999999999</c:v>
                </c:pt>
                <c:pt idx="2">
                  <c:v>78961.899999999994</c:v>
                </c:pt>
                <c:pt idx="3">
                  <c:v>-27176.120000000003</c:v>
                </c:pt>
                <c:pt idx="4">
                  <c:v>63151.29</c:v>
                </c:pt>
                <c:pt idx="5">
                  <c:v>46763.380000000005</c:v>
                </c:pt>
              </c:numCache>
            </c:numRef>
          </c:val>
          <c:extLst>
            <c:ext xmlns:c16="http://schemas.microsoft.com/office/drawing/2014/chart" uri="{C3380CC4-5D6E-409C-BE32-E72D297353CC}">
              <c16:uniqueId val="{00000002-025F-480A-9A38-78F79F5349D0}"/>
            </c:ext>
          </c:extLst>
        </c:ser>
        <c:ser>
          <c:idx val="3"/>
          <c:order val="3"/>
          <c:tx>
            <c:strRef>
              <c:f>Sheet1!$E$1</c:f>
              <c:strCache>
                <c:ptCount val="1"/>
                <c:pt idx="0">
                  <c:v>All Other</c:v>
                </c:pt>
              </c:strCache>
            </c:strRef>
          </c:tx>
          <c:spPr>
            <a:solidFill>
              <a:schemeClr val="tx1">
                <a:lumMod val="60000"/>
                <a:lumOff val="40000"/>
              </a:schemeClr>
            </a:solidFill>
            <a:ln>
              <a:noFill/>
            </a:ln>
            <a:effectLst/>
          </c:spPr>
          <c:invertIfNegative val="0"/>
          <c:cat>
            <c:strRef>
              <c:f>Sheet1!$A$2:$A$7</c:f>
              <c:strCache>
                <c:ptCount val="6"/>
                <c:pt idx="0">
                  <c:v>Under 35</c:v>
                </c:pt>
                <c:pt idx="1">
                  <c:v>35–44</c:v>
                </c:pt>
                <c:pt idx="2">
                  <c:v>45–54</c:v>
                </c:pt>
                <c:pt idx="3">
                  <c:v>55–64</c:v>
                </c:pt>
                <c:pt idx="4">
                  <c:v>65–74</c:v>
                </c:pt>
                <c:pt idx="5">
                  <c:v>75 and Over</c:v>
                </c:pt>
              </c:strCache>
            </c:strRef>
          </c:cat>
          <c:val>
            <c:numRef>
              <c:f>Sheet1!$E$2:$E$7</c:f>
              <c:numCache>
                <c:formatCode>General</c:formatCode>
                <c:ptCount val="6"/>
                <c:pt idx="0">
                  <c:v>75460.799999999988</c:v>
                </c:pt>
                <c:pt idx="1">
                  <c:v>766807.1</c:v>
                </c:pt>
                <c:pt idx="2">
                  <c:v>-17564.899999999994</c:v>
                </c:pt>
                <c:pt idx="3">
                  <c:v>-139947.95199999999</c:v>
                </c:pt>
                <c:pt idx="4">
                  <c:v>605656.69999999995</c:v>
                </c:pt>
                <c:pt idx="5">
                  <c:v>882762.8</c:v>
                </c:pt>
              </c:numCache>
            </c:numRef>
          </c:val>
          <c:extLst>
            <c:ext xmlns:c16="http://schemas.microsoft.com/office/drawing/2014/chart" uri="{C3380CC4-5D6E-409C-BE32-E72D297353CC}">
              <c16:uniqueId val="{00000003-025F-480A-9A38-78F79F5349D0}"/>
            </c:ext>
          </c:extLst>
        </c:ser>
        <c:dLbls>
          <c:showLegendKey val="0"/>
          <c:showVal val="0"/>
          <c:showCatName val="0"/>
          <c:showSerName val="0"/>
          <c:showPercent val="0"/>
          <c:showBubbleSize val="0"/>
        </c:dLbls>
        <c:gapWidth val="50"/>
        <c:axId val="573663392"/>
        <c:axId val="573661752"/>
      </c:barChart>
      <c:catAx>
        <c:axId val="5736633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573661752"/>
        <c:crosses val="autoZero"/>
        <c:auto val="1"/>
        <c:lblAlgn val="ctr"/>
        <c:lblOffset val="100"/>
        <c:noMultiLvlLbl val="0"/>
      </c:catAx>
      <c:valAx>
        <c:axId val="5736617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low"/>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573663392"/>
        <c:crosses val="autoZero"/>
        <c:crossBetween val="between"/>
        <c:dispUnits>
          <c:builtInUnit val="millions"/>
        </c:dispUnits>
      </c:valAx>
      <c:spPr>
        <a:noFill/>
        <a:ln>
          <a:noFill/>
        </a:ln>
        <a:effectLst/>
      </c:spPr>
    </c:plotArea>
    <c:legend>
      <c:legendPos val="b"/>
      <c:layout>
        <c:manualLayout>
          <c:xMode val="edge"/>
          <c:yMode val="edge"/>
          <c:x val="0.15473342252750935"/>
          <c:y val="0.89640614424949783"/>
          <c:w val="0.68832194630625876"/>
          <c:h val="7.337066497913892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9690689358801851E-2"/>
          <c:y val="3.4762123048615173E-2"/>
          <c:w val="0.92412108485913047"/>
          <c:h val="0.79216920268140667"/>
        </c:manualLayout>
      </c:layout>
      <c:barChart>
        <c:barDir val="col"/>
        <c:grouping val="clustered"/>
        <c:varyColors val="0"/>
        <c:ser>
          <c:idx val="1"/>
          <c:order val="0"/>
          <c:tx>
            <c:strRef>
              <c:f>Sheet1!$B$1</c:f>
              <c:strCache>
                <c:ptCount val="1"/>
                <c:pt idx="0">
                  <c:v>Change in Owner Households</c:v>
                </c:pt>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cat>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Sheet1!$B$2:$B$19</c:f>
              <c:numCache>
                <c:formatCode>General</c:formatCode>
                <c:ptCount val="18"/>
                <c:pt idx="0" formatCode="#,##0">
                  <c:v>1306</c:v>
                </c:pt>
                <c:pt idx="1">
                  <c:v>988</c:v>
                </c:pt>
                <c:pt idx="2">
                  <c:v>910</c:v>
                </c:pt>
                <c:pt idx="3" formatCode="#,##0">
                  <c:v>1848</c:v>
                </c:pt>
                <c:pt idx="4" formatCode="#,##0">
                  <c:v>1136</c:v>
                </c:pt>
                <c:pt idx="5">
                  <c:v>720</c:v>
                </c:pt>
                <c:pt idx="6">
                  <c:v>-338</c:v>
                </c:pt>
                <c:pt idx="7">
                  <c:v>-68</c:v>
                </c:pt>
                <c:pt idx="8">
                  <c:v>-90</c:v>
                </c:pt>
                <c:pt idx="9">
                  <c:v>-175</c:v>
                </c:pt>
                <c:pt idx="10" formatCode="#,##0">
                  <c:v>-363</c:v>
                </c:pt>
                <c:pt idx="11" formatCode="#,##0">
                  <c:v>-131</c:v>
                </c:pt>
                <c:pt idx="12">
                  <c:v>111</c:v>
                </c:pt>
                <c:pt idx="13" formatCode="#,##0">
                  <c:v>-39</c:v>
                </c:pt>
                <c:pt idx="14" formatCode="#,##0">
                  <c:v>-16</c:v>
                </c:pt>
                <c:pt idx="15">
                  <c:v>379</c:v>
                </c:pt>
                <c:pt idx="16" formatCode="#,##0">
                  <c:v>1204</c:v>
                </c:pt>
                <c:pt idx="17" formatCode="_(* #,##0.0_);_(* \(#,##0.0\);_(* &quot;-&quot;??_);_(@_)">
                  <c:v>1606</c:v>
                </c:pt>
              </c:numCache>
            </c:numRef>
          </c:val>
          <c:extLst>
            <c:ext xmlns:c16="http://schemas.microsoft.com/office/drawing/2014/chart" uri="{C3380CC4-5D6E-409C-BE32-E72D297353CC}">
              <c16:uniqueId val="{00000002-4738-4781-AF33-94E7723F8883}"/>
            </c:ext>
          </c:extLst>
        </c:ser>
        <c:dLbls>
          <c:showLegendKey val="0"/>
          <c:showVal val="0"/>
          <c:showCatName val="0"/>
          <c:showSerName val="0"/>
          <c:showPercent val="0"/>
          <c:showBubbleSize val="0"/>
        </c:dLbls>
        <c:gapWidth val="50"/>
        <c:axId val="170027864"/>
        <c:axId val="170027536"/>
      </c:barChart>
      <c:lineChart>
        <c:grouping val="standard"/>
        <c:varyColors val="0"/>
        <c:ser>
          <c:idx val="2"/>
          <c:order val="1"/>
          <c:tx>
            <c:strRef>
              <c:f>Sheet1!$C$1</c:f>
              <c:strCache>
                <c:ptCount val="1"/>
                <c:pt idx="0">
                  <c:v>Homeownership Rate (Right scale)</c:v>
                </c:pt>
              </c:strCache>
            </c:strRef>
          </c:tx>
          <c:spPr>
            <a:ln w="63500" cap="rnd">
              <a:solidFill>
                <a:srgbClr val="002060"/>
              </a:solidFill>
              <a:round/>
            </a:ln>
            <a:effectLst/>
          </c:spPr>
          <c:marker>
            <c:symbol val="none"/>
          </c:marker>
          <c:cat>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Sheet1!$C$2:$C$19</c:f>
              <c:numCache>
                <c:formatCode>0.0</c:formatCode>
                <c:ptCount val="18"/>
                <c:pt idx="0">
                  <c:v>67.900000000000006</c:v>
                </c:pt>
                <c:pt idx="1">
                  <c:v>67.900000000000006</c:v>
                </c:pt>
                <c:pt idx="2">
                  <c:v>68.3</c:v>
                </c:pt>
                <c:pt idx="3">
                  <c:v>69</c:v>
                </c:pt>
                <c:pt idx="4">
                  <c:v>68.900000000000006</c:v>
                </c:pt>
                <c:pt idx="5">
                  <c:v>68.8</c:v>
                </c:pt>
                <c:pt idx="6">
                  <c:v>68.099999999999994</c:v>
                </c:pt>
                <c:pt idx="7">
                  <c:v>67.8</c:v>
                </c:pt>
                <c:pt idx="8">
                  <c:v>67.400000000000006</c:v>
                </c:pt>
                <c:pt idx="9">
                  <c:v>66.8</c:v>
                </c:pt>
                <c:pt idx="10">
                  <c:v>66.099999999999994</c:v>
                </c:pt>
                <c:pt idx="11">
                  <c:v>65.400000000000006</c:v>
                </c:pt>
                <c:pt idx="12">
                  <c:v>65.099999999999994</c:v>
                </c:pt>
                <c:pt idx="13">
                  <c:v>64.5</c:v>
                </c:pt>
                <c:pt idx="14">
                  <c:v>63.7</c:v>
                </c:pt>
                <c:pt idx="15">
                  <c:v>63.4</c:v>
                </c:pt>
                <c:pt idx="16">
                  <c:v>63.9</c:v>
                </c:pt>
                <c:pt idx="17">
                  <c:v>64.400000000000006</c:v>
                </c:pt>
              </c:numCache>
            </c:numRef>
          </c:val>
          <c:smooth val="0"/>
          <c:extLst>
            <c:ext xmlns:c16="http://schemas.microsoft.com/office/drawing/2014/chart" uri="{C3380CC4-5D6E-409C-BE32-E72D297353CC}">
              <c16:uniqueId val="{00000000-6499-4B58-A192-542C2DFDA111}"/>
            </c:ext>
          </c:extLst>
        </c:ser>
        <c:dLbls>
          <c:showLegendKey val="0"/>
          <c:showVal val="0"/>
          <c:showCatName val="0"/>
          <c:showSerName val="0"/>
          <c:showPercent val="0"/>
          <c:showBubbleSize val="0"/>
        </c:dLbls>
        <c:marker val="1"/>
        <c:smooth val="0"/>
        <c:axId val="812737960"/>
        <c:axId val="812733368"/>
      </c:lineChart>
      <c:valAx>
        <c:axId val="81273336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812737960"/>
        <c:crosses val="max"/>
        <c:crossBetween val="between"/>
      </c:valAx>
      <c:catAx>
        <c:axId val="812737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812733368"/>
        <c:crosses val="autoZero"/>
        <c:auto val="1"/>
        <c:lblAlgn val="ctr"/>
        <c:lblOffset val="100"/>
        <c:noMultiLvlLbl val="0"/>
      </c:catAx>
      <c:valAx>
        <c:axId val="1700275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70027864"/>
        <c:crosses val="autoZero"/>
        <c:crossBetween val="between"/>
        <c:majorUnit val="250"/>
        <c:dispUnits>
          <c:builtInUnit val="thousands"/>
        </c:dispUnits>
      </c:valAx>
      <c:catAx>
        <c:axId val="170027864"/>
        <c:scaling>
          <c:orientation val="minMax"/>
        </c:scaling>
        <c:delete val="1"/>
        <c:axPos val="b"/>
        <c:numFmt formatCode="General" sourceLinked="1"/>
        <c:majorTickMark val="out"/>
        <c:minorTickMark val="none"/>
        <c:tickLblPos val="nextTo"/>
        <c:crossAx val="170027536"/>
        <c:crosses val="autoZero"/>
        <c:auto val="1"/>
        <c:lblAlgn val="ctr"/>
        <c:lblOffset val="100"/>
        <c:noMultiLvlLbl val="0"/>
      </c:catAx>
      <c:spPr>
        <a:noFill/>
        <a:ln>
          <a:noFill/>
        </a:ln>
        <a:effectLst/>
      </c:spPr>
    </c:plotArea>
    <c:legend>
      <c:legendPos val="b"/>
      <c:layout>
        <c:manualLayout>
          <c:xMode val="edge"/>
          <c:yMode val="edge"/>
          <c:x val="0"/>
          <c:y val="0.92547667305554349"/>
          <c:w val="0.57514046855984957"/>
          <c:h val="5.825400258473019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9698400261829"/>
          <c:y val="3.3359274440276782E-2"/>
          <c:w val="0.85231872223709881"/>
          <c:h val="0.5873260511539482"/>
        </c:manualLayout>
      </c:layout>
      <c:barChart>
        <c:barDir val="col"/>
        <c:grouping val="stacked"/>
        <c:varyColors val="0"/>
        <c:ser>
          <c:idx val="0"/>
          <c:order val="0"/>
          <c:tx>
            <c:strRef>
              <c:f>Sheet1!$B$2</c:f>
              <c:strCache>
                <c:ptCount val="1"/>
                <c:pt idx="0">
                  <c:v>Under 35</c:v>
                </c:pt>
              </c:strCache>
            </c:strRef>
          </c:tx>
          <c:spPr>
            <a:gradFill>
              <a:gsLst>
                <a:gs pos="0">
                  <a:schemeClr val="accent6">
                    <a:lumMod val="75000"/>
                  </a:schemeClr>
                </a:gs>
                <a:gs pos="50000">
                  <a:schemeClr val="accent6"/>
                </a:gs>
                <a:gs pos="100000">
                  <a:schemeClr val="accent6">
                    <a:lumMod val="75000"/>
                  </a:schemeClr>
                </a:gs>
              </a:gsLst>
              <a:lin ang="10800000" scaled="0"/>
            </a:gradFill>
            <a:ln>
              <a:noFill/>
            </a:ln>
            <a:effectLst/>
          </c:spPr>
          <c:invertIfNegative val="0"/>
          <c:cat>
            <c:strRef>
              <c:f>Sheet1!$C$1:$D$1</c:f>
              <c:strCache>
                <c:ptCount val="2"/>
                <c:pt idx="0">
                  <c:v>All Homeowners</c:v>
                </c:pt>
                <c:pt idx="1">
                  <c:v>First-Time Homebuyers</c:v>
                </c:pt>
              </c:strCache>
            </c:strRef>
          </c:cat>
          <c:val>
            <c:numRef>
              <c:f>Sheet1!$C$2:$D$2</c:f>
              <c:numCache>
                <c:formatCode>General</c:formatCode>
                <c:ptCount val="2"/>
                <c:pt idx="0">
                  <c:v>9.4616796000000001</c:v>
                </c:pt>
                <c:pt idx="1">
                  <c:v>54.387656700000001</c:v>
                </c:pt>
              </c:numCache>
            </c:numRef>
          </c:val>
          <c:extLst>
            <c:ext xmlns:c16="http://schemas.microsoft.com/office/drawing/2014/chart" uri="{C3380CC4-5D6E-409C-BE32-E72D297353CC}">
              <c16:uniqueId val="{00000000-3B3D-4139-B03D-7ACF6FF6DC33}"/>
            </c:ext>
          </c:extLst>
        </c:ser>
        <c:ser>
          <c:idx val="1"/>
          <c:order val="1"/>
          <c:tx>
            <c:strRef>
              <c:f>Sheet1!$B$3</c:f>
              <c:strCache>
                <c:ptCount val="1"/>
                <c:pt idx="0">
                  <c:v>35–64</c:v>
                </c:pt>
              </c:strCache>
            </c:strRef>
          </c:tx>
          <c:spPr>
            <a:gradFill>
              <a:gsLst>
                <a:gs pos="0">
                  <a:schemeClr val="bg1">
                    <a:lumMod val="75000"/>
                  </a:schemeClr>
                </a:gs>
                <a:gs pos="50000">
                  <a:schemeClr val="bg1">
                    <a:lumMod val="85000"/>
                  </a:schemeClr>
                </a:gs>
                <a:gs pos="100000">
                  <a:schemeClr val="bg1">
                    <a:lumMod val="75000"/>
                  </a:schemeClr>
                </a:gs>
              </a:gsLst>
              <a:lin ang="10800000" scaled="0"/>
            </a:gradFill>
            <a:ln>
              <a:noFill/>
            </a:ln>
            <a:effectLst/>
          </c:spPr>
          <c:invertIfNegative val="0"/>
          <c:cat>
            <c:strRef>
              <c:f>Sheet1!$C$1:$D$1</c:f>
              <c:strCache>
                <c:ptCount val="2"/>
                <c:pt idx="0">
                  <c:v>All Homeowners</c:v>
                </c:pt>
                <c:pt idx="1">
                  <c:v>First-Time Homebuyers</c:v>
                </c:pt>
              </c:strCache>
            </c:strRef>
          </c:cat>
          <c:val>
            <c:numRef>
              <c:f>Sheet1!$C$3:$D$3</c:f>
              <c:numCache>
                <c:formatCode>General</c:formatCode>
                <c:ptCount val="2"/>
                <c:pt idx="0">
                  <c:v>59.626853199999999</c:v>
                </c:pt>
                <c:pt idx="1">
                  <c:v>41.722918700000001</c:v>
                </c:pt>
              </c:numCache>
            </c:numRef>
          </c:val>
          <c:extLst>
            <c:ext xmlns:c16="http://schemas.microsoft.com/office/drawing/2014/chart" uri="{C3380CC4-5D6E-409C-BE32-E72D297353CC}">
              <c16:uniqueId val="{00000001-3B3D-4139-B03D-7ACF6FF6DC33}"/>
            </c:ext>
          </c:extLst>
        </c:ser>
        <c:ser>
          <c:idx val="2"/>
          <c:order val="2"/>
          <c:tx>
            <c:strRef>
              <c:f>Sheet1!$B$4</c:f>
              <c:strCache>
                <c:ptCount val="1"/>
                <c:pt idx="0">
                  <c:v>65 and Over</c:v>
                </c:pt>
              </c:strCache>
            </c:strRef>
          </c:tx>
          <c:spPr>
            <a:gradFill>
              <a:gsLst>
                <a:gs pos="0">
                  <a:schemeClr val="accent6"/>
                </a:gs>
                <a:gs pos="50000">
                  <a:schemeClr val="accent6">
                    <a:lumMod val="20000"/>
                    <a:lumOff val="80000"/>
                  </a:schemeClr>
                </a:gs>
                <a:gs pos="100000">
                  <a:schemeClr val="accent6"/>
                </a:gs>
              </a:gsLst>
              <a:lin ang="10800000" scaled="0"/>
            </a:gradFill>
            <a:ln>
              <a:noFill/>
            </a:ln>
            <a:effectLst/>
          </c:spPr>
          <c:invertIfNegative val="0"/>
          <c:cat>
            <c:strRef>
              <c:f>Sheet1!$C$1:$D$1</c:f>
              <c:strCache>
                <c:ptCount val="2"/>
                <c:pt idx="0">
                  <c:v>All Homeowners</c:v>
                </c:pt>
                <c:pt idx="1">
                  <c:v>First-Time Homebuyers</c:v>
                </c:pt>
              </c:strCache>
            </c:strRef>
          </c:cat>
          <c:val>
            <c:numRef>
              <c:f>Sheet1!$C$4:$D$4</c:f>
              <c:numCache>
                <c:formatCode>General</c:formatCode>
                <c:ptCount val="2"/>
                <c:pt idx="0">
                  <c:v>30.911467199999997</c:v>
                </c:pt>
                <c:pt idx="1">
                  <c:v>3.8894245999999999</c:v>
                </c:pt>
              </c:numCache>
            </c:numRef>
          </c:val>
          <c:extLst>
            <c:ext xmlns:c16="http://schemas.microsoft.com/office/drawing/2014/chart" uri="{C3380CC4-5D6E-409C-BE32-E72D297353CC}">
              <c16:uniqueId val="{00000002-3B3D-4139-B03D-7ACF6FF6DC33}"/>
            </c:ext>
          </c:extLst>
        </c:ser>
        <c:dLbls>
          <c:showLegendKey val="0"/>
          <c:showVal val="0"/>
          <c:showCatName val="0"/>
          <c:showSerName val="0"/>
          <c:showPercent val="0"/>
          <c:showBubbleSize val="0"/>
        </c:dLbls>
        <c:gapWidth val="150"/>
        <c:overlap val="100"/>
        <c:axId val="716023112"/>
        <c:axId val="716023440"/>
      </c:barChart>
      <c:catAx>
        <c:axId val="716023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23440"/>
        <c:crosses val="autoZero"/>
        <c:auto val="1"/>
        <c:lblAlgn val="ctr"/>
        <c:lblOffset val="100"/>
        <c:noMultiLvlLbl val="0"/>
      </c:catAx>
      <c:valAx>
        <c:axId val="7160234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23112"/>
        <c:crosses val="autoZero"/>
        <c:crossBetween val="between"/>
      </c:valAx>
      <c:spPr>
        <a:noFill/>
        <a:ln>
          <a:noFill/>
        </a:ln>
        <a:effectLst/>
      </c:spPr>
    </c:plotArea>
    <c:legend>
      <c:legendPos val="b"/>
      <c:layout>
        <c:manualLayout>
          <c:xMode val="edge"/>
          <c:yMode val="edge"/>
          <c:x val="0.22691796121265814"/>
          <c:y val="0.75370418472013456"/>
          <c:w val="0.60649107785348366"/>
          <c:h val="0.1224798832788044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954543391381592E-2"/>
          <c:y val="4.5340492512011582E-2"/>
          <c:w val="0.93586950272445701"/>
          <c:h val="0.59990140002123904"/>
        </c:manualLayout>
      </c:layout>
      <c:barChart>
        <c:barDir val="col"/>
        <c:grouping val="stacked"/>
        <c:varyColors val="0"/>
        <c:ser>
          <c:idx val="6"/>
          <c:order val="0"/>
          <c:tx>
            <c:strRef>
              <c:f>Sheet1!$B$5</c:f>
              <c:strCache>
                <c:ptCount val="1"/>
                <c:pt idx="0">
                  <c:v>Black</c:v>
                </c:pt>
              </c:strCache>
            </c:strRef>
          </c:tx>
          <c:spPr>
            <a:gradFill>
              <a:gsLst>
                <a:gs pos="0">
                  <a:schemeClr val="tx1"/>
                </a:gs>
                <a:gs pos="50000">
                  <a:schemeClr val="tx1">
                    <a:lumMod val="60000"/>
                    <a:lumOff val="40000"/>
                  </a:schemeClr>
                </a:gs>
                <a:gs pos="100000">
                  <a:schemeClr val="tx1"/>
                </a:gs>
              </a:gsLst>
              <a:lin ang="10800000" scaled="0"/>
            </a:gradFill>
            <a:ln>
              <a:noFill/>
            </a:ln>
            <a:effectLst/>
          </c:spPr>
          <c:invertIfNegative val="0"/>
          <c:cat>
            <c:strRef>
              <c:f>Sheet1!$C$1:$D$1</c:f>
              <c:strCache>
                <c:ptCount val="2"/>
                <c:pt idx="0">
                  <c:v>All Homeowners</c:v>
                </c:pt>
                <c:pt idx="1">
                  <c:v>First-Time Homebuyers</c:v>
                </c:pt>
              </c:strCache>
            </c:strRef>
          </c:cat>
          <c:val>
            <c:numRef>
              <c:f>Sheet1!$C$5:$D$5</c:f>
              <c:numCache>
                <c:formatCode>General</c:formatCode>
                <c:ptCount val="2"/>
                <c:pt idx="0">
                  <c:v>8.9208312000000003</c:v>
                </c:pt>
                <c:pt idx="1">
                  <c:v>9.0704407000000007</c:v>
                </c:pt>
              </c:numCache>
            </c:numRef>
          </c:val>
          <c:extLst>
            <c:ext xmlns:c16="http://schemas.microsoft.com/office/drawing/2014/chart" uri="{C3380CC4-5D6E-409C-BE32-E72D297353CC}">
              <c16:uniqueId val="{00000006-C946-487A-9095-2DA68FA9C600}"/>
            </c:ext>
          </c:extLst>
        </c:ser>
        <c:ser>
          <c:idx val="5"/>
          <c:order val="1"/>
          <c:tx>
            <c:strRef>
              <c:f>Sheet1!$B$4</c:f>
              <c:strCache>
                <c:ptCount val="1"/>
                <c:pt idx="0">
                  <c:v>Hispanic</c:v>
                </c:pt>
              </c:strCache>
            </c:strRef>
          </c:tx>
          <c:spPr>
            <a:gradFill>
              <a:gsLst>
                <a:gs pos="0">
                  <a:schemeClr val="accent2"/>
                </a:gs>
                <a:gs pos="50000">
                  <a:schemeClr val="accent2">
                    <a:lumMod val="60000"/>
                    <a:lumOff val="40000"/>
                  </a:schemeClr>
                </a:gs>
                <a:gs pos="100000">
                  <a:schemeClr val="accent2"/>
                </a:gs>
              </a:gsLst>
              <a:lin ang="10800000" scaled="0"/>
            </a:gradFill>
            <a:ln>
              <a:noFill/>
            </a:ln>
            <a:effectLst/>
          </c:spPr>
          <c:invertIfNegative val="0"/>
          <c:cat>
            <c:strRef>
              <c:f>Sheet1!$C$1:$D$1</c:f>
              <c:strCache>
                <c:ptCount val="2"/>
                <c:pt idx="0">
                  <c:v>All Homeowners</c:v>
                </c:pt>
                <c:pt idx="1">
                  <c:v>First-Time Homebuyers</c:v>
                </c:pt>
              </c:strCache>
            </c:strRef>
          </c:cat>
          <c:val>
            <c:numRef>
              <c:f>Sheet1!$C$4:$D$4</c:f>
              <c:numCache>
                <c:formatCode>General</c:formatCode>
                <c:ptCount val="2"/>
                <c:pt idx="0">
                  <c:v>10.0333133</c:v>
                </c:pt>
                <c:pt idx="1">
                  <c:v>14.7314249</c:v>
                </c:pt>
              </c:numCache>
            </c:numRef>
          </c:val>
          <c:extLst>
            <c:ext xmlns:c16="http://schemas.microsoft.com/office/drawing/2014/chart" uri="{C3380CC4-5D6E-409C-BE32-E72D297353CC}">
              <c16:uniqueId val="{00000005-C946-487A-9095-2DA68FA9C600}"/>
            </c:ext>
          </c:extLst>
        </c:ser>
        <c:ser>
          <c:idx val="4"/>
          <c:order val="2"/>
          <c:tx>
            <c:strRef>
              <c:f>Sheet1!$B$3</c:f>
              <c:strCache>
                <c:ptCount val="1"/>
                <c:pt idx="0">
                  <c:v>Asian/Other</c:v>
                </c:pt>
              </c:strCache>
            </c:strRef>
          </c:tx>
          <c:spPr>
            <a:gradFill>
              <a:gsLst>
                <a:gs pos="0">
                  <a:schemeClr val="bg1">
                    <a:lumMod val="75000"/>
                  </a:schemeClr>
                </a:gs>
                <a:gs pos="50000">
                  <a:schemeClr val="bg1">
                    <a:lumMod val="85000"/>
                  </a:schemeClr>
                </a:gs>
                <a:gs pos="100000">
                  <a:schemeClr val="bg1">
                    <a:lumMod val="75000"/>
                  </a:schemeClr>
                </a:gs>
              </a:gsLst>
              <a:lin ang="10800000" scaled="0"/>
            </a:gradFill>
            <a:ln>
              <a:noFill/>
            </a:ln>
            <a:effectLst/>
          </c:spPr>
          <c:invertIfNegative val="0"/>
          <c:cat>
            <c:strRef>
              <c:f>Sheet1!$C$1:$D$1</c:f>
              <c:strCache>
                <c:ptCount val="2"/>
                <c:pt idx="0">
                  <c:v>All Homeowners</c:v>
                </c:pt>
                <c:pt idx="1">
                  <c:v>First-Time Homebuyers</c:v>
                </c:pt>
              </c:strCache>
            </c:strRef>
          </c:cat>
          <c:val>
            <c:numRef>
              <c:f>Sheet1!$C$3:$D$3</c:f>
              <c:numCache>
                <c:formatCode>General</c:formatCode>
                <c:ptCount val="2"/>
                <c:pt idx="0">
                  <c:v>6.2573452000000005</c:v>
                </c:pt>
                <c:pt idx="1">
                  <c:v>10.968157000000001</c:v>
                </c:pt>
              </c:numCache>
            </c:numRef>
          </c:val>
          <c:extLst>
            <c:ext xmlns:c16="http://schemas.microsoft.com/office/drawing/2014/chart" uri="{C3380CC4-5D6E-409C-BE32-E72D297353CC}">
              <c16:uniqueId val="{00000004-C946-487A-9095-2DA68FA9C600}"/>
            </c:ext>
          </c:extLst>
        </c:ser>
        <c:ser>
          <c:idx val="3"/>
          <c:order val="3"/>
          <c:tx>
            <c:strRef>
              <c:f>Sheet1!$B$2</c:f>
              <c:strCache>
                <c:ptCount val="1"/>
                <c:pt idx="0">
                  <c:v>White</c:v>
                </c:pt>
              </c:strCache>
            </c:strRef>
          </c:tx>
          <c:spPr>
            <a:gradFill>
              <a:gsLst>
                <a:gs pos="0">
                  <a:schemeClr val="accent2">
                    <a:lumMod val="40000"/>
                    <a:lumOff val="60000"/>
                  </a:schemeClr>
                </a:gs>
                <a:gs pos="50000">
                  <a:schemeClr val="accent2">
                    <a:lumMod val="20000"/>
                    <a:lumOff val="80000"/>
                  </a:schemeClr>
                </a:gs>
                <a:gs pos="100000">
                  <a:schemeClr val="accent2">
                    <a:lumMod val="40000"/>
                    <a:lumOff val="60000"/>
                  </a:schemeClr>
                </a:gs>
              </a:gsLst>
              <a:lin ang="10800000" scaled="0"/>
            </a:gradFill>
            <a:ln>
              <a:noFill/>
            </a:ln>
            <a:effectLst/>
          </c:spPr>
          <c:invertIfNegative val="0"/>
          <c:cat>
            <c:strRef>
              <c:f>Sheet1!$C$1:$D$1</c:f>
              <c:strCache>
                <c:ptCount val="2"/>
                <c:pt idx="0">
                  <c:v>All Homeowners</c:v>
                </c:pt>
                <c:pt idx="1">
                  <c:v>First-Time Homebuyers</c:v>
                </c:pt>
              </c:strCache>
            </c:strRef>
          </c:cat>
          <c:val>
            <c:numRef>
              <c:f>Sheet1!$C$2:$D$2</c:f>
              <c:numCache>
                <c:formatCode>General</c:formatCode>
                <c:ptCount val="2"/>
                <c:pt idx="0">
                  <c:v>74.788510299999999</c:v>
                </c:pt>
                <c:pt idx="1">
                  <c:v>65.229977500000004</c:v>
                </c:pt>
              </c:numCache>
            </c:numRef>
          </c:val>
          <c:extLst>
            <c:ext xmlns:c16="http://schemas.microsoft.com/office/drawing/2014/chart" uri="{C3380CC4-5D6E-409C-BE32-E72D297353CC}">
              <c16:uniqueId val="{00000003-C946-487A-9095-2DA68FA9C600}"/>
            </c:ext>
          </c:extLst>
        </c:ser>
        <c:dLbls>
          <c:showLegendKey val="0"/>
          <c:showVal val="0"/>
          <c:showCatName val="0"/>
          <c:showSerName val="0"/>
          <c:showPercent val="0"/>
          <c:showBubbleSize val="0"/>
        </c:dLbls>
        <c:gapWidth val="150"/>
        <c:overlap val="100"/>
        <c:axId val="716023112"/>
        <c:axId val="716023440"/>
      </c:barChart>
      <c:catAx>
        <c:axId val="716023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23440"/>
        <c:crosses val="autoZero"/>
        <c:auto val="1"/>
        <c:lblAlgn val="ctr"/>
        <c:lblOffset val="100"/>
        <c:noMultiLvlLbl val="0"/>
      </c:catAx>
      <c:valAx>
        <c:axId val="7160234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6023112"/>
        <c:crosses val="autoZero"/>
        <c:crossBetween val="between"/>
      </c:valAx>
      <c:spPr>
        <a:noFill/>
        <a:ln>
          <a:noFill/>
        </a:ln>
        <a:effectLst/>
      </c:spPr>
    </c:plotArea>
    <c:legend>
      <c:legendPos val="b"/>
      <c:layout>
        <c:manualLayout>
          <c:xMode val="edge"/>
          <c:yMode val="edge"/>
          <c:x val="0.14818937848310343"/>
          <c:y val="0.76521014853057667"/>
          <c:w val="0.76574947904475898"/>
          <c:h val="0.1257470894134895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677299028809093E-2"/>
          <c:y val="2.8645770240258429E-2"/>
          <c:w val="0.90706795678699859"/>
          <c:h val="0.7757556026650515"/>
        </c:manualLayout>
      </c:layout>
      <c:areaChart>
        <c:grouping val="standard"/>
        <c:varyColors val="0"/>
        <c:ser>
          <c:idx val="2"/>
          <c:order val="1"/>
          <c:tx>
            <c:strRef>
              <c:f>Sheet1!$C$1</c:f>
              <c:strCache>
                <c:ptCount val="1"/>
                <c:pt idx="0">
                  <c:v>Share of Units Renting for Less than $800 (Right scale)</c:v>
                </c:pt>
              </c:strCache>
            </c:strRef>
          </c:tx>
          <c:spPr>
            <a:solidFill>
              <a:schemeClr val="accent5">
                <a:alpha val="50000"/>
              </a:schemeClr>
            </a:solidFill>
            <a:ln w="63500">
              <a:noFill/>
            </a:ln>
            <a:effectLst/>
          </c:spPr>
          <c:cat>
            <c:numRef>
              <c:f>Sheet1!$A$2:$A$18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Sheet1!$C$2:$C$18</c:f>
              <c:numCache>
                <c:formatCode>General</c:formatCode>
                <c:ptCount val="17"/>
                <c:pt idx="0">
                  <c:v>57.955959999999997</c:v>
                </c:pt>
                <c:pt idx="1">
                  <c:v>58.90484</c:v>
                </c:pt>
                <c:pt idx="2">
                  <c:v>56.715350000000001</c:v>
                </c:pt>
                <c:pt idx="3">
                  <c:v>57.060369999999999</c:v>
                </c:pt>
                <c:pt idx="4">
                  <c:v>57.366289999999999</c:v>
                </c:pt>
                <c:pt idx="5">
                  <c:v>55.492530000000002</c:v>
                </c:pt>
                <c:pt idx="6">
                  <c:v>54.05547</c:v>
                </c:pt>
                <c:pt idx="7">
                  <c:v>55.163980000000002</c:v>
                </c:pt>
                <c:pt idx="8">
                  <c:v>53.013649999999998</c:v>
                </c:pt>
                <c:pt idx="9">
                  <c:v>53.382559999999998</c:v>
                </c:pt>
                <c:pt idx="10">
                  <c:v>55.534950000000002</c:v>
                </c:pt>
                <c:pt idx="11">
                  <c:v>53.944859999999998</c:v>
                </c:pt>
                <c:pt idx="12">
                  <c:v>52.888669999999998</c:v>
                </c:pt>
                <c:pt idx="13">
                  <c:v>51.320770000000003</c:v>
                </c:pt>
                <c:pt idx="14">
                  <c:v>48.343220000000002</c:v>
                </c:pt>
                <c:pt idx="15">
                  <c:v>45.592529999999996</c:v>
                </c:pt>
                <c:pt idx="16">
                  <c:v>43.610880000000002</c:v>
                </c:pt>
              </c:numCache>
            </c:numRef>
          </c:val>
          <c:extLst>
            <c:ext xmlns:c16="http://schemas.microsoft.com/office/drawing/2014/chart" uri="{C3380CC4-5D6E-409C-BE32-E72D297353CC}">
              <c16:uniqueId val="{00000000-840A-44CF-AE32-95F9EA190EA8}"/>
            </c:ext>
          </c:extLst>
        </c:ser>
        <c:dLbls>
          <c:showLegendKey val="0"/>
          <c:showVal val="0"/>
          <c:showCatName val="0"/>
          <c:showSerName val="0"/>
          <c:showPercent val="0"/>
          <c:showBubbleSize val="0"/>
        </c:dLbls>
        <c:axId val="665792656"/>
        <c:axId val="742371880"/>
      </c:areaChart>
      <c:barChart>
        <c:barDir val="col"/>
        <c:grouping val="clustered"/>
        <c:varyColors val="0"/>
        <c:ser>
          <c:idx val="0"/>
          <c:order val="0"/>
          <c:tx>
            <c:strRef>
              <c:f>Sheet1!$B$1</c:f>
              <c:strCache>
                <c:ptCount val="1"/>
                <c:pt idx="0">
                  <c:v>Number of Units Renting for Less than $800</c:v>
                </c:pt>
              </c:strCache>
            </c:strRef>
          </c:tx>
          <c:spPr>
            <a:gradFill>
              <a:gsLst>
                <a:gs pos="0">
                  <a:srgbClr val="002060"/>
                </a:gs>
                <a:gs pos="50000">
                  <a:schemeClr val="accent3"/>
                </a:gs>
                <a:gs pos="100000">
                  <a:srgbClr val="002060"/>
                </a:gs>
              </a:gsLst>
              <a:lin ang="10800000" scaled="0"/>
            </a:gradFill>
            <a:ln w="63500">
              <a:noFill/>
            </a:ln>
            <a:effectLst/>
          </c:spPr>
          <c:invertIfNegative val="0"/>
          <c:cat>
            <c:numRef>
              <c:f>Sheet1!$A$2:$A$18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Sheet1!$B$2:$B$18</c:f>
              <c:numCache>
                <c:formatCode>General</c:formatCode>
                <c:ptCount val="17"/>
                <c:pt idx="0">
                  <c:v>21235663</c:v>
                </c:pt>
                <c:pt idx="1">
                  <c:v>21559854</c:v>
                </c:pt>
                <c:pt idx="2">
                  <c:v>20963371</c:v>
                </c:pt>
                <c:pt idx="3">
                  <c:v>21190689</c:v>
                </c:pt>
                <c:pt idx="4">
                  <c:v>21961268</c:v>
                </c:pt>
                <c:pt idx="5">
                  <c:v>21100178</c:v>
                </c:pt>
                <c:pt idx="6">
                  <c:v>20827898</c:v>
                </c:pt>
                <c:pt idx="7">
                  <c:v>21812074</c:v>
                </c:pt>
                <c:pt idx="8">
                  <c:v>21601621</c:v>
                </c:pt>
                <c:pt idx="9">
                  <c:v>22236038</c:v>
                </c:pt>
                <c:pt idx="10">
                  <c:v>23502953</c:v>
                </c:pt>
                <c:pt idx="11">
                  <c:v>23314117</c:v>
                </c:pt>
                <c:pt idx="12">
                  <c:v>23127683</c:v>
                </c:pt>
                <c:pt idx="13">
                  <c:v>22850215</c:v>
                </c:pt>
                <c:pt idx="14">
                  <c:v>21605700</c:v>
                </c:pt>
                <c:pt idx="15">
                  <c:v>20493530</c:v>
                </c:pt>
                <c:pt idx="16">
                  <c:v>19482541</c:v>
                </c:pt>
              </c:numCache>
            </c:numRef>
          </c:val>
          <c:extLst>
            <c:ext xmlns:c16="http://schemas.microsoft.com/office/drawing/2014/chart" uri="{C3380CC4-5D6E-409C-BE32-E72D297353CC}">
              <c16:uniqueId val="{00000001-840A-44CF-AE32-95F9EA190EA8}"/>
            </c:ext>
          </c:extLst>
        </c:ser>
        <c:dLbls>
          <c:showLegendKey val="0"/>
          <c:showVal val="0"/>
          <c:showCatName val="0"/>
          <c:showSerName val="0"/>
          <c:showPercent val="0"/>
          <c:showBubbleSize val="0"/>
        </c:dLbls>
        <c:gapWidth val="50"/>
        <c:axId val="305999560"/>
        <c:axId val="305999952"/>
      </c:barChart>
      <c:catAx>
        <c:axId val="305999560"/>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tickLblSkip val="1"/>
        <c:noMultiLvlLbl val="0"/>
      </c:catAx>
      <c:valAx>
        <c:axId val="305999952"/>
        <c:scaling>
          <c:orientation val="minMax"/>
          <c:max val="24000018"/>
          <c:min val="18000018"/>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majorUnit val="1000000"/>
        <c:dispUnits>
          <c:builtInUnit val="millions"/>
        </c:dispUnits>
      </c:valAx>
      <c:valAx>
        <c:axId val="742371880"/>
        <c:scaling>
          <c:orientation val="minMax"/>
          <c:min val="3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65792656"/>
        <c:crosses val="max"/>
        <c:crossBetween val="between"/>
      </c:valAx>
      <c:catAx>
        <c:axId val="665792656"/>
        <c:scaling>
          <c:orientation val="minMax"/>
        </c:scaling>
        <c:delete val="1"/>
        <c:axPos val="b"/>
        <c:numFmt formatCode="General" sourceLinked="1"/>
        <c:majorTickMark val="out"/>
        <c:minorTickMark val="none"/>
        <c:tickLblPos val="nextTo"/>
        <c:crossAx val="742371880"/>
        <c:crosses val="autoZero"/>
        <c:auto val="1"/>
        <c:lblAlgn val="ctr"/>
        <c:lblOffset val="100"/>
        <c:noMultiLvlLbl val="0"/>
      </c:catAx>
      <c:spPr>
        <a:noFill/>
        <a:ln>
          <a:noFill/>
        </a:ln>
        <a:effectLst/>
      </c:spPr>
    </c:plotArea>
    <c:legend>
      <c:legendPos val="b"/>
      <c:layout>
        <c:manualLayout>
          <c:xMode val="edge"/>
          <c:yMode val="edge"/>
          <c:x val="2.2009345413815964E-2"/>
          <c:y val="0.91050712071407836"/>
          <c:w val="0.89999995713506187"/>
          <c:h val="6.441795718848512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0954543391381592E-2"/>
          <c:y val="4.5340492512011582E-2"/>
          <c:w val="0.93586950272445701"/>
          <c:h val="0.54926863678216042"/>
        </c:manualLayout>
      </c:layout>
      <c:barChart>
        <c:barDir val="col"/>
        <c:grouping val="stacked"/>
        <c:varyColors val="0"/>
        <c:ser>
          <c:idx val="1"/>
          <c:order val="0"/>
          <c:tx>
            <c:strRef>
              <c:f>Sheet1!$B$6</c:f>
              <c:strCache>
                <c:ptCount val="1"/>
                <c:pt idx="0">
                  <c:v>Married with children</c:v>
                </c:pt>
              </c:strCache>
            </c:strRef>
          </c:tx>
          <c:spPr>
            <a:gradFill>
              <a:gsLst>
                <a:gs pos="0">
                  <a:schemeClr val="accent3">
                    <a:lumMod val="60000"/>
                    <a:lumOff val="40000"/>
                  </a:schemeClr>
                </a:gs>
                <a:gs pos="50000">
                  <a:schemeClr val="accent3">
                    <a:lumMod val="20000"/>
                    <a:lumOff val="80000"/>
                  </a:schemeClr>
                </a:gs>
                <a:gs pos="100000">
                  <a:schemeClr val="accent3">
                    <a:lumMod val="60000"/>
                    <a:lumOff val="40000"/>
                  </a:schemeClr>
                </a:gs>
              </a:gsLst>
              <a:lin ang="10800000" scaled="0"/>
            </a:gradFill>
            <a:ln>
              <a:noFill/>
            </a:ln>
            <a:effectLst/>
          </c:spPr>
          <c:invertIfNegative val="0"/>
          <c:cat>
            <c:strRef>
              <c:f>Sheet1!$C$1:$D$1</c:f>
              <c:strCache>
                <c:ptCount val="2"/>
                <c:pt idx="0">
                  <c:v>All Homeowners</c:v>
                </c:pt>
                <c:pt idx="1">
                  <c:v>First-Time Homebuyers</c:v>
                </c:pt>
              </c:strCache>
            </c:strRef>
          </c:cat>
          <c:val>
            <c:numRef>
              <c:f>Sheet1!$C$6:$D$6</c:f>
              <c:numCache>
                <c:formatCode>0.0</c:formatCode>
                <c:ptCount val="2"/>
                <c:pt idx="0">
                  <c:v>21.175389589624256</c:v>
                </c:pt>
                <c:pt idx="1">
                  <c:v>26.20578778135048</c:v>
                </c:pt>
              </c:numCache>
            </c:numRef>
          </c:val>
          <c:extLst>
            <c:ext xmlns:c16="http://schemas.microsoft.com/office/drawing/2014/chart" uri="{C3380CC4-5D6E-409C-BE32-E72D297353CC}">
              <c16:uniqueId val="{00000001-51C1-43D4-838D-2B1498B1A916}"/>
            </c:ext>
          </c:extLst>
        </c:ser>
        <c:ser>
          <c:idx val="0"/>
          <c:order val="1"/>
          <c:tx>
            <c:strRef>
              <c:f>Sheet1!$B$5</c:f>
              <c:strCache>
                <c:ptCount val="1"/>
                <c:pt idx="0">
                  <c:v>Single parent</c:v>
                </c:pt>
              </c:strCache>
            </c:strRef>
          </c:tx>
          <c:spPr>
            <a:gradFill>
              <a:gsLst>
                <a:gs pos="0">
                  <a:schemeClr val="bg1">
                    <a:lumMod val="50000"/>
                  </a:schemeClr>
                </a:gs>
                <a:gs pos="50000">
                  <a:schemeClr val="bg1">
                    <a:lumMod val="75000"/>
                  </a:schemeClr>
                </a:gs>
                <a:gs pos="100000">
                  <a:schemeClr val="bg1">
                    <a:lumMod val="50000"/>
                  </a:schemeClr>
                </a:gs>
              </a:gsLst>
              <a:lin ang="10800000" scaled="0"/>
            </a:gradFill>
            <a:ln>
              <a:noFill/>
            </a:ln>
            <a:effectLst/>
          </c:spPr>
          <c:invertIfNegative val="0"/>
          <c:cat>
            <c:strRef>
              <c:f>Sheet1!$C$1:$D$1</c:f>
              <c:strCache>
                <c:ptCount val="2"/>
                <c:pt idx="0">
                  <c:v>All Homeowners</c:v>
                </c:pt>
                <c:pt idx="1">
                  <c:v>First-Time Homebuyers</c:v>
                </c:pt>
              </c:strCache>
            </c:strRef>
          </c:cat>
          <c:val>
            <c:numRef>
              <c:f>Sheet1!$C$5:$D$5</c:f>
              <c:numCache>
                <c:formatCode>0.0</c:formatCode>
                <c:ptCount val="2"/>
                <c:pt idx="0">
                  <c:v>4.8711322973751612</c:v>
                </c:pt>
                <c:pt idx="1">
                  <c:v>10.385852090032156</c:v>
                </c:pt>
              </c:numCache>
            </c:numRef>
          </c:val>
          <c:extLst>
            <c:ext xmlns:c16="http://schemas.microsoft.com/office/drawing/2014/chart" uri="{C3380CC4-5D6E-409C-BE32-E72D297353CC}">
              <c16:uniqueId val="{00000000-51C1-43D4-838D-2B1498B1A916}"/>
            </c:ext>
          </c:extLst>
        </c:ser>
        <c:ser>
          <c:idx val="9"/>
          <c:order val="2"/>
          <c:tx>
            <c:strRef>
              <c:f>Sheet1!$B$4</c:f>
              <c:strCache>
                <c:ptCount val="1"/>
                <c:pt idx="0">
                  <c:v>Other </c:v>
                </c:pt>
              </c:strCache>
            </c:strRef>
          </c:tx>
          <c:spPr>
            <a:gradFill>
              <a:gsLst>
                <a:gs pos="0">
                  <a:schemeClr val="accent3"/>
                </a:gs>
                <a:gs pos="50000">
                  <a:schemeClr val="accent3">
                    <a:lumMod val="40000"/>
                    <a:lumOff val="60000"/>
                  </a:schemeClr>
                </a:gs>
                <a:gs pos="100000">
                  <a:schemeClr val="accent3"/>
                </a:gs>
              </a:gsLst>
              <a:lin ang="10800000" scaled="0"/>
            </a:gradFill>
            <a:ln>
              <a:noFill/>
            </a:ln>
            <a:effectLst/>
          </c:spPr>
          <c:invertIfNegative val="0"/>
          <c:cat>
            <c:strRef>
              <c:f>Sheet1!$C$1:$D$1</c:f>
              <c:strCache>
                <c:ptCount val="2"/>
                <c:pt idx="0">
                  <c:v>All Homeowners</c:v>
                </c:pt>
                <c:pt idx="1">
                  <c:v>First-Time Homebuyers</c:v>
                </c:pt>
              </c:strCache>
            </c:strRef>
          </c:cat>
          <c:val>
            <c:numRef>
              <c:f>Sheet1!$C$4:$D$4</c:f>
              <c:numCache>
                <c:formatCode>0.0</c:formatCode>
                <c:ptCount val="2"/>
                <c:pt idx="0">
                  <c:v>12.696539372963128</c:v>
                </c:pt>
                <c:pt idx="1">
                  <c:v>19.09967845659164</c:v>
                </c:pt>
              </c:numCache>
            </c:numRef>
          </c:val>
          <c:extLst>
            <c:ext xmlns:c16="http://schemas.microsoft.com/office/drawing/2014/chart" uri="{C3380CC4-5D6E-409C-BE32-E72D297353CC}">
              <c16:uniqueId val="{00000009-AE65-4ACF-9B06-01D278F79540}"/>
            </c:ext>
          </c:extLst>
        </c:ser>
        <c:ser>
          <c:idx val="8"/>
          <c:order val="3"/>
          <c:tx>
            <c:strRef>
              <c:f>Sheet1!$B$3</c:f>
              <c:strCache>
                <c:ptCount val="1"/>
                <c:pt idx="0">
                  <c:v>Single person</c:v>
                </c:pt>
              </c:strCache>
            </c:strRef>
          </c:tx>
          <c:spPr>
            <a:gradFill>
              <a:gsLst>
                <a:gs pos="0">
                  <a:schemeClr val="bg1">
                    <a:lumMod val="75000"/>
                  </a:schemeClr>
                </a:gs>
                <a:gs pos="50000">
                  <a:schemeClr val="bg1">
                    <a:lumMod val="95000"/>
                  </a:schemeClr>
                </a:gs>
                <a:gs pos="100000">
                  <a:schemeClr val="bg1">
                    <a:lumMod val="75000"/>
                  </a:schemeClr>
                </a:gs>
              </a:gsLst>
              <a:lin ang="10800000" scaled="0"/>
            </a:gradFill>
            <a:ln>
              <a:noFill/>
            </a:ln>
            <a:effectLst/>
          </c:spPr>
          <c:invertIfNegative val="0"/>
          <c:cat>
            <c:strRef>
              <c:f>Sheet1!$C$1:$D$1</c:f>
              <c:strCache>
                <c:ptCount val="2"/>
                <c:pt idx="0">
                  <c:v>All Homeowners</c:v>
                </c:pt>
                <c:pt idx="1">
                  <c:v>First-Time Homebuyers</c:v>
                </c:pt>
              </c:strCache>
            </c:strRef>
          </c:cat>
          <c:val>
            <c:numRef>
              <c:f>Sheet1!$C$3:$D$3</c:f>
              <c:numCache>
                <c:formatCode>0.0</c:formatCode>
                <c:ptCount val="2"/>
                <c:pt idx="0">
                  <c:v>22.27569110274181</c:v>
                </c:pt>
                <c:pt idx="1">
                  <c:v>21.639871382636656</c:v>
                </c:pt>
              </c:numCache>
            </c:numRef>
          </c:val>
          <c:extLst>
            <c:ext xmlns:c16="http://schemas.microsoft.com/office/drawing/2014/chart" uri="{C3380CC4-5D6E-409C-BE32-E72D297353CC}">
              <c16:uniqueId val="{00000008-AE65-4ACF-9B06-01D278F79540}"/>
            </c:ext>
          </c:extLst>
        </c:ser>
        <c:ser>
          <c:idx val="7"/>
          <c:order val="4"/>
          <c:tx>
            <c:strRef>
              <c:f>Sheet1!$B$2</c:f>
              <c:strCache>
                <c:ptCount val="1"/>
                <c:pt idx="0">
                  <c:v>Married without children</c:v>
                </c:pt>
              </c:strCache>
            </c:strRef>
          </c:tx>
          <c:spPr>
            <a:gradFill>
              <a:gsLst>
                <a:gs pos="0">
                  <a:srgbClr val="002060"/>
                </a:gs>
                <a:gs pos="50000">
                  <a:schemeClr val="accent3">
                    <a:lumMod val="75000"/>
                  </a:schemeClr>
                </a:gs>
                <a:gs pos="100000">
                  <a:srgbClr val="002060"/>
                </a:gs>
              </a:gsLst>
              <a:lin ang="10800000" scaled="0"/>
            </a:gradFill>
            <a:ln>
              <a:noFill/>
            </a:ln>
            <a:effectLst/>
          </c:spPr>
          <c:invertIfNegative val="0"/>
          <c:cat>
            <c:strRef>
              <c:f>Sheet1!$C$1:$D$1</c:f>
              <c:strCache>
                <c:ptCount val="2"/>
                <c:pt idx="0">
                  <c:v>All Homeowners</c:v>
                </c:pt>
                <c:pt idx="1">
                  <c:v>First-Time Homebuyers</c:v>
                </c:pt>
              </c:strCache>
            </c:strRef>
          </c:cat>
          <c:val>
            <c:numRef>
              <c:f>Sheet1!$C$2:$D$2</c:f>
              <c:numCache>
                <c:formatCode>0.0</c:formatCode>
                <c:ptCount val="2"/>
                <c:pt idx="0">
                  <c:v>38.981247637295638</c:v>
                </c:pt>
                <c:pt idx="1">
                  <c:v>22.668810289389068</c:v>
                </c:pt>
              </c:numCache>
            </c:numRef>
          </c:val>
          <c:extLst>
            <c:ext xmlns:c16="http://schemas.microsoft.com/office/drawing/2014/chart" uri="{C3380CC4-5D6E-409C-BE32-E72D297353CC}">
              <c16:uniqueId val="{00000007-AE65-4ACF-9B06-01D278F79540}"/>
            </c:ext>
          </c:extLst>
        </c:ser>
        <c:dLbls>
          <c:showLegendKey val="0"/>
          <c:showVal val="0"/>
          <c:showCatName val="0"/>
          <c:showSerName val="0"/>
          <c:showPercent val="0"/>
          <c:showBubbleSize val="0"/>
        </c:dLbls>
        <c:gapWidth val="150"/>
        <c:overlap val="100"/>
        <c:axId val="716023112"/>
        <c:axId val="716023440"/>
      </c:barChart>
      <c:catAx>
        <c:axId val="716023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716023440"/>
        <c:crosses val="autoZero"/>
        <c:auto val="1"/>
        <c:lblAlgn val="ctr"/>
        <c:lblOffset val="100"/>
        <c:noMultiLvlLbl val="0"/>
      </c:catAx>
      <c:valAx>
        <c:axId val="7160234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6023112"/>
        <c:crosses val="autoZero"/>
        <c:crossBetween val="between"/>
      </c:valAx>
      <c:spPr>
        <a:noFill/>
        <a:ln>
          <a:noFill/>
        </a:ln>
        <a:effectLst/>
      </c:spPr>
    </c:plotArea>
    <c:legend>
      <c:legendPos val="b"/>
      <c:layout>
        <c:manualLayout>
          <c:xMode val="edge"/>
          <c:yMode val="edge"/>
          <c:x val="0.26624121447325011"/>
          <c:y val="0.69790026769760138"/>
          <c:w val="0.51071389973569581"/>
          <c:h val="0.302099732302398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23965711395604E-2"/>
          <c:y val="4.5229916020993743E-2"/>
          <c:w val="0.93595206857720881"/>
          <c:h val="0.74433222289521506"/>
        </c:manualLayout>
      </c:layout>
      <c:barChart>
        <c:barDir val="col"/>
        <c:grouping val="clustered"/>
        <c:varyColors val="0"/>
        <c:ser>
          <c:idx val="0"/>
          <c:order val="0"/>
          <c:tx>
            <c:strRef>
              <c:f>Sheet1!$B$1</c:f>
              <c:strCache>
                <c:ptCount val="1"/>
                <c:pt idx="0">
                  <c:v>Home Purchase Loans</c:v>
                </c:pt>
              </c:strCache>
            </c:strRef>
          </c:tx>
          <c:spPr>
            <a:gradFill>
              <a:gsLst>
                <a:gs pos="0">
                  <a:srgbClr val="002060"/>
                </a:gs>
                <a:gs pos="50000">
                  <a:schemeClr val="accent3">
                    <a:lumMod val="75000"/>
                  </a:schemeClr>
                </a:gs>
                <a:gs pos="100000">
                  <a:srgbClr val="002060"/>
                </a:gs>
              </a:gsLst>
              <a:lin ang="10800000" scaled="0"/>
            </a:gradFill>
            <a:ln>
              <a:noFill/>
            </a:ln>
            <a:effectLst/>
          </c:spPr>
          <c:invertIfNegative val="0"/>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Sheet1!$B$2:$B$12</c:f>
              <c:numCache>
                <c:formatCode>General</c:formatCode>
                <c:ptCount val="11"/>
                <c:pt idx="0">
                  <c:v>3.4479160000000002</c:v>
                </c:pt>
                <c:pt idx="1">
                  <c:v>2.6077219999999999</c:v>
                </c:pt>
                <c:pt idx="2">
                  <c:v>2.4478900000000001</c:v>
                </c:pt>
                <c:pt idx="3">
                  <c:v>2.2136309999999999</c:v>
                </c:pt>
                <c:pt idx="4">
                  <c:v>2.0608080000000002</c:v>
                </c:pt>
                <c:pt idx="5">
                  <c:v>2.3319890000000001</c:v>
                </c:pt>
                <c:pt idx="6">
                  <c:v>2.6803400000000002</c:v>
                </c:pt>
                <c:pt idx="7">
                  <c:v>2.8044660000000001</c:v>
                </c:pt>
                <c:pt idx="8">
                  <c:v>3.1996449999999999</c:v>
                </c:pt>
                <c:pt idx="9">
                  <c:v>3.544594</c:v>
                </c:pt>
                <c:pt idx="10">
                  <c:v>3.6865160000000001</c:v>
                </c:pt>
              </c:numCache>
            </c:numRef>
          </c:val>
          <c:extLst>
            <c:ext xmlns:c16="http://schemas.microsoft.com/office/drawing/2014/chart" uri="{C3380CC4-5D6E-409C-BE32-E72D297353CC}">
              <c16:uniqueId val="{00000000-9C37-4990-960E-4A00978A5845}"/>
            </c:ext>
          </c:extLst>
        </c:ser>
        <c:ser>
          <c:idx val="1"/>
          <c:order val="1"/>
          <c:tx>
            <c:strRef>
              <c:f>Sheet1!$C$1</c:f>
              <c:strCache>
                <c:ptCount val="1"/>
                <c:pt idx="0">
                  <c:v>Refinancings</c:v>
                </c:pt>
              </c:strCache>
            </c:strRef>
          </c:tx>
          <c:spPr>
            <a:gradFill>
              <a:gsLst>
                <a:gs pos="0">
                  <a:schemeClr val="accent6"/>
                </a:gs>
                <a:gs pos="50000">
                  <a:schemeClr val="accent6">
                    <a:lumMod val="60000"/>
                    <a:lumOff val="40000"/>
                  </a:schemeClr>
                </a:gs>
                <a:gs pos="100000">
                  <a:schemeClr val="accent6"/>
                </a:gs>
              </a:gsLst>
              <a:lin ang="10800000" scaled="0"/>
            </a:gradFill>
            <a:ln>
              <a:noFill/>
            </a:ln>
            <a:effectLst/>
          </c:spPr>
          <c:invertIfNegative val="0"/>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Sheet1!$C$2:$C$12</c:f>
              <c:numCache>
                <c:formatCode>General</c:formatCode>
                <c:ptCount val="11"/>
                <c:pt idx="0">
                  <c:v>3.649381</c:v>
                </c:pt>
                <c:pt idx="1">
                  <c:v>2.8966440000000002</c:v>
                </c:pt>
                <c:pt idx="2">
                  <c:v>5.2881609999999997</c:v>
                </c:pt>
                <c:pt idx="3">
                  <c:v>4.5093100000000002</c:v>
                </c:pt>
                <c:pt idx="4">
                  <c:v>3.8400439999999998</c:v>
                </c:pt>
                <c:pt idx="5">
                  <c:v>5.9007880000000004</c:v>
                </c:pt>
                <c:pt idx="6">
                  <c:v>4.384836</c:v>
                </c:pt>
                <c:pt idx="7">
                  <c:v>1.9943900000000001</c:v>
                </c:pt>
                <c:pt idx="8">
                  <c:v>2.841018</c:v>
                </c:pt>
                <c:pt idx="9">
                  <c:v>3.3708840000000002</c:v>
                </c:pt>
                <c:pt idx="10">
                  <c:v>2.2008380000000001</c:v>
                </c:pt>
              </c:numCache>
            </c:numRef>
          </c:val>
          <c:extLst>
            <c:ext xmlns:c16="http://schemas.microsoft.com/office/drawing/2014/chart" uri="{C3380CC4-5D6E-409C-BE32-E72D297353CC}">
              <c16:uniqueId val="{00000001-9C37-4990-960E-4A00978A5845}"/>
            </c:ext>
          </c:extLst>
        </c:ser>
        <c:dLbls>
          <c:showLegendKey val="0"/>
          <c:showVal val="0"/>
          <c:showCatName val="0"/>
          <c:showSerName val="0"/>
          <c:showPercent val="0"/>
          <c:showBubbleSize val="0"/>
        </c:dLbls>
        <c:gapWidth val="50"/>
        <c:axId val="451064928"/>
        <c:axId val="451065256"/>
      </c:barChart>
      <c:lineChart>
        <c:grouping val="standard"/>
        <c:varyColors val="0"/>
        <c:ser>
          <c:idx val="2"/>
          <c:order val="2"/>
          <c:tx>
            <c:strRef>
              <c:f>Sheet1!$D$1</c:f>
              <c:strCache>
                <c:ptCount val="1"/>
                <c:pt idx="0">
                  <c:v>Mortgage Interest Rate (Right scale)</c:v>
                </c:pt>
              </c:strCache>
            </c:strRef>
          </c:tx>
          <c:spPr>
            <a:ln w="63500" cap="rnd">
              <a:solidFill>
                <a:schemeClr val="accent5"/>
              </a:solidFill>
              <a:round/>
            </a:ln>
            <a:effectLst/>
          </c:spPr>
          <c:marker>
            <c:symbol val="none"/>
          </c:marker>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Sheet1!$D$2:$D$12</c:f>
              <c:numCache>
                <c:formatCode>General</c:formatCode>
                <c:ptCount val="11"/>
                <c:pt idx="0">
                  <c:v>6.3424999999999994</c:v>
                </c:pt>
                <c:pt idx="1">
                  <c:v>6.03</c:v>
                </c:pt>
                <c:pt idx="2">
                  <c:v>5.04</c:v>
                </c:pt>
                <c:pt idx="3">
                  <c:v>4.6899999999999995</c:v>
                </c:pt>
                <c:pt idx="4">
                  <c:v>4.45</c:v>
                </c:pt>
                <c:pt idx="5">
                  <c:v>3.66</c:v>
                </c:pt>
                <c:pt idx="6">
                  <c:v>3.9800000000000004</c:v>
                </c:pt>
                <c:pt idx="7">
                  <c:v>4.17</c:v>
                </c:pt>
                <c:pt idx="8">
                  <c:v>3.85</c:v>
                </c:pt>
                <c:pt idx="9">
                  <c:v>3.65</c:v>
                </c:pt>
                <c:pt idx="10">
                  <c:v>3.9899999999999998</c:v>
                </c:pt>
              </c:numCache>
            </c:numRef>
          </c:val>
          <c:smooth val="0"/>
          <c:extLst>
            <c:ext xmlns:c16="http://schemas.microsoft.com/office/drawing/2014/chart" uri="{C3380CC4-5D6E-409C-BE32-E72D297353CC}">
              <c16:uniqueId val="{00000002-9C37-4990-960E-4A00978A5845}"/>
            </c:ext>
          </c:extLst>
        </c:ser>
        <c:dLbls>
          <c:showLegendKey val="0"/>
          <c:showVal val="0"/>
          <c:showCatName val="0"/>
          <c:showSerName val="0"/>
          <c:showPercent val="0"/>
          <c:showBubbleSize val="0"/>
        </c:dLbls>
        <c:marker val="1"/>
        <c:smooth val="0"/>
        <c:axId val="452334320"/>
        <c:axId val="452335304"/>
      </c:lineChart>
      <c:catAx>
        <c:axId val="45106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451065256"/>
        <c:crosses val="autoZero"/>
        <c:auto val="1"/>
        <c:lblAlgn val="ctr"/>
        <c:lblOffset val="100"/>
        <c:noMultiLvlLbl val="0"/>
      </c:catAx>
      <c:valAx>
        <c:axId val="451065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451064928"/>
        <c:crosses val="autoZero"/>
        <c:crossBetween val="between"/>
      </c:valAx>
      <c:valAx>
        <c:axId val="452335304"/>
        <c:scaling>
          <c:orientation val="minMax"/>
          <c:min val="3.5000000000000003E-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452334320"/>
        <c:crosses val="max"/>
        <c:crossBetween val="between"/>
      </c:valAx>
      <c:catAx>
        <c:axId val="452334320"/>
        <c:scaling>
          <c:orientation val="minMax"/>
        </c:scaling>
        <c:delete val="1"/>
        <c:axPos val="b"/>
        <c:numFmt formatCode="General" sourceLinked="1"/>
        <c:majorTickMark val="out"/>
        <c:minorTickMark val="none"/>
        <c:tickLblPos val="nextTo"/>
        <c:crossAx val="4523353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50000"/>
                  </a:schemeClr>
                </a:solidFill>
                <a:latin typeface="+mn-lt"/>
                <a:ea typeface="+mn-ea"/>
                <a:cs typeface="+mn-cs"/>
              </a:defRPr>
            </a:pPr>
            <a:r>
              <a:rPr lang="en-US" baseline="0" dirty="0">
                <a:solidFill>
                  <a:schemeClr val="tx1">
                    <a:lumMod val="50000"/>
                  </a:schemeClr>
                </a:solidFill>
              </a:rPr>
              <a:t>Trillions of 2018 Dollars</a:t>
            </a:r>
            <a:endParaRPr lang="en-US" dirty="0">
              <a:solidFill>
                <a:schemeClr val="tx1">
                  <a:lumMod val="50000"/>
                </a:schemeClr>
              </a:solidFill>
            </a:endParaRPr>
          </a:p>
        </c:rich>
      </c:tx>
      <c:layout>
        <c:manualLayout>
          <c:xMode val="edge"/>
          <c:yMode val="edge"/>
          <c:x val="4.7156168339237588E-2"/>
          <c:y val="2.59203986598133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50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Home Equity</c:v>
                </c:pt>
              </c:strCache>
            </c:strRef>
          </c:tx>
          <c:spPr>
            <a:solidFill>
              <a:schemeClr val="accent5">
                <a:alpha val="50000"/>
              </a:schemeClr>
            </a:solidFill>
            <a:ln w="63500">
              <a:noFill/>
            </a:ln>
            <a:effectLst/>
          </c:spPr>
          <c:cat>
            <c:numRef>
              <c:f>Sheet1!$A$2:$A$117</c:f>
              <c:numCache>
                <c:formatCode>General</c:formatCode>
                <c:ptCount val="116"/>
                <c:pt idx="0">
                  <c:v>1990</c:v>
                </c:pt>
                <c:pt idx="4">
                  <c:v>1991</c:v>
                </c:pt>
                <c:pt idx="8">
                  <c:v>1992</c:v>
                </c:pt>
                <c:pt idx="12">
                  <c:v>1993</c:v>
                </c:pt>
                <c:pt idx="16">
                  <c:v>1994</c:v>
                </c:pt>
                <c:pt idx="20">
                  <c:v>1995</c:v>
                </c:pt>
                <c:pt idx="24">
                  <c:v>1996</c:v>
                </c:pt>
                <c:pt idx="28">
                  <c:v>1997</c:v>
                </c:pt>
                <c:pt idx="32">
                  <c:v>1998</c:v>
                </c:pt>
                <c:pt idx="36">
                  <c:v>1999</c:v>
                </c:pt>
                <c:pt idx="40">
                  <c:v>2000</c:v>
                </c:pt>
                <c:pt idx="44">
                  <c:v>2001</c:v>
                </c:pt>
                <c:pt idx="48">
                  <c:v>2002</c:v>
                </c:pt>
                <c:pt idx="52">
                  <c:v>2003</c:v>
                </c:pt>
                <c:pt idx="56">
                  <c:v>2004</c:v>
                </c:pt>
                <c:pt idx="60">
                  <c:v>2005</c:v>
                </c:pt>
                <c:pt idx="64">
                  <c:v>2006</c:v>
                </c:pt>
                <c:pt idx="68">
                  <c:v>2007</c:v>
                </c:pt>
                <c:pt idx="72">
                  <c:v>2008</c:v>
                </c:pt>
                <c:pt idx="76">
                  <c:v>2009</c:v>
                </c:pt>
                <c:pt idx="80">
                  <c:v>2010</c:v>
                </c:pt>
                <c:pt idx="84">
                  <c:v>2011</c:v>
                </c:pt>
                <c:pt idx="88">
                  <c:v>2012</c:v>
                </c:pt>
                <c:pt idx="92">
                  <c:v>2013</c:v>
                </c:pt>
                <c:pt idx="96">
                  <c:v>2014</c:v>
                </c:pt>
                <c:pt idx="100">
                  <c:v>2015</c:v>
                </c:pt>
                <c:pt idx="104">
                  <c:v>2016</c:v>
                </c:pt>
                <c:pt idx="108">
                  <c:v>2017</c:v>
                </c:pt>
                <c:pt idx="112">
                  <c:v>2018</c:v>
                </c:pt>
              </c:numCache>
            </c:numRef>
          </c:cat>
          <c:val>
            <c:numRef>
              <c:f>Sheet1!$B$2:$B$117</c:f>
              <c:numCache>
                <c:formatCode>0</c:formatCode>
                <c:ptCount val="116"/>
                <c:pt idx="0">
                  <c:v>8.7028977319994816</c:v>
                </c:pt>
                <c:pt idx="1">
                  <c:v>8.5724162940603215</c:v>
                </c:pt>
                <c:pt idx="2">
                  <c:v>8.4180718783350219</c:v>
                </c:pt>
                <c:pt idx="3">
                  <c:v>8.1686688891627206</c:v>
                </c:pt>
                <c:pt idx="4">
                  <c:v>8.1065775487138261</c:v>
                </c:pt>
                <c:pt idx="5">
                  <c:v>8.0145236387755094</c:v>
                </c:pt>
                <c:pt idx="6">
                  <c:v>7.9666713233235731</c:v>
                </c:pt>
                <c:pt idx="7">
                  <c:v>7.9166761391674738</c:v>
                </c:pt>
                <c:pt idx="8">
                  <c:v>7.9578054194062506</c:v>
                </c:pt>
                <c:pt idx="9">
                  <c:v>7.894520972905533</c:v>
                </c:pt>
                <c:pt idx="10">
                  <c:v>7.882547918522727</c:v>
                </c:pt>
                <c:pt idx="11">
                  <c:v>7.8662830257099259</c:v>
                </c:pt>
                <c:pt idx="12">
                  <c:v>7.8028876367823869</c:v>
                </c:pt>
                <c:pt idx="13">
                  <c:v>7.8008250665163068</c:v>
                </c:pt>
                <c:pt idx="14">
                  <c:v>7.8217712979484215</c:v>
                </c:pt>
                <c:pt idx="15">
                  <c:v>7.8312749834893811</c:v>
                </c:pt>
                <c:pt idx="16">
                  <c:v>7.840914989325154</c:v>
                </c:pt>
                <c:pt idx="17">
                  <c:v>7.8580248936466335</c:v>
                </c:pt>
                <c:pt idx="18">
                  <c:v>7.8301003681531229</c:v>
                </c:pt>
                <c:pt idx="19">
                  <c:v>7.8015362054863111</c:v>
                </c:pt>
                <c:pt idx="20">
                  <c:v>7.7733545302960669</c:v>
                </c:pt>
                <c:pt idx="21">
                  <c:v>7.7470882769230771</c:v>
                </c:pt>
                <c:pt idx="22">
                  <c:v>7.7596224850479718</c:v>
                </c:pt>
                <c:pt idx="23">
                  <c:v>7.7870755766037743</c:v>
                </c:pt>
                <c:pt idx="24">
                  <c:v>7.7825398034522788</c:v>
                </c:pt>
                <c:pt idx="25">
                  <c:v>7.7834855340345266</c:v>
                </c:pt>
                <c:pt idx="26">
                  <c:v>7.8016788976859495</c:v>
                </c:pt>
                <c:pt idx="27">
                  <c:v>7.7915096395336132</c:v>
                </c:pt>
                <c:pt idx="28">
                  <c:v>7.8008336181186042</c:v>
                </c:pt>
                <c:pt idx="29">
                  <c:v>7.882332068081249</c:v>
                </c:pt>
                <c:pt idx="30">
                  <c:v>7.8814751789179098</c:v>
                </c:pt>
                <c:pt idx="31">
                  <c:v>7.9747413610639182</c:v>
                </c:pt>
                <c:pt idx="32">
                  <c:v>8.137526077296295</c:v>
                </c:pt>
                <c:pt idx="33">
                  <c:v>8.327546994591879</c:v>
                </c:pt>
                <c:pt idx="34">
                  <c:v>8.5016575260477456</c:v>
                </c:pt>
                <c:pt idx="35">
                  <c:v>8.6782384910580816</c:v>
                </c:pt>
                <c:pt idx="36">
                  <c:v>8.8324970334803723</c:v>
                </c:pt>
                <c:pt idx="37">
                  <c:v>8.9819943788772854</c:v>
                </c:pt>
                <c:pt idx="38">
                  <c:v>9.1374540254605261</c:v>
                </c:pt>
                <c:pt idx="39">
                  <c:v>9.3192228293528583</c:v>
                </c:pt>
                <c:pt idx="40">
                  <c:v>9.7194037908465614</c:v>
                </c:pt>
                <c:pt idx="41">
                  <c:v>10.078388910699982</c:v>
                </c:pt>
                <c:pt idx="42">
                  <c:v>10.361542543578034</c:v>
                </c:pt>
                <c:pt idx="43">
                  <c:v>10.715086511955233</c:v>
                </c:pt>
                <c:pt idx="44">
                  <c:v>11.071087044064807</c:v>
                </c:pt>
                <c:pt idx="45">
                  <c:v>11.254808421667294</c:v>
                </c:pt>
                <c:pt idx="46">
                  <c:v>11.520824469041095</c:v>
                </c:pt>
                <c:pt idx="47">
                  <c:v>11.706543764957745</c:v>
                </c:pt>
                <c:pt idx="48">
                  <c:v>11.854992328045675</c:v>
                </c:pt>
                <c:pt idx="49">
                  <c:v>12.017510219453936</c:v>
                </c:pt>
                <c:pt idx="50">
                  <c:v>12.181639456454828</c:v>
                </c:pt>
                <c:pt idx="51">
                  <c:v>12.29055190290909</c:v>
                </c:pt>
                <c:pt idx="52">
                  <c:v>12.365951266120703</c:v>
                </c:pt>
                <c:pt idx="53">
                  <c:v>12.508733174371814</c:v>
                </c:pt>
                <c:pt idx="54">
                  <c:v>12.703166664301463</c:v>
                </c:pt>
                <c:pt idx="55">
                  <c:v>13.089072024139359</c:v>
                </c:pt>
                <c:pt idx="56">
                  <c:v>13.51449844616497</c:v>
                </c:pt>
                <c:pt idx="57">
                  <c:v>13.926046580099202</c:v>
                </c:pt>
                <c:pt idx="58">
                  <c:v>14.344716159267735</c:v>
                </c:pt>
                <c:pt idx="59">
                  <c:v>14.779081525407522</c:v>
                </c:pt>
                <c:pt idx="60">
                  <c:v>15.458382609289551</c:v>
                </c:pt>
                <c:pt idx="61">
                  <c:v>16.027903243208261</c:v>
                </c:pt>
                <c:pt idx="62">
                  <c:v>16.404741780717192</c:v>
                </c:pt>
                <c:pt idx="63">
                  <c:v>16.84948559025365</c:v>
                </c:pt>
                <c:pt idx="64">
                  <c:v>16.978200915065173</c:v>
                </c:pt>
                <c:pt idx="65">
                  <c:v>16.485900186941038</c:v>
                </c:pt>
                <c:pt idx="66">
                  <c:v>15.942597885302707</c:v>
                </c:pt>
                <c:pt idx="67">
                  <c:v>15.849753199710047</c:v>
                </c:pt>
                <c:pt idx="68">
                  <c:v>15.238746177576999</c:v>
                </c:pt>
                <c:pt idx="69">
                  <c:v>14.131719959202634</c:v>
                </c:pt>
                <c:pt idx="70">
                  <c:v>13.087726799633547</c:v>
                </c:pt>
                <c:pt idx="71">
                  <c:v>12.051339810063519</c:v>
                </c:pt>
                <c:pt idx="72">
                  <c:v>10.884399071340054</c:v>
                </c:pt>
                <c:pt idx="73">
                  <c:v>9.6994214530035734</c:v>
                </c:pt>
                <c:pt idx="74">
                  <c:v>8.6006255882089544</c:v>
                </c:pt>
                <c:pt idx="75">
                  <c:v>7.8270878880999941</c:v>
                </c:pt>
                <c:pt idx="76">
                  <c:v>7.2871394067015824</c:v>
                </c:pt>
                <c:pt idx="77">
                  <c:v>7.2723909404797027</c:v>
                </c:pt>
                <c:pt idx="78">
                  <c:v>7.3647386011079945</c:v>
                </c:pt>
                <c:pt idx="79">
                  <c:v>7.4353445253006489</c:v>
                </c:pt>
                <c:pt idx="80">
                  <c:v>7.5802153636451468</c:v>
                </c:pt>
                <c:pt idx="81">
                  <c:v>7.5333505307903756</c:v>
                </c:pt>
                <c:pt idx="82">
                  <c:v>7.2403036162207881</c:v>
                </c:pt>
                <c:pt idx="83">
                  <c:v>7.2024045145631055</c:v>
                </c:pt>
                <c:pt idx="84">
                  <c:v>7.0251601151980614</c:v>
                </c:pt>
                <c:pt idx="85">
                  <c:v>6.9552697686257332</c:v>
                </c:pt>
                <c:pt idx="86">
                  <c:v>7.0571944835495755</c:v>
                </c:pt>
                <c:pt idx="87">
                  <c:v>7.089073163140724</c:v>
                </c:pt>
                <c:pt idx="88">
                  <c:v>7.3178704292678001</c:v>
                </c:pt>
                <c:pt idx="89">
                  <c:v>7.8167638469765039</c:v>
                </c:pt>
                <c:pt idx="90">
                  <c:v>8.2124026422918455</c:v>
                </c:pt>
                <c:pt idx="91">
                  <c:v>8.6039129661277496</c:v>
                </c:pt>
                <c:pt idx="92">
                  <c:v>9.1224673463577162</c:v>
                </c:pt>
                <c:pt idx="93">
                  <c:v>9.7157980215346154</c:v>
                </c:pt>
                <c:pt idx="94">
                  <c:v>10.162050461418772</c:v>
                </c:pt>
                <c:pt idx="95">
                  <c:v>10.58031447105858</c:v>
                </c:pt>
                <c:pt idx="96">
                  <c:v>10.836579373744275</c:v>
                </c:pt>
                <c:pt idx="97">
                  <c:v>10.954853643124213</c:v>
                </c:pt>
                <c:pt idx="98">
                  <c:v>11.229725441730121</c:v>
                </c:pt>
                <c:pt idx="99">
                  <c:v>11.613313708159257</c:v>
                </c:pt>
                <c:pt idx="100">
                  <c:v>12.037259487344166</c:v>
                </c:pt>
                <c:pt idx="101">
                  <c:v>12.222198792713707</c:v>
                </c:pt>
                <c:pt idx="102">
                  <c:v>12.487932887870715</c:v>
                </c:pt>
                <c:pt idx="103">
                  <c:v>12.78465112326692</c:v>
                </c:pt>
                <c:pt idx="104">
                  <c:v>13.121557542821094</c:v>
                </c:pt>
                <c:pt idx="105">
                  <c:v>13.283389630767561</c:v>
                </c:pt>
                <c:pt idx="106">
                  <c:v>13.525132503696993</c:v>
                </c:pt>
                <c:pt idx="107">
                  <c:v>13.823288299119604</c:v>
                </c:pt>
                <c:pt idx="108">
                  <c:v>14.035114427150061</c:v>
                </c:pt>
                <c:pt idx="109">
                  <c:v>14.324790233630385</c:v>
                </c:pt>
                <c:pt idx="110">
                  <c:v>14.540973697355675</c:v>
                </c:pt>
                <c:pt idx="111">
                  <c:v>14.835063621352887</c:v>
                </c:pt>
                <c:pt idx="112">
                  <c:v>15.12589365035687</c:v>
                </c:pt>
                <c:pt idx="113">
                  <c:v>15.290341555100458</c:v>
                </c:pt>
                <c:pt idx="114">
                  <c:v>15.366183511176908</c:v>
                </c:pt>
                <c:pt idx="115">
                  <c:v>15.540342000000001</c:v>
                </c:pt>
              </c:numCache>
            </c:numRef>
          </c:val>
          <c:extLst>
            <c:ext xmlns:c16="http://schemas.microsoft.com/office/drawing/2014/chart" uri="{C3380CC4-5D6E-409C-BE32-E72D297353CC}">
              <c16:uniqueId val="{00000000-6B60-4820-835B-4664110E4F34}"/>
            </c:ext>
          </c:extLst>
        </c:ser>
        <c:dLbls>
          <c:showLegendKey val="0"/>
          <c:showVal val="0"/>
          <c:showCatName val="0"/>
          <c:showSerName val="0"/>
          <c:showPercent val="0"/>
          <c:showBubbleSize val="0"/>
        </c:dLbls>
        <c:axId val="474588104"/>
        <c:axId val="474588432"/>
      </c:areaChart>
      <c:lineChart>
        <c:grouping val="standard"/>
        <c:varyColors val="0"/>
        <c:ser>
          <c:idx val="1"/>
          <c:order val="1"/>
          <c:tx>
            <c:strRef>
              <c:f>Sheet1!$C$1</c:f>
              <c:strCache>
                <c:ptCount val="1"/>
                <c:pt idx="0">
                  <c:v>Mortgage Debt</c:v>
                </c:pt>
              </c:strCache>
            </c:strRef>
          </c:tx>
          <c:spPr>
            <a:ln w="76200" cap="rnd">
              <a:solidFill>
                <a:srgbClr val="002060"/>
              </a:solidFill>
              <a:round/>
            </a:ln>
            <a:effectLst/>
          </c:spPr>
          <c:marker>
            <c:symbol val="none"/>
          </c:marker>
          <c:cat>
            <c:numRef>
              <c:f>Sheet1!$A$2:$A$117</c:f>
              <c:numCache>
                <c:formatCode>General</c:formatCode>
                <c:ptCount val="116"/>
                <c:pt idx="0">
                  <c:v>1990</c:v>
                </c:pt>
                <c:pt idx="4">
                  <c:v>1991</c:v>
                </c:pt>
                <c:pt idx="8">
                  <c:v>1992</c:v>
                </c:pt>
                <c:pt idx="12">
                  <c:v>1993</c:v>
                </c:pt>
                <c:pt idx="16">
                  <c:v>1994</c:v>
                </c:pt>
                <c:pt idx="20">
                  <c:v>1995</c:v>
                </c:pt>
                <c:pt idx="24">
                  <c:v>1996</c:v>
                </c:pt>
                <c:pt idx="28">
                  <c:v>1997</c:v>
                </c:pt>
                <c:pt idx="32">
                  <c:v>1998</c:v>
                </c:pt>
                <c:pt idx="36">
                  <c:v>1999</c:v>
                </c:pt>
                <c:pt idx="40">
                  <c:v>2000</c:v>
                </c:pt>
                <c:pt idx="44">
                  <c:v>2001</c:v>
                </c:pt>
                <c:pt idx="48">
                  <c:v>2002</c:v>
                </c:pt>
                <c:pt idx="52">
                  <c:v>2003</c:v>
                </c:pt>
                <c:pt idx="56">
                  <c:v>2004</c:v>
                </c:pt>
                <c:pt idx="60">
                  <c:v>2005</c:v>
                </c:pt>
                <c:pt idx="64">
                  <c:v>2006</c:v>
                </c:pt>
                <c:pt idx="68">
                  <c:v>2007</c:v>
                </c:pt>
                <c:pt idx="72">
                  <c:v>2008</c:v>
                </c:pt>
                <c:pt idx="76">
                  <c:v>2009</c:v>
                </c:pt>
                <c:pt idx="80">
                  <c:v>2010</c:v>
                </c:pt>
                <c:pt idx="84">
                  <c:v>2011</c:v>
                </c:pt>
                <c:pt idx="88">
                  <c:v>2012</c:v>
                </c:pt>
                <c:pt idx="92">
                  <c:v>2013</c:v>
                </c:pt>
                <c:pt idx="96">
                  <c:v>2014</c:v>
                </c:pt>
                <c:pt idx="100">
                  <c:v>2015</c:v>
                </c:pt>
                <c:pt idx="104">
                  <c:v>2016</c:v>
                </c:pt>
                <c:pt idx="108">
                  <c:v>2017</c:v>
                </c:pt>
                <c:pt idx="112">
                  <c:v>2018</c:v>
                </c:pt>
              </c:numCache>
            </c:numRef>
          </c:cat>
          <c:val>
            <c:numRef>
              <c:f>Sheet1!$C$2:$C$117</c:f>
              <c:numCache>
                <c:formatCode>0</c:formatCode>
                <c:ptCount val="116"/>
                <c:pt idx="0">
                  <c:v>4.6095029071179381</c:v>
                </c:pt>
                <c:pt idx="1">
                  <c:v>4.6826116701392104</c:v>
                </c:pt>
                <c:pt idx="2">
                  <c:v>4.7017343947009627</c:v>
                </c:pt>
                <c:pt idx="3">
                  <c:v>4.7035754139920254</c:v>
                </c:pt>
                <c:pt idx="4">
                  <c:v>4.7435018330546628</c:v>
                </c:pt>
                <c:pt idx="5">
                  <c:v>4.8291692040840903</c:v>
                </c:pt>
                <c:pt idx="6">
                  <c:v>4.8367784605563688</c:v>
                </c:pt>
                <c:pt idx="7">
                  <c:v>4.8949533049661182</c:v>
                </c:pt>
                <c:pt idx="8">
                  <c:v>4.9355830690312503</c:v>
                </c:pt>
                <c:pt idx="9">
                  <c:v>4.9575524392056307</c:v>
                </c:pt>
                <c:pt idx="10">
                  <c:v>5.0180685880184654</c:v>
                </c:pt>
                <c:pt idx="11">
                  <c:v>5.0546218065735742</c:v>
                </c:pt>
                <c:pt idx="12">
                  <c:v>5.0425561837744644</c:v>
                </c:pt>
                <c:pt idx="13">
                  <c:v>5.1004836741984727</c:v>
                </c:pt>
                <c:pt idx="14">
                  <c:v>5.1646241232074592</c:v>
                </c:pt>
                <c:pt idx="15">
                  <c:v>5.193440731459237</c:v>
                </c:pt>
                <c:pt idx="16">
                  <c:v>5.2196697680368107</c:v>
                </c:pt>
                <c:pt idx="17">
                  <c:v>5.2675443883732491</c:v>
                </c:pt>
                <c:pt idx="18">
                  <c:v>5.2980068783814636</c:v>
                </c:pt>
                <c:pt idx="19">
                  <c:v>5.3431103614066311</c:v>
                </c:pt>
                <c:pt idx="20">
                  <c:v>5.3476890665090577</c:v>
                </c:pt>
                <c:pt idx="21">
                  <c:v>5.3813936569230769</c:v>
                </c:pt>
                <c:pt idx="22">
                  <c:v>5.4395065079960752</c:v>
                </c:pt>
                <c:pt idx="23">
                  <c:v>5.4596026224788554</c:v>
                </c:pt>
                <c:pt idx="24">
                  <c:v>5.5066460420507308</c:v>
                </c:pt>
                <c:pt idx="25">
                  <c:v>5.5459284060038359</c:v>
                </c:pt>
                <c:pt idx="26">
                  <c:v>5.6060724986776851</c:v>
                </c:pt>
                <c:pt idx="27">
                  <c:v>5.6363111734537812</c:v>
                </c:pt>
                <c:pt idx="28">
                  <c:v>5.6692218104426804</c:v>
                </c:pt>
                <c:pt idx="29">
                  <c:v>5.7375092394749991</c:v>
                </c:pt>
                <c:pt idx="30">
                  <c:v>5.8427050516977612</c:v>
                </c:pt>
                <c:pt idx="31">
                  <c:v>5.8695924287134025</c:v>
                </c:pt>
                <c:pt idx="32">
                  <c:v>5.9437214994444441</c:v>
                </c:pt>
                <c:pt idx="33">
                  <c:v>6.0465250578876129</c:v>
                </c:pt>
                <c:pt idx="34">
                  <c:v>6.1343541740053054</c:v>
                </c:pt>
                <c:pt idx="35">
                  <c:v>6.2483041174532898</c:v>
                </c:pt>
                <c:pt idx="36">
                  <c:v>6.3471191162525304</c:v>
                </c:pt>
                <c:pt idx="37">
                  <c:v>6.4469520749608353</c:v>
                </c:pt>
                <c:pt idx="38">
                  <c:v>6.5778171472248799</c:v>
                </c:pt>
                <c:pt idx="39">
                  <c:v>6.6545822275380964</c:v>
                </c:pt>
                <c:pt idx="40">
                  <c:v>6.6818884822398585</c:v>
                </c:pt>
                <c:pt idx="41">
                  <c:v>6.7956023956542868</c:v>
                </c:pt>
                <c:pt idx="42">
                  <c:v>6.8987296332312136</c:v>
                </c:pt>
                <c:pt idx="43">
                  <c:v>6.9876727016797391</c:v>
                </c:pt>
                <c:pt idx="44">
                  <c:v>7.0429951804434321</c:v>
                </c:pt>
                <c:pt idx="45">
                  <c:v>7.2234659943545347</c:v>
                </c:pt>
                <c:pt idx="46">
                  <c:v>7.4141547509420151</c:v>
                </c:pt>
                <c:pt idx="47">
                  <c:v>7.5826774403661972</c:v>
                </c:pt>
                <c:pt idx="48">
                  <c:v>7.7536832511025837</c:v>
                </c:pt>
                <c:pt idx="49">
                  <c:v>7.9420896405200585</c:v>
                </c:pt>
                <c:pt idx="50">
                  <c:v>8.1719917133992226</c:v>
                </c:pt>
                <c:pt idx="51">
                  <c:v>8.3990172418347093</c:v>
                </c:pt>
                <c:pt idx="52">
                  <c:v>8.5536457607053258</c:v>
                </c:pt>
                <c:pt idx="53">
                  <c:v>8.9251660534850696</c:v>
                </c:pt>
                <c:pt idx="54">
                  <c:v>9.1939338910084931</c:v>
                </c:pt>
                <c:pt idx="55">
                  <c:v>9.4421610467176809</c:v>
                </c:pt>
                <c:pt idx="56">
                  <c:v>9.5999912474718787</c:v>
                </c:pt>
                <c:pt idx="57">
                  <c:v>9.8883780462781239</c:v>
                </c:pt>
                <c:pt idx="58">
                  <c:v>10.153020700503431</c:v>
                </c:pt>
                <c:pt idx="59">
                  <c:v>10.379974882319749</c:v>
                </c:pt>
                <c:pt idx="60">
                  <c:v>10.629841281370645</c:v>
                </c:pt>
                <c:pt idx="61">
                  <c:v>10.937886005339072</c:v>
                </c:pt>
                <c:pt idx="62">
                  <c:v>11.15808076757884</c:v>
                </c:pt>
                <c:pt idx="63">
                  <c:v>11.389465750109188</c:v>
                </c:pt>
                <c:pt idx="64">
                  <c:v>11.709472084201202</c:v>
                </c:pt>
                <c:pt idx="65">
                  <c:v>11.990382530395825</c:v>
                </c:pt>
                <c:pt idx="66">
                  <c:v>12.176881090493845</c:v>
                </c:pt>
                <c:pt idx="67">
                  <c:v>12.4189332854827</c:v>
                </c:pt>
                <c:pt idx="68">
                  <c:v>12.548380801759031</c:v>
                </c:pt>
                <c:pt idx="69">
                  <c:v>12.646257012834472</c:v>
                </c:pt>
                <c:pt idx="70">
                  <c:v>12.787943265159495</c:v>
                </c:pt>
                <c:pt idx="71">
                  <c:v>12.759712168912488</c:v>
                </c:pt>
                <c:pt idx="72">
                  <c:v>12.708170314907042</c:v>
                </c:pt>
                <c:pt idx="73">
                  <c:v>12.528890554115057</c:v>
                </c:pt>
                <c:pt idx="74">
                  <c:v>12.305120603775912</c:v>
                </c:pt>
                <c:pt idx="75">
                  <c:v>12.503176272222097</c:v>
                </c:pt>
                <c:pt idx="76">
                  <c:v>12.589588294274504</c:v>
                </c:pt>
                <c:pt idx="77">
                  <c:v>12.487561549944498</c:v>
                </c:pt>
                <c:pt idx="78">
                  <c:v>12.314118376811056</c:v>
                </c:pt>
                <c:pt idx="79">
                  <c:v>12.161963447094871</c:v>
                </c:pt>
                <c:pt idx="80">
                  <c:v>11.99098979661321</c:v>
                </c:pt>
                <c:pt idx="81">
                  <c:v>11.916465220596354</c:v>
                </c:pt>
                <c:pt idx="82">
                  <c:v>11.790742678409245</c:v>
                </c:pt>
                <c:pt idx="83">
                  <c:v>11.497317186568894</c:v>
                </c:pt>
                <c:pt idx="84">
                  <c:v>11.313039192669308</c:v>
                </c:pt>
                <c:pt idx="85">
                  <c:v>11.117242034023793</c:v>
                </c:pt>
                <c:pt idx="86">
                  <c:v>10.986771708950624</c:v>
                </c:pt>
                <c:pt idx="87">
                  <c:v>10.88509927587933</c:v>
                </c:pt>
                <c:pt idx="88">
                  <c:v>10.758916882597688</c:v>
                </c:pt>
                <c:pt idx="89">
                  <c:v>10.671405708358099</c:v>
                </c:pt>
                <c:pt idx="90">
                  <c:v>10.575084168155378</c:v>
                </c:pt>
                <c:pt idx="91">
                  <c:v>10.451048330788579</c:v>
                </c:pt>
                <c:pt idx="92">
                  <c:v>10.358843229584531</c:v>
                </c:pt>
                <c:pt idx="93">
                  <c:v>10.333608573884376</c:v>
                </c:pt>
                <c:pt idx="94">
                  <c:v>10.289839474744964</c:v>
                </c:pt>
                <c:pt idx="95">
                  <c:v>10.236120994458268</c:v>
                </c:pt>
                <c:pt idx="96">
                  <c:v>10.136044504933771</c:v>
                </c:pt>
                <c:pt idx="97">
                  <c:v>10.075488913546959</c:v>
                </c:pt>
                <c:pt idx="98">
                  <c:v>10.060703669363519</c:v>
                </c:pt>
                <c:pt idx="99">
                  <c:v>10.098558664097711</c:v>
                </c:pt>
                <c:pt idx="100">
                  <c:v>10.133860791465226</c:v>
                </c:pt>
                <c:pt idx="101">
                  <c:v>10.106543087128278</c:v>
                </c:pt>
                <c:pt idx="102">
                  <c:v>10.113801495492488</c:v>
                </c:pt>
                <c:pt idx="103">
                  <c:v>10.182923715917848</c:v>
                </c:pt>
                <c:pt idx="104">
                  <c:v>10.190075073467071</c:v>
                </c:pt>
                <c:pt idx="105">
                  <c:v>10.182460157529043</c:v>
                </c:pt>
                <c:pt idx="106">
                  <c:v>10.219744521913874</c:v>
                </c:pt>
                <c:pt idx="107">
                  <c:v>10.212907525606612</c:v>
                </c:pt>
                <c:pt idx="108">
                  <c:v>10.196840004818929</c:v>
                </c:pt>
                <c:pt idx="109">
                  <c:v>10.261018096343186</c:v>
                </c:pt>
                <c:pt idx="110">
                  <c:v>10.294503003354141</c:v>
                </c:pt>
                <c:pt idx="111">
                  <c:v>10.29413312243671</c:v>
                </c:pt>
                <c:pt idx="112">
                  <c:v>10.250610550583012</c:v>
                </c:pt>
                <c:pt idx="113">
                  <c:v>10.277102678236771</c:v>
                </c:pt>
                <c:pt idx="114">
                  <c:v>10.318418135614689</c:v>
                </c:pt>
                <c:pt idx="115">
                  <c:v>10.336876</c:v>
                </c:pt>
              </c:numCache>
            </c:numRef>
          </c:val>
          <c:smooth val="0"/>
          <c:extLst>
            <c:ext xmlns:c16="http://schemas.microsoft.com/office/drawing/2014/chart" uri="{C3380CC4-5D6E-409C-BE32-E72D297353CC}">
              <c16:uniqueId val="{00000001-6B60-4820-835B-4664110E4F34}"/>
            </c:ext>
          </c:extLst>
        </c:ser>
        <c:dLbls>
          <c:showLegendKey val="0"/>
          <c:showVal val="0"/>
          <c:showCatName val="0"/>
          <c:showSerName val="0"/>
          <c:showPercent val="0"/>
          <c:showBubbleSize val="0"/>
        </c:dLbls>
        <c:marker val="1"/>
        <c:smooth val="0"/>
        <c:axId val="474588104"/>
        <c:axId val="474588432"/>
      </c:lineChart>
      <c:catAx>
        <c:axId val="474588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474588432"/>
        <c:crosses val="autoZero"/>
        <c:auto val="1"/>
        <c:lblAlgn val="ctr"/>
        <c:lblOffset val="100"/>
        <c:tickLblSkip val="8"/>
        <c:noMultiLvlLbl val="0"/>
      </c:catAx>
      <c:valAx>
        <c:axId val="474588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474588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Sheet1!$B$1</c:f>
              <c:strCache>
                <c:ptCount val="1"/>
                <c:pt idx="0">
                  <c:v>Change in Renter Households</c:v>
                </c:pt>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cat>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Sheet1!$B$2:$B$19</c:f>
              <c:numCache>
                <c:formatCode>General</c:formatCode>
                <c:ptCount val="18"/>
                <c:pt idx="0">
                  <c:v>58</c:v>
                </c:pt>
                <c:pt idx="1">
                  <c:v>383</c:v>
                </c:pt>
                <c:pt idx="2">
                  <c:v>-119</c:v>
                </c:pt>
                <c:pt idx="3">
                  <c:v>-353</c:v>
                </c:pt>
                <c:pt idx="4">
                  <c:v>742</c:v>
                </c:pt>
                <c:pt idx="5">
                  <c:v>490</c:v>
                </c:pt>
                <c:pt idx="6">
                  <c:v>902</c:v>
                </c:pt>
                <c:pt idx="7">
                  <c:v>482</c:v>
                </c:pt>
                <c:pt idx="8">
                  <c:v>713</c:v>
                </c:pt>
                <c:pt idx="9">
                  <c:v>780</c:v>
                </c:pt>
                <c:pt idx="10" formatCode="#,##0">
                  <c:v>1008</c:v>
                </c:pt>
                <c:pt idx="11" formatCode="#,##0">
                  <c:v>1155</c:v>
                </c:pt>
                <c:pt idx="12">
                  <c:v>629</c:v>
                </c:pt>
                <c:pt idx="13" formatCode="#,##0">
                  <c:v>1144</c:v>
                </c:pt>
                <c:pt idx="14" formatCode="#,##0">
                  <c:v>1447</c:v>
                </c:pt>
                <c:pt idx="15">
                  <c:v>663</c:v>
                </c:pt>
                <c:pt idx="16">
                  <c:v>-129</c:v>
                </c:pt>
                <c:pt idx="17" formatCode="_(* #,##0.0_);_(* \(#,##0.0\);_(* &quot;-&quot;??_);_(@_)">
                  <c:v>-110</c:v>
                </c:pt>
              </c:numCache>
            </c:numRef>
          </c:val>
          <c:extLst>
            <c:ext xmlns:c16="http://schemas.microsoft.com/office/drawing/2014/chart" uri="{C3380CC4-5D6E-409C-BE32-E72D297353CC}">
              <c16:uniqueId val="{00000002-4738-4781-AF33-94E7723F8883}"/>
            </c:ext>
          </c:extLst>
        </c:ser>
        <c:dLbls>
          <c:showLegendKey val="0"/>
          <c:showVal val="0"/>
          <c:showCatName val="0"/>
          <c:showSerName val="0"/>
          <c:showPercent val="0"/>
          <c:showBubbleSize val="0"/>
        </c:dLbls>
        <c:gapWidth val="50"/>
        <c:axId val="170027864"/>
        <c:axId val="170027536"/>
      </c:barChart>
      <c:lineChart>
        <c:grouping val="standard"/>
        <c:varyColors val="0"/>
        <c:ser>
          <c:idx val="2"/>
          <c:order val="1"/>
          <c:tx>
            <c:strRef>
              <c:f>Sheet1!$C$1</c:f>
              <c:strCache>
                <c:ptCount val="1"/>
                <c:pt idx="0">
                  <c:v>Rentership Rate (Right scale)</c:v>
                </c:pt>
              </c:strCache>
            </c:strRef>
          </c:tx>
          <c:spPr>
            <a:ln w="76200" cap="rnd">
              <a:solidFill>
                <a:srgbClr val="002060"/>
              </a:solidFill>
              <a:round/>
            </a:ln>
            <a:effectLst/>
          </c:spPr>
          <c:marker>
            <c:symbol val="none"/>
          </c:marker>
          <c:cat>
            <c:numRef>
              <c:f>Sheet1!$A$2:$A$19</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Sheet1!$C$2:$C$19</c:f>
              <c:numCache>
                <c:formatCode>0.0</c:formatCode>
                <c:ptCount val="18"/>
                <c:pt idx="0">
                  <c:v>32.200000000000003</c:v>
                </c:pt>
                <c:pt idx="1">
                  <c:v>32.1</c:v>
                </c:pt>
                <c:pt idx="2">
                  <c:v>31.7</c:v>
                </c:pt>
                <c:pt idx="3">
                  <c:v>31</c:v>
                </c:pt>
                <c:pt idx="4">
                  <c:v>31.1</c:v>
                </c:pt>
                <c:pt idx="5">
                  <c:v>31.2</c:v>
                </c:pt>
                <c:pt idx="6">
                  <c:v>31.9</c:v>
                </c:pt>
                <c:pt idx="7">
                  <c:v>32.200000000000003</c:v>
                </c:pt>
                <c:pt idx="8">
                  <c:v>32.6</c:v>
                </c:pt>
                <c:pt idx="9">
                  <c:v>33.200000000000003</c:v>
                </c:pt>
                <c:pt idx="10">
                  <c:v>33.9</c:v>
                </c:pt>
                <c:pt idx="11">
                  <c:v>34.6</c:v>
                </c:pt>
                <c:pt idx="12">
                  <c:v>34.9</c:v>
                </c:pt>
                <c:pt idx="13">
                  <c:v>35.5</c:v>
                </c:pt>
                <c:pt idx="14">
                  <c:v>36.299999999999997</c:v>
                </c:pt>
                <c:pt idx="15">
                  <c:v>36.6</c:v>
                </c:pt>
                <c:pt idx="16">
                  <c:v>36.1</c:v>
                </c:pt>
                <c:pt idx="17">
                  <c:v>35.6</c:v>
                </c:pt>
              </c:numCache>
            </c:numRef>
          </c:val>
          <c:smooth val="0"/>
          <c:extLst>
            <c:ext xmlns:c16="http://schemas.microsoft.com/office/drawing/2014/chart" uri="{C3380CC4-5D6E-409C-BE32-E72D297353CC}">
              <c16:uniqueId val="{00000000-6499-4B58-A192-542C2DFDA111}"/>
            </c:ext>
          </c:extLst>
        </c:ser>
        <c:dLbls>
          <c:showLegendKey val="0"/>
          <c:showVal val="0"/>
          <c:showCatName val="0"/>
          <c:showSerName val="0"/>
          <c:showPercent val="0"/>
          <c:showBubbleSize val="0"/>
        </c:dLbls>
        <c:marker val="1"/>
        <c:smooth val="0"/>
        <c:axId val="812737960"/>
        <c:axId val="812733368"/>
      </c:lineChart>
      <c:valAx>
        <c:axId val="81273336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812737960"/>
        <c:crosses val="max"/>
        <c:crossBetween val="between"/>
      </c:valAx>
      <c:catAx>
        <c:axId val="812737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812733368"/>
        <c:crosses val="autoZero"/>
        <c:auto val="1"/>
        <c:lblAlgn val="ctr"/>
        <c:lblOffset val="100"/>
        <c:noMultiLvlLbl val="0"/>
      </c:catAx>
      <c:valAx>
        <c:axId val="170027536"/>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170027864"/>
        <c:crosses val="autoZero"/>
        <c:crossBetween val="between"/>
        <c:dispUnits>
          <c:builtInUnit val="thousands"/>
        </c:dispUnits>
      </c:valAx>
      <c:catAx>
        <c:axId val="170027864"/>
        <c:scaling>
          <c:orientation val="minMax"/>
        </c:scaling>
        <c:delete val="1"/>
        <c:axPos val="b"/>
        <c:numFmt formatCode="General" sourceLinked="1"/>
        <c:majorTickMark val="out"/>
        <c:minorTickMark val="none"/>
        <c:tickLblPos val="nextTo"/>
        <c:crossAx val="170027536"/>
        <c:crosses val="autoZero"/>
        <c:auto val="1"/>
        <c:lblAlgn val="ctr"/>
        <c:lblOffset val="100"/>
        <c:noMultiLvlLbl val="0"/>
      </c:catAx>
      <c:spPr>
        <a:noFill/>
        <a:ln>
          <a:noFill/>
        </a:ln>
        <a:effectLst/>
      </c:spPr>
    </c:plotArea>
    <c:legend>
      <c:legendPos val="b"/>
      <c:layout>
        <c:manualLayout>
          <c:xMode val="edge"/>
          <c:yMode val="edge"/>
          <c:x val="9.1109323671134928E-4"/>
          <c:y val="0.92301510551198407"/>
          <c:w val="0.5335603549154182"/>
          <c:h val="6.245045989468829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dirty="0"/>
              <a:t>Households (Millions)</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0"/>
          <c:order val="0"/>
          <c:tx>
            <c:strRef>
              <c:f>Sheet1!$B$1</c:f>
              <c:strCache>
                <c:ptCount val="1"/>
                <c:pt idx="0">
                  <c:v>Less than $15,000</c:v>
                </c:pt>
              </c:strCache>
            </c:strRef>
          </c:tx>
          <c:spPr>
            <a:gradFill>
              <a:gsLst>
                <a:gs pos="0">
                  <a:srgbClr val="002060"/>
                </a:gs>
                <a:gs pos="50000">
                  <a:srgbClr val="508DA6">
                    <a:lumMod val="75000"/>
                  </a:srgbClr>
                </a:gs>
                <a:gs pos="100000">
                  <a:srgbClr val="002060"/>
                </a:gs>
              </a:gsLst>
              <a:lin ang="10800000" scaled="0"/>
            </a:gradFill>
            <a:ln>
              <a:noFill/>
            </a:ln>
            <a:effectLst/>
          </c:spPr>
          <c:invertIfNegative val="0"/>
          <c:dLbls>
            <c:delete val="1"/>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Sheet1!$B$2:$B$12</c:f>
              <c:numCache>
                <c:formatCode>General</c:formatCode>
                <c:ptCount val="11"/>
                <c:pt idx="0">
                  <c:v>7203561.3499999996</c:v>
                </c:pt>
                <c:pt idx="1">
                  <c:v>7841081.8200000003</c:v>
                </c:pt>
                <c:pt idx="2">
                  <c:v>8071677.9299999997</c:v>
                </c:pt>
                <c:pt idx="3">
                  <c:v>8730106.7799999993</c:v>
                </c:pt>
                <c:pt idx="4">
                  <c:v>9065074.3300000001</c:v>
                </c:pt>
                <c:pt idx="5">
                  <c:v>9061622.1699999999</c:v>
                </c:pt>
                <c:pt idx="6">
                  <c:v>8956403.0999999996</c:v>
                </c:pt>
                <c:pt idx="7">
                  <c:v>9152131.6199999992</c:v>
                </c:pt>
                <c:pt idx="8">
                  <c:v>8700742.1500000004</c:v>
                </c:pt>
                <c:pt idx="9">
                  <c:v>8427281.9299999997</c:v>
                </c:pt>
                <c:pt idx="10">
                  <c:v>7976690.9500000002</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$75,000 and Over</c:v>
                </c:pt>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dLbls>
            <c:delete val="1"/>
          </c:dLbls>
          <c:cat>
            <c:numRef>
              <c:f>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Sheet1!$C$2:$C$12</c:f>
              <c:numCache>
                <c:formatCode>General</c:formatCode>
                <c:ptCount val="11"/>
                <c:pt idx="0">
                  <c:v>7258394.5199999996</c:v>
                </c:pt>
                <c:pt idx="1">
                  <c:v>7226206.7599999998</c:v>
                </c:pt>
                <c:pt idx="2">
                  <c:v>7020999.2800000003</c:v>
                </c:pt>
                <c:pt idx="3">
                  <c:v>7328428.7400000002</c:v>
                </c:pt>
                <c:pt idx="4">
                  <c:v>7504677.0099999998</c:v>
                </c:pt>
                <c:pt idx="5">
                  <c:v>8106224.7199999997</c:v>
                </c:pt>
                <c:pt idx="6">
                  <c:v>8838747.5999999996</c:v>
                </c:pt>
                <c:pt idx="7">
                  <c:v>9510360.3499999996</c:v>
                </c:pt>
                <c:pt idx="8">
                  <c:v>10805617</c:v>
                </c:pt>
                <c:pt idx="9">
                  <c:v>11310947</c:v>
                </c:pt>
                <c:pt idx="10">
                  <c:v>11622102</c:v>
                </c:pt>
              </c:numCache>
            </c:numRef>
          </c:val>
          <c:extLst>
            <c:ext xmlns:c16="http://schemas.microsoft.com/office/drawing/2014/chart" uri="{C3380CC4-5D6E-409C-BE32-E72D297353CC}">
              <c16:uniqueId val="{00000001-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2000000"/>
          <c:min val="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0.24532744277127314"/>
          <c:y val="0.91228536765230628"/>
          <c:w val="0.45623521325549371"/>
          <c:h val="7.260889216642481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Owners</a:t>
            </a:r>
            <a:r>
              <a:rPr lang="en-US" sz="1600" b="1" baseline="0" dirty="0">
                <a:solidFill>
                  <a:schemeClr val="tx1">
                    <a:lumMod val="50000"/>
                  </a:schemeClr>
                </a:solidFill>
              </a:rPr>
              <a:t> </a:t>
            </a:r>
            <a:r>
              <a:rPr lang="en-US" sz="1600" b="1" dirty="0">
                <a:solidFill>
                  <a:schemeClr val="tx1">
                    <a:lumMod val="50000"/>
                  </a:schemeClr>
                </a:solidFill>
              </a:rPr>
              <a:t>with Cost Burdens (Millions)</a:t>
            </a:r>
          </a:p>
        </c:rich>
      </c:tx>
      <c:layout>
        <c:manualLayout>
          <c:xMode val="edge"/>
          <c:yMode val="edge"/>
          <c:x val="4.6289884859661026E-2"/>
          <c:y val="3.1616846712936415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844868354717828"/>
        </c:manualLayout>
      </c:layout>
      <c:barChart>
        <c:barDir val="col"/>
        <c:grouping val="stacked"/>
        <c:varyColors val="0"/>
        <c:ser>
          <c:idx val="0"/>
          <c:order val="0"/>
          <c:tx>
            <c:strRef>
              <c:f>Sheet1!$B$1</c:f>
              <c:strCache>
                <c:ptCount val="1"/>
                <c:pt idx="0">
                  <c:v>Severely Burdened</c:v>
                </c:pt>
              </c:strCache>
            </c:strRef>
          </c:tx>
          <c:spPr>
            <a:gradFill>
              <a:gsLst>
                <a:gs pos="0">
                  <a:srgbClr val="002060"/>
                </a:gs>
                <a:gs pos="50000">
                  <a:srgbClr val="508DA6">
                    <a:lumMod val="75000"/>
                  </a:srgbClr>
                </a:gs>
                <a:gs pos="100000">
                  <a:srgbClr val="002060"/>
                </a:gs>
              </a:gsLst>
              <a:lin ang="10800000" scaled="0"/>
            </a:gradFill>
            <a:ln>
              <a:noFill/>
            </a:ln>
            <a:effectLst/>
          </c:spPr>
          <c:invertIfNegative val="0"/>
          <c:dLbls>
            <c:delete val="1"/>
          </c:dLbls>
          <c:cat>
            <c:numRef>
              <c:f>Sheet1!$A$2:$A$18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Sheet1!$B$2:$B$18</c:f>
              <c:numCache>
                <c:formatCode>#,##0</c:formatCode>
                <c:ptCount val="17"/>
                <c:pt idx="0">
                  <c:v>6485204</c:v>
                </c:pt>
                <c:pt idx="1">
                  <c:v>6345664</c:v>
                </c:pt>
                <c:pt idx="2">
                  <c:v>7116864</c:v>
                </c:pt>
                <c:pt idx="3">
                  <c:v>7550420</c:v>
                </c:pt>
                <c:pt idx="4">
                  <c:v>8235613</c:v>
                </c:pt>
                <c:pt idx="5">
                  <c:v>8977000</c:v>
                </c:pt>
                <c:pt idx="6">
                  <c:v>9171639</c:v>
                </c:pt>
                <c:pt idx="7">
                  <c:v>9378209</c:v>
                </c:pt>
                <c:pt idx="8">
                  <c:v>9321281</c:v>
                </c:pt>
                <c:pt idx="9">
                  <c:v>9527839</c:v>
                </c:pt>
                <c:pt idx="10">
                  <c:v>9344888</c:v>
                </c:pt>
                <c:pt idx="11">
                  <c:v>8512307</c:v>
                </c:pt>
                <c:pt idx="12">
                  <c:v>8081785</c:v>
                </c:pt>
                <c:pt idx="13">
                  <c:v>7887674</c:v>
                </c:pt>
                <c:pt idx="14">
                  <c:v>7614568</c:v>
                </c:pt>
                <c:pt idx="15">
                  <c:v>7491857</c:v>
                </c:pt>
                <c:pt idx="16">
                  <c:v>7469291</c:v>
                </c:pt>
              </c:numCache>
            </c:numRef>
          </c:val>
          <c:extLst>
            <c:ext xmlns:c16="http://schemas.microsoft.com/office/drawing/2014/chart" uri="{C3380CC4-5D6E-409C-BE32-E72D297353CC}">
              <c16:uniqueId val="{00000000-C347-44D6-B583-CDDE753BDE27}"/>
            </c:ext>
          </c:extLst>
        </c:ser>
        <c:ser>
          <c:idx val="1"/>
          <c:order val="1"/>
          <c:tx>
            <c:strRef>
              <c:f>Sheet1!$C$1</c:f>
              <c:strCache>
                <c:ptCount val="1"/>
                <c:pt idx="0">
                  <c:v>Moderately Burdened</c:v>
                </c:pt>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dLbls>
            <c:delete val="1"/>
          </c:dLbls>
          <c:cat>
            <c:numRef>
              <c:f>Sheet1!$A$2:$A$18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Sheet1!$C$2:$C$18</c:f>
              <c:numCache>
                <c:formatCode>#,##0</c:formatCode>
                <c:ptCount val="17"/>
                <c:pt idx="0">
                  <c:v>10269711</c:v>
                </c:pt>
                <c:pt idx="1">
                  <c:v>10354574</c:v>
                </c:pt>
                <c:pt idx="2">
                  <c:v>11253526</c:v>
                </c:pt>
                <c:pt idx="3">
                  <c:v>11851704</c:v>
                </c:pt>
                <c:pt idx="4">
                  <c:v>12676791</c:v>
                </c:pt>
                <c:pt idx="5">
                  <c:v>13568575</c:v>
                </c:pt>
                <c:pt idx="6">
                  <c:v>13614970</c:v>
                </c:pt>
                <c:pt idx="7">
                  <c:v>13496015</c:v>
                </c:pt>
                <c:pt idx="8">
                  <c:v>13302457</c:v>
                </c:pt>
                <c:pt idx="9">
                  <c:v>13251314</c:v>
                </c:pt>
                <c:pt idx="10">
                  <c:v>12657428</c:v>
                </c:pt>
                <c:pt idx="11">
                  <c:v>11747747</c:v>
                </c:pt>
                <c:pt idx="12">
                  <c:v>10796510</c:v>
                </c:pt>
                <c:pt idx="13">
                  <c:v>10593264</c:v>
                </c:pt>
                <c:pt idx="14">
                  <c:v>10221825</c:v>
                </c:pt>
                <c:pt idx="15">
                  <c:v>9801765</c:v>
                </c:pt>
                <c:pt idx="16">
                  <c:v>9837077</c:v>
                </c:pt>
              </c:numCache>
            </c:numRef>
          </c:val>
          <c:extLst>
            <c:ext xmlns:c16="http://schemas.microsoft.com/office/drawing/2014/chart" uri="{C3380CC4-5D6E-409C-BE32-E72D297353CC}">
              <c16:uniqueId val="{00000000-51A5-4247-8E63-AD8BB582A7EC}"/>
            </c:ext>
          </c:extLst>
        </c:ser>
        <c:dLbls>
          <c:dLblPos val="inEnd"/>
          <c:showLegendKey val="0"/>
          <c:showVal val="1"/>
          <c:showCatName val="0"/>
          <c:showSerName val="0"/>
          <c:showPercent val="0"/>
          <c:showBubbleSize val="0"/>
        </c:dLbls>
        <c:gapWidth val="5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24000000"/>
          <c:min val="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2000000"/>
        <c:dispUnits>
          <c:builtInUnit val="millions"/>
        </c:dispUnits>
      </c:valAx>
      <c:spPr>
        <a:noFill/>
        <a:ln>
          <a:noFill/>
        </a:ln>
        <a:effectLst/>
      </c:spPr>
    </c:plotArea>
    <c:legend>
      <c:legendPos val="b"/>
      <c:layout>
        <c:manualLayout>
          <c:xMode val="edge"/>
          <c:yMode val="edge"/>
          <c:x val="4.6255318715676071E-2"/>
          <c:y val="0.91553528165634768"/>
          <c:w val="0.31420085855799118"/>
          <c:h val="5.96912879452877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2"/>
                </a:solidFill>
                <a:latin typeface="+mn-lt"/>
                <a:ea typeface="+mn-ea"/>
                <a:cs typeface="+mn-cs"/>
              </a:defRPr>
            </a:pPr>
            <a:r>
              <a:rPr lang="en-US" sz="1600" b="1" dirty="0">
                <a:solidFill>
                  <a:schemeClr val="tx2"/>
                </a:solidFill>
              </a:rPr>
              <a:t>Renters with Cost Burdens (Millions)</a:t>
            </a:r>
          </a:p>
        </c:rich>
      </c:tx>
      <c:layout>
        <c:manualLayout>
          <c:xMode val="edge"/>
          <c:yMode val="edge"/>
          <c:x val="4.7431061378637562E-2"/>
          <c:y val="4.370001726577624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4.6272502463050778E-2"/>
          <c:y val="0.1336764142744564"/>
          <c:w val="0.9424659348578831"/>
          <c:h val="0.70661226178775061"/>
        </c:manualLayout>
      </c:layout>
      <c:barChart>
        <c:barDir val="col"/>
        <c:grouping val="stacked"/>
        <c:varyColors val="0"/>
        <c:ser>
          <c:idx val="1"/>
          <c:order val="0"/>
          <c:tx>
            <c:strRef>
              <c:f>Sheet1!$B$1</c:f>
              <c:strCache>
                <c:ptCount val="1"/>
                <c:pt idx="0">
                  <c:v>Severely Burdened</c:v>
                </c:pt>
              </c:strCache>
            </c:strRef>
          </c:tx>
          <c:spPr>
            <a:gradFill>
              <a:gsLst>
                <a:gs pos="0">
                  <a:srgbClr val="002060"/>
                </a:gs>
                <a:gs pos="50000">
                  <a:srgbClr val="508DA6">
                    <a:lumMod val="75000"/>
                  </a:srgbClr>
                </a:gs>
                <a:gs pos="100000">
                  <a:srgbClr val="002060"/>
                </a:gs>
              </a:gsLst>
              <a:lin ang="10800000" scaled="0"/>
            </a:gradFill>
            <a:ln>
              <a:noFill/>
            </a:ln>
            <a:effectLst/>
          </c:spPr>
          <c:invertIfNegative val="0"/>
          <c:dLbls>
            <c:delete val="1"/>
          </c:dLbls>
          <c:cat>
            <c:numRef>
              <c:f>Sheet1!$A$2:$A$18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Sheet1!$B$2:$B$18</c:f>
              <c:numCache>
                <c:formatCode>#,##0</c:formatCode>
                <c:ptCount val="17"/>
                <c:pt idx="0">
                  <c:v>7456848</c:v>
                </c:pt>
                <c:pt idx="1">
                  <c:v>7653759</c:v>
                </c:pt>
                <c:pt idx="2">
                  <c:v>8177771</c:v>
                </c:pt>
                <c:pt idx="3">
                  <c:v>8508840</c:v>
                </c:pt>
                <c:pt idx="4">
                  <c:v>9065139</c:v>
                </c:pt>
                <c:pt idx="5">
                  <c:v>8956941</c:v>
                </c:pt>
                <c:pt idx="6">
                  <c:v>8879624</c:v>
                </c:pt>
                <c:pt idx="7">
                  <c:v>9322745</c:v>
                </c:pt>
                <c:pt idx="8">
                  <c:v>10104932</c:v>
                </c:pt>
                <c:pt idx="9">
                  <c:v>10808675</c:v>
                </c:pt>
                <c:pt idx="10">
                  <c:v>11342359</c:v>
                </c:pt>
                <c:pt idx="11">
                  <c:v>11260682</c:v>
                </c:pt>
                <c:pt idx="12">
                  <c:v>11215692</c:v>
                </c:pt>
                <c:pt idx="13">
                  <c:v>11417854</c:v>
                </c:pt>
                <c:pt idx="14">
                  <c:v>11139302</c:v>
                </c:pt>
                <c:pt idx="15">
                  <c:v>11012672</c:v>
                </c:pt>
                <c:pt idx="16">
                  <c:v>10780264</c:v>
                </c:pt>
              </c:numCache>
            </c:numRef>
          </c:val>
          <c:extLst>
            <c:ext xmlns:c16="http://schemas.microsoft.com/office/drawing/2014/chart" uri="{C3380CC4-5D6E-409C-BE32-E72D297353CC}">
              <c16:uniqueId val="{00000001-A94B-4302-86B9-650195DD8FD6}"/>
            </c:ext>
          </c:extLst>
        </c:ser>
        <c:ser>
          <c:idx val="0"/>
          <c:order val="1"/>
          <c:tx>
            <c:strRef>
              <c:f>Sheet1!$C$1</c:f>
              <c:strCache>
                <c:ptCount val="1"/>
                <c:pt idx="0">
                  <c:v>Moderately Burdened</c:v>
                </c:pt>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dLbls>
            <c:delete val="1"/>
          </c:dLbls>
          <c:cat>
            <c:numRef>
              <c:f>Sheet1!$A$2:$A$18</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Sheet1!$C$2:$C$18</c:f>
              <c:numCache>
                <c:formatCode>#,##0</c:formatCode>
                <c:ptCount val="17"/>
                <c:pt idx="0">
                  <c:v>7335007</c:v>
                </c:pt>
                <c:pt idx="1">
                  <c:v>7332845</c:v>
                </c:pt>
                <c:pt idx="2">
                  <c:v>7514179</c:v>
                </c:pt>
                <c:pt idx="3">
                  <c:v>7741639</c:v>
                </c:pt>
                <c:pt idx="4">
                  <c:v>8041526</c:v>
                </c:pt>
                <c:pt idx="5">
                  <c:v>8090015</c:v>
                </c:pt>
                <c:pt idx="6">
                  <c:v>8173681</c:v>
                </c:pt>
                <c:pt idx="7">
                  <c:v>8349495</c:v>
                </c:pt>
                <c:pt idx="8">
                  <c:v>8723584</c:v>
                </c:pt>
                <c:pt idx="9">
                  <c:v>9075240</c:v>
                </c:pt>
                <c:pt idx="10">
                  <c:v>9267266</c:v>
                </c:pt>
                <c:pt idx="11">
                  <c:v>9371188</c:v>
                </c:pt>
                <c:pt idx="12">
                  <c:v>9548757</c:v>
                </c:pt>
                <c:pt idx="13">
                  <c:v>9853626</c:v>
                </c:pt>
                <c:pt idx="14">
                  <c:v>9888696</c:v>
                </c:pt>
                <c:pt idx="15">
                  <c:v>9761022</c:v>
                </c:pt>
                <c:pt idx="16">
                  <c:v>9719514</c:v>
                </c:pt>
              </c:numCache>
            </c:numRef>
          </c:val>
          <c:extLst>
            <c:ext xmlns:c16="http://schemas.microsoft.com/office/drawing/2014/chart" uri="{C3380CC4-5D6E-409C-BE32-E72D297353CC}">
              <c16:uniqueId val="{00000002-A94B-4302-86B9-650195DD8FD6}"/>
            </c:ext>
          </c:extLst>
        </c:ser>
        <c:dLbls>
          <c:dLblPos val="inEnd"/>
          <c:showLegendKey val="0"/>
          <c:showVal val="1"/>
          <c:showCatName val="0"/>
          <c:showSerName val="0"/>
          <c:showPercent val="0"/>
          <c:showBubbleSize val="0"/>
        </c:dLbls>
        <c:gapWidth val="5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24000000"/>
          <c:min val="6000000.0000000009"/>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2000000"/>
        <c:dispUnits>
          <c:builtInUnit val="millions"/>
        </c:dispUnits>
      </c:valAx>
      <c:spPr>
        <a:noFill/>
        <a:ln>
          <a:noFill/>
        </a:ln>
        <a:effectLst/>
      </c:spPr>
    </c:plotArea>
    <c:legend>
      <c:legendPos val="b"/>
      <c:layout>
        <c:manualLayout>
          <c:xMode val="edge"/>
          <c:yMode val="edge"/>
          <c:x val="3.4929587352108854E-2"/>
          <c:y val="0.94096744291924728"/>
          <c:w val="0.31748171256119589"/>
          <c:h val="5.903255708075271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Share of Cost-Burdened Renters (Percent)</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59508528911156378"/>
        </c:manualLayout>
      </c:layout>
      <c:barChart>
        <c:barDir val="col"/>
        <c:grouping val="clustered"/>
        <c:varyColors val="0"/>
        <c:ser>
          <c:idx val="2"/>
          <c:order val="0"/>
          <c:tx>
            <c:strRef>
              <c:f>Sheet1!$D$1</c:f>
              <c:strCache>
                <c:ptCount val="1"/>
                <c:pt idx="0">
                  <c:v>25 Lowest-Cost Metros</c:v>
                </c:pt>
              </c:strCache>
            </c:strRef>
          </c:tx>
          <c:spPr>
            <a:gradFill>
              <a:gsLst>
                <a:gs pos="0">
                  <a:srgbClr val="002060"/>
                </a:gs>
                <a:gs pos="50000">
                  <a:srgbClr val="508DA6">
                    <a:lumMod val="75000"/>
                  </a:srgbClr>
                </a:gs>
                <a:gs pos="100000">
                  <a:srgbClr val="002060"/>
                </a:gs>
              </a:gsLst>
              <a:lin ang="10800000" scaled="0"/>
            </a:gradFill>
            <a:ln>
              <a:noFill/>
            </a:ln>
            <a:effectLst/>
          </c:spPr>
          <c:invertIfNegative val="0"/>
          <c:dLbls>
            <c:delete val="1"/>
          </c:dLbls>
          <c:cat>
            <c:strRef>
              <c:f>Sheet1!$A$2:$A$6</c:f>
              <c:strCache>
                <c:ptCount val="5"/>
                <c:pt idx="0">
                  <c:v>Under $15,000</c:v>
                </c:pt>
                <c:pt idx="1">
                  <c:v>$15,000–29,999</c:v>
                </c:pt>
                <c:pt idx="2">
                  <c:v>$30,000–44,999</c:v>
                </c:pt>
                <c:pt idx="3">
                  <c:v>$45,000–74,999</c:v>
                </c:pt>
                <c:pt idx="4">
                  <c:v>$75,000 and Over</c:v>
                </c:pt>
              </c:strCache>
            </c:strRef>
          </c:cat>
          <c:val>
            <c:numRef>
              <c:f>Sheet1!$D$2:$D$6</c:f>
              <c:numCache>
                <c:formatCode>General</c:formatCode>
                <c:ptCount val="5"/>
                <c:pt idx="0">
                  <c:v>81</c:v>
                </c:pt>
                <c:pt idx="1">
                  <c:v>73.3</c:v>
                </c:pt>
                <c:pt idx="2">
                  <c:v>33.799999999999997</c:v>
                </c:pt>
                <c:pt idx="3">
                  <c:v>7.3</c:v>
                </c:pt>
                <c:pt idx="4">
                  <c:v>2</c:v>
                </c:pt>
              </c:numCache>
            </c:numRef>
          </c:val>
          <c:extLst>
            <c:ext xmlns:c16="http://schemas.microsoft.com/office/drawing/2014/chart" uri="{C3380CC4-5D6E-409C-BE32-E72D297353CC}">
              <c16:uniqueId val="{00000000-6C3E-4FF7-8A6A-5C677CE898CE}"/>
            </c:ext>
          </c:extLst>
        </c:ser>
        <c:ser>
          <c:idx val="1"/>
          <c:order val="1"/>
          <c:tx>
            <c:strRef>
              <c:f>Sheet1!$C$1</c:f>
              <c:strCache>
                <c:ptCount val="1"/>
                <c:pt idx="0">
                  <c:v>Middle 50 Metros</c:v>
                </c:pt>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dLbls>
            <c:delete val="1"/>
          </c:dLbls>
          <c:cat>
            <c:strRef>
              <c:f>Sheet1!$A$2:$A$6</c:f>
              <c:strCache>
                <c:ptCount val="5"/>
                <c:pt idx="0">
                  <c:v>Under $15,000</c:v>
                </c:pt>
                <c:pt idx="1">
                  <c:v>$15,000–29,999</c:v>
                </c:pt>
                <c:pt idx="2">
                  <c:v>$30,000–44,999</c:v>
                </c:pt>
                <c:pt idx="3">
                  <c:v>$45,000–74,999</c:v>
                </c:pt>
                <c:pt idx="4">
                  <c:v>$75,000 and Over</c:v>
                </c:pt>
              </c:strCache>
            </c:strRef>
          </c:cat>
          <c:val>
            <c:numRef>
              <c:f>Sheet1!$C$2:$C$6</c:f>
              <c:numCache>
                <c:formatCode>General</c:formatCode>
                <c:ptCount val="5"/>
                <c:pt idx="0">
                  <c:v>85.6</c:v>
                </c:pt>
                <c:pt idx="1">
                  <c:v>82.6</c:v>
                </c:pt>
                <c:pt idx="2">
                  <c:v>55.1</c:v>
                </c:pt>
                <c:pt idx="3">
                  <c:v>18.399999999999999</c:v>
                </c:pt>
                <c:pt idx="4">
                  <c:v>2.5</c:v>
                </c:pt>
              </c:numCache>
            </c:numRef>
          </c:val>
          <c:extLst>
            <c:ext xmlns:c16="http://schemas.microsoft.com/office/drawing/2014/chart" uri="{C3380CC4-5D6E-409C-BE32-E72D297353CC}">
              <c16:uniqueId val="{00000001-C347-44D6-B583-CDDE753BDE27}"/>
            </c:ext>
          </c:extLst>
        </c:ser>
        <c:ser>
          <c:idx val="0"/>
          <c:order val="2"/>
          <c:tx>
            <c:strRef>
              <c:f>Sheet1!$B$1</c:f>
              <c:strCache>
                <c:ptCount val="1"/>
                <c:pt idx="0">
                  <c:v>25 Highest-Cost Metros</c:v>
                </c:pt>
              </c:strCache>
            </c:strRef>
          </c:tx>
          <c:spPr>
            <a:gradFill>
              <a:gsLst>
                <a:gs pos="0">
                  <a:srgbClr val="E9C002"/>
                </a:gs>
                <a:gs pos="50000">
                  <a:srgbClr val="E9C002">
                    <a:lumMod val="60000"/>
                    <a:lumOff val="40000"/>
                  </a:srgbClr>
                </a:gs>
                <a:gs pos="100000">
                  <a:srgbClr val="E9C002"/>
                </a:gs>
              </a:gsLst>
              <a:lin ang="10800000" scaled="0"/>
            </a:gradFill>
            <a:ln>
              <a:noFill/>
            </a:ln>
            <a:effectLst/>
          </c:spPr>
          <c:invertIfNegative val="0"/>
          <c:dLbls>
            <c:delete val="1"/>
          </c:dLbls>
          <c:cat>
            <c:strRef>
              <c:f>Sheet1!$A$2:$A$6</c:f>
              <c:strCache>
                <c:ptCount val="5"/>
                <c:pt idx="0">
                  <c:v>Under $15,000</c:v>
                </c:pt>
                <c:pt idx="1">
                  <c:v>$15,000–29,999</c:v>
                </c:pt>
                <c:pt idx="2">
                  <c:v>$30,000–44,999</c:v>
                </c:pt>
                <c:pt idx="3">
                  <c:v>$45,000–74,999</c:v>
                </c:pt>
                <c:pt idx="4">
                  <c:v>$75,000 and Over</c:v>
                </c:pt>
              </c:strCache>
            </c:strRef>
          </c:cat>
          <c:val>
            <c:numRef>
              <c:f>Sheet1!$B$2:$B$6</c:f>
              <c:numCache>
                <c:formatCode>General</c:formatCode>
                <c:ptCount val="5"/>
                <c:pt idx="0">
                  <c:v>84.9</c:v>
                </c:pt>
                <c:pt idx="1">
                  <c:v>86.7</c:v>
                </c:pt>
                <c:pt idx="2">
                  <c:v>77.7</c:v>
                </c:pt>
                <c:pt idx="3">
                  <c:v>45.6</c:v>
                </c:pt>
                <c:pt idx="4">
                  <c:v>9.6999999999999993</c:v>
                </c:pt>
              </c:numCache>
            </c:numRef>
          </c:val>
          <c:extLst>
            <c:ext xmlns:c16="http://schemas.microsoft.com/office/drawing/2014/chart" uri="{C3380CC4-5D6E-409C-BE32-E72D297353CC}">
              <c16:uniqueId val="{00000000-C347-44D6-B583-CDDE753BDE27}"/>
            </c:ext>
          </c:extLst>
        </c:ser>
        <c:dLbls>
          <c:dLblPos val="inEnd"/>
          <c:showLegendKey val="0"/>
          <c:showVal val="1"/>
          <c:showCatName val="0"/>
          <c:showSerName val="0"/>
          <c:showPercent val="0"/>
          <c:showBubbleSize val="0"/>
        </c:dLbls>
        <c:gapWidth val="47"/>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9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spPr>
        <a:noFill/>
        <a:ln>
          <a:noFill/>
        </a:ln>
        <a:effectLst/>
      </c:spPr>
    </c:plotArea>
    <c:legend>
      <c:legendPos val="b"/>
      <c:layout>
        <c:manualLayout>
          <c:xMode val="edge"/>
          <c:yMode val="edge"/>
          <c:x val="2.2002286771523855E-2"/>
          <c:y val="0.9382123844264828"/>
          <c:w val="0.51899286950920864"/>
          <c:h val="6.178761557351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Monthly</a:t>
            </a:r>
            <a:r>
              <a:rPr lang="en-US" sz="1600" b="1" baseline="0" dirty="0">
                <a:solidFill>
                  <a:schemeClr val="tx1">
                    <a:lumMod val="50000"/>
                  </a:schemeClr>
                </a:solidFill>
              </a:rPr>
              <a:t> </a:t>
            </a:r>
            <a:r>
              <a:rPr lang="en-US" sz="1600" b="1" dirty="0">
                <a:solidFill>
                  <a:schemeClr val="tx1">
                    <a:lumMod val="50000"/>
                  </a:schemeClr>
                </a:solidFill>
              </a:rPr>
              <a:t>Expenditures (Dollars)</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clustered"/>
        <c:varyColors val="0"/>
        <c:ser>
          <c:idx val="0"/>
          <c:order val="0"/>
          <c:tx>
            <c:strRef>
              <c:f>Sheet1!$A$2</c:f>
              <c:strCache>
                <c:ptCount val="1"/>
                <c:pt idx="0">
                  <c:v>Unburdened</c:v>
                </c:pt>
              </c:strCache>
            </c:strRef>
          </c:tx>
          <c:spPr>
            <a:gradFill>
              <a:gsLst>
                <a:gs pos="0">
                  <a:srgbClr val="002060"/>
                </a:gs>
                <a:gs pos="50000">
                  <a:srgbClr val="508DA6">
                    <a:lumMod val="75000"/>
                  </a:srgbClr>
                </a:gs>
                <a:gs pos="100000">
                  <a:srgbClr val="002060"/>
                </a:gs>
              </a:gsLst>
              <a:lin ang="10800000" scaled="0"/>
            </a:gradFill>
            <a:ln>
              <a:noFill/>
            </a:ln>
            <a:effectLst/>
          </c:spPr>
          <c:invertIfNegative val="0"/>
          <c:dLbls>
            <c:delete val="1"/>
          </c:dLbls>
          <c:cat>
            <c:strRef>
              <c:f>Sheet1!$B$1:$E$1</c:f>
              <c:strCache>
                <c:ptCount val="4"/>
                <c:pt idx="0">
                  <c:v>Food</c:v>
                </c:pt>
                <c:pt idx="1">
                  <c:v>Transportation</c:v>
                </c:pt>
                <c:pt idx="2">
                  <c:v>Retirement</c:v>
                </c:pt>
                <c:pt idx="3">
                  <c:v>Healthcare</c:v>
                </c:pt>
              </c:strCache>
            </c:strRef>
          </c:cat>
          <c:val>
            <c:numRef>
              <c:f>Sheet1!$B$2:$E$2</c:f>
              <c:numCache>
                <c:formatCode>0</c:formatCode>
                <c:ptCount val="4"/>
                <c:pt idx="0">
                  <c:v>484.23</c:v>
                </c:pt>
                <c:pt idx="1">
                  <c:v>227.72</c:v>
                </c:pt>
                <c:pt idx="2">
                  <c:v>140.06</c:v>
                </c:pt>
                <c:pt idx="3">
                  <c:v>59.954999999999998</c:v>
                </c:pt>
              </c:numCache>
            </c:numRef>
          </c:val>
          <c:extLst>
            <c:ext xmlns:c16="http://schemas.microsoft.com/office/drawing/2014/chart" uri="{C3380CC4-5D6E-409C-BE32-E72D297353CC}">
              <c16:uniqueId val="{00000000-C347-44D6-B583-CDDE753BDE27}"/>
            </c:ext>
          </c:extLst>
        </c:ser>
        <c:ser>
          <c:idx val="1"/>
          <c:order val="1"/>
          <c:tx>
            <c:strRef>
              <c:f>Sheet1!$A$3</c:f>
              <c:strCache>
                <c:ptCount val="1"/>
                <c:pt idx="0">
                  <c:v>Moderately Burdened</c:v>
                </c:pt>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dLbls>
            <c:delete val="1"/>
          </c:dLbls>
          <c:cat>
            <c:strRef>
              <c:f>Sheet1!$B$1:$E$1</c:f>
              <c:strCache>
                <c:ptCount val="4"/>
                <c:pt idx="0">
                  <c:v>Food</c:v>
                </c:pt>
                <c:pt idx="1">
                  <c:v>Transportation</c:v>
                </c:pt>
                <c:pt idx="2">
                  <c:v>Retirement</c:v>
                </c:pt>
                <c:pt idx="3">
                  <c:v>Healthcare</c:v>
                </c:pt>
              </c:strCache>
            </c:strRef>
          </c:cat>
          <c:val>
            <c:numRef>
              <c:f>Sheet1!$B$3:$E$3</c:f>
              <c:numCache>
                <c:formatCode>0</c:formatCode>
                <c:ptCount val="4"/>
                <c:pt idx="0">
                  <c:v>425.68</c:v>
                </c:pt>
                <c:pt idx="1">
                  <c:v>174.88</c:v>
                </c:pt>
                <c:pt idx="2">
                  <c:v>119.63</c:v>
                </c:pt>
                <c:pt idx="3">
                  <c:v>28.341999999999999</c:v>
                </c:pt>
              </c:numCache>
            </c:numRef>
          </c:val>
          <c:extLst>
            <c:ext xmlns:c16="http://schemas.microsoft.com/office/drawing/2014/chart" uri="{C3380CC4-5D6E-409C-BE32-E72D297353CC}">
              <c16:uniqueId val="{00000001-C347-44D6-B583-CDDE753BDE27}"/>
            </c:ext>
          </c:extLst>
        </c:ser>
        <c:ser>
          <c:idx val="2"/>
          <c:order val="2"/>
          <c:tx>
            <c:strRef>
              <c:f>Sheet1!$A$4</c:f>
              <c:strCache>
                <c:ptCount val="1"/>
                <c:pt idx="0">
                  <c:v>Severely Burdened</c:v>
                </c:pt>
              </c:strCache>
            </c:strRef>
          </c:tx>
          <c:spPr>
            <a:gradFill>
              <a:gsLst>
                <a:gs pos="0">
                  <a:srgbClr val="E9C002"/>
                </a:gs>
                <a:gs pos="50000">
                  <a:srgbClr val="E9C002">
                    <a:lumMod val="60000"/>
                    <a:lumOff val="40000"/>
                  </a:srgbClr>
                </a:gs>
                <a:gs pos="100000">
                  <a:srgbClr val="E9C002"/>
                </a:gs>
              </a:gsLst>
              <a:lin ang="10800000" scaled="0"/>
            </a:gradFill>
            <a:ln>
              <a:noFill/>
            </a:ln>
            <a:effectLst/>
          </c:spPr>
          <c:invertIfNegative val="0"/>
          <c:dLbls>
            <c:delete val="1"/>
          </c:dLbls>
          <c:cat>
            <c:strRef>
              <c:f>Sheet1!$B$1:$E$1</c:f>
              <c:strCache>
                <c:ptCount val="4"/>
                <c:pt idx="0">
                  <c:v>Food</c:v>
                </c:pt>
                <c:pt idx="1">
                  <c:v>Transportation</c:v>
                </c:pt>
                <c:pt idx="2">
                  <c:v>Retirement</c:v>
                </c:pt>
                <c:pt idx="3">
                  <c:v>Healthcare</c:v>
                </c:pt>
              </c:strCache>
            </c:strRef>
          </c:cat>
          <c:val>
            <c:numRef>
              <c:f>Sheet1!$B$4:$E$4</c:f>
              <c:numCache>
                <c:formatCode>0</c:formatCode>
                <c:ptCount val="4"/>
                <c:pt idx="0">
                  <c:v>313.48</c:v>
                </c:pt>
                <c:pt idx="1">
                  <c:v>86.1</c:v>
                </c:pt>
                <c:pt idx="2">
                  <c:v>65.099999999999994</c:v>
                </c:pt>
                <c:pt idx="3">
                  <c:v>15.773999999999999</c:v>
                </c:pt>
              </c:numCache>
            </c:numRef>
          </c:val>
          <c:extLst>
            <c:ext xmlns:c16="http://schemas.microsoft.com/office/drawing/2014/chart" uri="{C3380CC4-5D6E-409C-BE32-E72D297353CC}">
              <c16:uniqueId val="{00000002-C347-44D6-B583-CDDE753BDE27}"/>
            </c:ext>
          </c:extLst>
        </c:ser>
        <c:dLbls>
          <c:dLblPos val="inEnd"/>
          <c:showLegendKey val="0"/>
          <c:showVal val="1"/>
          <c:showCatName val="0"/>
          <c:showSerName val="0"/>
          <c:showPercent val="0"/>
          <c:showBubbleSize val="0"/>
        </c:dLbls>
        <c:gapWidth val="100"/>
        <c:axId val="2723360"/>
        <c:axId val="2725552"/>
      </c:barChart>
      <c:catAx>
        <c:axId val="27233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dirty="0"/>
                  <a:t>Expenditure Categories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5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majorUnit val="50"/>
      </c:valAx>
      <c:spPr>
        <a:noFill/>
        <a:ln>
          <a:noFill/>
        </a:ln>
        <a:effectLst/>
      </c:spPr>
    </c:plotArea>
    <c:legend>
      <c:legendPos val="b"/>
      <c:layout>
        <c:manualLayout>
          <c:xMode val="edge"/>
          <c:yMode val="edge"/>
          <c:x val="2.6419343752769307E-2"/>
          <c:y val="0.91079313603342804"/>
          <c:w val="0.49039482472047569"/>
          <c:h val="6.286938430438292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Cumulative Units with Expiring</a:t>
            </a:r>
            <a:r>
              <a:rPr lang="en-US" sz="1600" b="1" baseline="0" dirty="0">
                <a:solidFill>
                  <a:schemeClr val="tx1">
                    <a:lumMod val="50000"/>
                  </a:schemeClr>
                </a:solidFill>
              </a:rPr>
              <a:t> Affordability Periods</a:t>
            </a:r>
            <a:r>
              <a:rPr lang="en-US" sz="1600" b="1" dirty="0">
                <a:solidFill>
                  <a:schemeClr val="tx1">
                    <a:lumMod val="50000"/>
                  </a:schemeClr>
                </a:solidFill>
              </a:rPr>
              <a:t> (Millions)</a:t>
            </a:r>
          </a:p>
        </c:rich>
      </c:tx>
      <c:layout>
        <c:manualLayout>
          <c:xMode val="edge"/>
          <c:yMode val="edge"/>
          <c:x val="1.1506999725500981E-2"/>
          <c:y val="1.812688821752266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548199150143438"/>
        </c:manualLayout>
      </c:layout>
      <c:barChart>
        <c:barDir val="col"/>
        <c:grouping val="stacked"/>
        <c:varyColors val="0"/>
        <c:ser>
          <c:idx val="1"/>
          <c:order val="0"/>
          <c:tx>
            <c:strRef>
              <c:f>Sheet1!$B$1</c:f>
              <c:strCache>
                <c:ptCount val="1"/>
                <c:pt idx="0">
                  <c:v>LIHTC</c:v>
                </c:pt>
              </c:strCache>
            </c:strRef>
          </c:tx>
          <c:spPr>
            <a:gradFill>
              <a:gsLst>
                <a:gs pos="0">
                  <a:srgbClr val="002060"/>
                </a:gs>
                <a:gs pos="50000">
                  <a:srgbClr val="508DA6">
                    <a:lumMod val="75000"/>
                  </a:srgbClr>
                </a:gs>
                <a:gs pos="100000">
                  <a:srgbClr val="002060"/>
                </a:gs>
              </a:gsLst>
              <a:lin ang="10800000" scaled="0"/>
            </a:gradFill>
            <a:ln>
              <a:noFill/>
            </a:ln>
            <a:effectLst/>
          </c:spPr>
          <c:invertIfNegative val="0"/>
          <c:cat>
            <c:numRef>
              <c:f>Sheet1!$A$2:$A$12</c:f>
              <c:numCache>
                <c:formatCode>General</c:formatCode>
                <c:ptCount val="11"/>
                <c:pt idx="0">
                  <c:v>2019</c:v>
                </c:pt>
                <c:pt idx="1">
                  <c:v>2020</c:v>
                </c:pt>
                <c:pt idx="2">
                  <c:v>2021</c:v>
                </c:pt>
                <c:pt idx="3">
                  <c:v>2022</c:v>
                </c:pt>
                <c:pt idx="4">
                  <c:v>2023</c:v>
                </c:pt>
                <c:pt idx="5">
                  <c:v>2024</c:v>
                </c:pt>
                <c:pt idx="6">
                  <c:v>2025</c:v>
                </c:pt>
                <c:pt idx="7">
                  <c:v>2026</c:v>
                </c:pt>
                <c:pt idx="8">
                  <c:v>2027</c:v>
                </c:pt>
                <c:pt idx="9">
                  <c:v>2028</c:v>
                </c:pt>
                <c:pt idx="10">
                  <c:v>2029</c:v>
                </c:pt>
              </c:numCache>
            </c:numRef>
          </c:cat>
          <c:val>
            <c:numRef>
              <c:f>Sheet1!$B$2:$B$12</c:f>
              <c:numCache>
                <c:formatCode>#,##0</c:formatCode>
                <c:ptCount val="11"/>
                <c:pt idx="0">
                  <c:v>31369</c:v>
                </c:pt>
                <c:pt idx="1">
                  <c:v>68714</c:v>
                </c:pt>
                <c:pt idx="2">
                  <c:v>108364</c:v>
                </c:pt>
                <c:pt idx="3">
                  <c:v>140161</c:v>
                </c:pt>
                <c:pt idx="4">
                  <c:v>180424</c:v>
                </c:pt>
                <c:pt idx="5">
                  <c:v>229335</c:v>
                </c:pt>
                <c:pt idx="6">
                  <c:v>300357</c:v>
                </c:pt>
                <c:pt idx="7">
                  <c:v>375707</c:v>
                </c:pt>
                <c:pt idx="8">
                  <c:v>444912</c:v>
                </c:pt>
                <c:pt idx="9">
                  <c:v>516733</c:v>
                </c:pt>
                <c:pt idx="10">
                  <c:v>610820</c:v>
                </c:pt>
              </c:numCache>
            </c:numRef>
          </c:val>
          <c:extLst>
            <c:ext xmlns:c16="http://schemas.microsoft.com/office/drawing/2014/chart" uri="{C3380CC4-5D6E-409C-BE32-E72D297353CC}">
              <c16:uniqueId val="{00000001-C347-44D6-B583-CDDE753BDE27}"/>
            </c:ext>
          </c:extLst>
        </c:ser>
        <c:ser>
          <c:idx val="2"/>
          <c:order val="1"/>
          <c:tx>
            <c:strRef>
              <c:f>Sheet1!$C$1</c:f>
              <c:strCache>
                <c:ptCount val="1"/>
                <c:pt idx="0">
                  <c:v>Project-Based Section 8</c:v>
                </c:pt>
              </c:strCache>
            </c:strRef>
          </c:tx>
          <c:spPr>
            <a:gradFill>
              <a:gsLst>
                <a:gs pos="0">
                  <a:srgbClr val="76AD99"/>
                </a:gs>
                <a:gs pos="50000">
                  <a:srgbClr val="76AD99">
                    <a:lumMod val="60000"/>
                    <a:lumOff val="40000"/>
                  </a:srgbClr>
                </a:gs>
                <a:gs pos="100000">
                  <a:srgbClr val="76AD99"/>
                </a:gs>
              </a:gsLst>
              <a:lin ang="10800000" scaled="0"/>
            </a:gradFill>
            <a:ln>
              <a:noFill/>
            </a:ln>
            <a:effectLst/>
          </c:spPr>
          <c:invertIfNegative val="0"/>
          <c:cat>
            <c:numRef>
              <c:f>Sheet1!$A$2:$A$12</c:f>
              <c:numCache>
                <c:formatCode>General</c:formatCode>
                <c:ptCount val="11"/>
                <c:pt idx="0">
                  <c:v>2019</c:v>
                </c:pt>
                <c:pt idx="1">
                  <c:v>2020</c:v>
                </c:pt>
                <c:pt idx="2">
                  <c:v>2021</c:v>
                </c:pt>
                <c:pt idx="3">
                  <c:v>2022</c:v>
                </c:pt>
                <c:pt idx="4">
                  <c:v>2023</c:v>
                </c:pt>
                <c:pt idx="5">
                  <c:v>2024</c:v>
                </c:pt>
                <c:pt idx="6">
                  <c:v>2025</c:v>
                </c:pt>
                <c:pt idx="7">
                  <c:v>2026</c:v>
                </c:pt>
                <c:pt idx="8">
                  <c:v>2027</c:v>
                </c:pt>
                <c:pt idx="9">
                  <c:v>2028</c:v>
                </c:pt>
                <c:pt idx="10">
                  <c:v>2029</c:v>
                </c:pt>
              </c:numCache>
            </c:numRef>
          </c:cat>
          <c:val>
            <c:numRef>
              <c:f>Sheet1!$C$2:$C$12</c:f>
              <c:numCache>
                <c:formatCode>#,##0</c:formatCode>
                <c:ptCount val="11"/>
                <c:pt idx="0">
                  <c:v>83558</c:v>
                </c:pt>
                <c:pt idx="1">
                  <c:v>138523</c:v>
                </c:pt>
                <c:pt idx="2">
                  <c:v>174685</c:v>
                </c:pt>
                <c:pt idx="3">
                  <c:v>204558</c:v>
                </c:pt>
                <c:pt idx="4">
                  <c:v>226631</c:v>
                </c:pt>
                <c:pt idx="5">
                  <c:v>244259</c:v>
                </c:pt>
                <c:pt idx="6">
                  <c:v>266418</c:v>
                </c:pt>
                <c:pt idx="7">
                  <c:v>283705</c:v>
                </c:pt>
                <c:pt idx="8">
                  <c:v>301458</c:v>
                </c:pt>
                <c:pt idx="9">
                  <c:v>320554</c:v>
                </c:pt>
                <c:pt idx="10">
                  <c:v>352352</c:v>
                </c:pt>
              </c:numCache>
            </c:numRef>
          </c:val>
          <c:extLst>
            <c:ext xmlns:c16="http://schemas.microsoft.com/office/drawing/2014/chart" uri="{C3380CC4-5D6E-409C-BE32-E72D297353CC}">
              <c16:uniqueId val="{00000002-C347-44D6-B583-CDDE753BDE27}"/>
            </c:ext>
          </c:extLst>
        </c:ser>
        <c:ser>
          <c:idx val="3"/>
          <c:order val="2"/>
          <c:tx>
            <c:strRef>
              <c:f>Sheet1!$D$1</c:f>
              <c:strCache>
                <c:ptCount val="1"/>
                <c:pt idx="0">
                  <c:v>Other</c:v>
                </c:pt>
              </c:strCache>
            </c:strRef>
          </c:tx>
          <c:spPr>
            <a:gradFill>
              <a:gsLst>
                <a:gs pos="0">
                  <a:srgbClr val="E9C002"/>
                </a:gs>
                <a:gs pos="50000">
                  <a:srgbClr val="E9C002">
                    <a:lumMod val="60000"/>
                    <a:lumOff val="40000"/>
                  </a:srgbClr>
                </a:gs>
                <a:gs pos="100000">
                  <a:srgbClr val="E9C002"/>
                </a:gs>
              </a:gsLst>
              <a:lin ang="10800000" scaled="0"/>
            </a:gradFill>
            <a:ln>
              <a:noFill/>
            </a:ln>
            <a:effectLst/>
          </c:spPr>
          <c:invertIfNegative val="0"/>
          <c:cat>
            <c:numRef>
              <c:f>Sheet1!$A$2:$A$12</c:f>
              <c:numCache>
                <c:formatCode>General</c:formatCode>
                <c:ptCount val="11"/>
                <c:pt idx="0">
                  <c:v>2019</c:v>
                </c:pt>
                <c:pt idx="1">
                  <c:v>2020</c:v>
                </c:pt>
                <c:pt idx="2">
                  <c:v>2021</c:v>
                </c:pt>
                <c:pt idx="3">
                  <c:v>2022</c:v>
                </c:pt>
                <c:pt idx="4">
                  <c:v>2023</c:v>
                </c:pt>
                <c:pt idx="5">
                  <c:v>2024</c:v>
                </c:pt>
                <c:pt idx="6">
                  <c:v>2025</c:v>
                </c:pt>
                <c:pt idx="7">
                  <c:v>2026</c:v>
                </c:pt>
                <c:pt idx="8">
                  <c:v>2027</c:v>
                </c:pt>
                <c:pt idx="9">
                  <c:v>2028</c:v>
                </c:pt>
                <c:pt idx="10">
                  <c:v>2029</c:v>
                </c:pt>
              </c:numCache>
            </c:numRef>
          </c:cat>
          <c:val>
            <c:numRef>
              <c:f>Sheet1!$D$2:$D$12</c:f>
              <c:numCache>
                <c:formatCode>#,##0</c:formatCode>
                <c:ptCount val="11"/>
                <c:pt idx="0">
                  <c:v>16984</c:v>
                </c:pt>
                <c:pt idx="1">
                  <c:v>33170</c:v>
                </c:pt>
                <c:pt idx="2">
                  <c:v>55237</c:v>
                </c:pt>
                <c:pt idx="3">
                  <c:v>73102</c:v>
                </c:pt>
                <c:pt idx="4">
                  <c:v>92715</c:v>
                </c:pt>
                <c:pt idx="5">
                  <c:v>111544</c:v>
                </c:pt>
                <c:pt idx="6">
                  <c:v>132856</c:v>
                </c:pt>
                <c:pt idx="7">
                  <c:v>154351</c:v>
                </c:pt>
                <c:pt idx="8">
                  <c:v>173263</c:v>
                </c:pt>
                <c:pt idx="9">
                  <c:v>196594</c:v>
                </c:pt>
                <c:pt idx="10">
                  <c:v>220629</c:v>
                </c:pt>
              </c:numCache>
            </c:numRef>
          </c:val>
          <c:extLst>
            <c:ext xmlns:c16="http://schemas.microsoft.com/office/drawing/2014/chart" uri="{C3380CC4-5D6E-409C-BE32-E72D297353CC}">
              <c16:uniqueId val="{00000000-BC81-4EC1-A522-3F989B4CF0DB}"/>
            </c:ext>
          </c:extLst>
        </c:ser>
        <c:dLbls>
          <c:showLegendKey val="0"/>
          <c:showVal val="0"/>
          <c:showCatName val="0"/>
          <c:showSerName val="0"/>
          <c:showPercent val="0"/>
          <c:showBubbleSize val="0"/>
        </c:dLbls>
        <c:gapWidth val="100"/>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max val="1200000"/>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millions"/>
        </c:dispUnits>
      </c:valAx>
      <c:spPr>
        <a:noFill/>
        <a:ln>
          <a:noFill/>
        </a:ln>
        <a:effectLst/>
      </c:spPr>
    </c:plotArea>
    <c:legend>
      <c:legendPos val="b"/>
      <c:layout>
        <c:manualLayout>
          <c:xMode val="edge"/>
          <c:yMode val="edge"/>
          <c:x val="0.30132721840399374"/>
          <c:y val="0.90088003413069018"/>
          <c:w val="0.36761836782015839"/>
          <c:h val="6.378277919664303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825143384854678E-2"/>
          <c:y val="6.121702309869876E-2"/>
          <c:w val="0.9119332652862836"/>
          <c:h val="0.57632871042177136"/>
        </c:manualLayout>
      </c:layout>
      <c:barChart>
        <c:barDir val="col"/>
        <c:grouping val="stacked"/>
        <c:varyColors val="0"/>
        <c:ser>
          <c:idx val="0"/>
          <c:order val="0"/>
          <c:tx>
            <c:strRef>
              <c:f>Sheet1!$B$1</c:f>
              <c:strCache>
                <c:ptCount val="1"/>
                <c:pt idx="0">
                  <c:v>Severely Burdened</c:v>
                </c:pt>
              </c:strCache>
            </c:strRef>
          </c:tx>
          <c:spPr>
            <a:gradFill>
              <a:gsLst>
                <a:gs pos="0">
                  <a:srgbClr val="002060"/>
                </a:gs>
                <a:gs pos="48000">
                  <a:schemeClr val="accent3"/>
                </a:gs>
                <a:gs pos="100000">
                  <a:srgbClr val="002060"/>
                </a:gs>
              </a:gsLst>
              <a:lin ang="10800000" scaled="0"/>
            </a:gradFill>
            <a:ln>
              <a:noFill/>
            </a:ln>
          </c:spPr>
          <c:invertIfNegative val="0"/>
          <c:cat>
            <c:numRef>
              <c:f>Sheet1!$A$2:$A$26</c:f>
              <c:numCache>
                <c:formatCode>General</c:formatCode>
                <c:ptCount val="25"/>
                <c:pt idx="1">
                  <c:v>2001</c:v>
                </c:pt>
                <c:pt idx="2">
                  <c:v>2006</c:v>
                </c:pt>
                <c:pt idx="3">
                  <c:v>2011</c:v>
                </c:pt>
                <c:pt idx="4">
                  <c:v>2017</c:v>
                </c:pt>
                <c:pt idx="6">
                  <c:v>2001</c:v>
                </c:pt>
                <c:pt idx="7">
                  <c:v>2006</c:v>
                </c:pt>
                <c:pt idx="8">
                  <c:v>2011</c:v>
                </c:pt>
                <c:pt idx="9">
                  <c:v>2017</c:v>
                </c:pt>
                <c:pt idx="11">
                  <c:v>2001</c:v>
                </c:pt>
                <c:pt idx="12">
                  <c:v>2006</c:v>
                </c:pt>
                <c:pt idx="13">
                  <c:v>2011</c:v>
                </c:pt>
                <c:pt idx="14">
                  <c:v>2017</c:v>
                </c:pt>
                <c:pt idx="16">
                  <c:v>2001</c:v>
                </c:pt>
                <c:pt idx="17">
                  <c:v>2006</c:v>
                </c:pt>
                <c:pt idx="18">
                  <c:v>2011</c:v>
                </c:pt>
                <c:pt idx="19">
                  <c:v>2017</c:v>
                </c:pt>
                <c:pt idx="21">
                  <c:v>2001</c:v>
                </c:pt>
                <c:pt idx="22">
                  <c:v>2006</c:v>
                </c:pt>
                <c:pt idx="23">
                  <c:v>2011</c:v>
                </c:pt>
                <c:pt idx="24">
                  <c:v>2017</c:v>
                </c:pt>
              </c:numCache>
            </c:numRef>
          </c:cat>
          <c:val>
            <c:numRef>
              <c:f>Sheet1!$B$2:$B$26</c:f>
              <c:numCache>
                <c:formatCode>0.00</c:formatCode>
                <c:ptCount val="25"/>
                <c:pt idx="1">
                  <c:v>67.280630299172259</c:v>
                </c:pt>
                <c:pt idx="6">
                  <c:v>27.331492291896286</c:v>
                </c:pt>
                <c:pt idx="11">
                  <c:v>4.8912710898467644</c:v>
                </c:pt>
                <c:pt idx="16">
                  <c:v>1.2166667798671407</c:v>
                </c:pt>
                <c:pt idx="21" formatCode="General">
                  <c:v>20.46</c:v>
                </c:pt>
              </c:numCache>
            </c:numRef>
          </c:val>
          <c:extLst>
            <c:ext xmlns:c16="http://schemas.microsoft.com/office/drawing/2014/chart" uri="{C3380CC4-5D6E-409C-BE32-E72D297353CC}">
              <c16:uniqueId val="{00000000-3A90-4171-AA1C-6FA4D03C9112}"/>
            </c:ext>
          </c:extLst>
        </c:ser>
        <c:ser>
          <c:idx val="1"/>
          <c:order val="1"/>
          <c:tx>
            <c:strRef>
              <c:f>Sheet1!$C$1</c:f>
              <c:strCache>
                <c:ptCount val="1"/>
                <c:pt idx="0">
                  <c:v>Moderately Burdened</c:v>
                </c:pt>
              </c:strCache>
            </c:strRef>
          </c:tx>
          <c:spPr>
            <a:gradFill>
              <a:gsLst>
                <a:gs pos="50000">
                  <a:schemeClr val="accent6">
                    <a:lumMod val="60000"/>
                    <a:lumOff val="40000"/>
                  </a:schemeClr>
                </a:gs>
                <a:gs pos="0">
                  <a:schemeClr val="accent6"/>
                </a:gs>
                <a:gs pos="100000">
                  <a:schemeClr val="accent6"/>
                </a:gs>
              </a:gsLst>
            </a:gradFill>
            <a:ln>
              <a:noFill/>
            </a:ln>
          </c:spPr>
          <c:invertIfNegative val="0"/>
          <c:cat>
            <c:numRef>
              <c:f>Sheet1!$A$2:$A$26</c:f>
              <c:numCache>
                <c:formatCode>General</c:formatCode>
                <c:ptCount val="25"/>
                <c:pt idx="1">
                  <c:v>2001</c:v>
                </c:pt>
                <c:pt idx="2">
                  <c:v>2006</c:v>
                </c:pt>
                <c:pt idx="3">
                  <c:v>2011</c:v>
                </c:pt>
                <c:pt idx="4">
                  <c:v>2017</c:v>
                </c:pt>
                <c:pt idx="6">
                  <c:v>2001</c:v>
                </c:pt>
                <c:pt idx="7">
                  <c:v>2006</c:v>
                </c:pt>
                <c:pt idx="8">
                  <c:v>2011</c:v>
                </c:pt>
                <c:pt idx="9">
                  <c:v>2017</c:v>
                </c:pt>
                <c:pt idx="11">
                  <c:v>2001</c:v>
                </c:pt>
                <c:pt idx="12">
                  <c:v>2006</c:v>
                </c:pt>
                <c:pt idx="13">
                  <c:v>2011</c:v>
                </c:pt>
                <c:pt idx="14">
                  <c:v>2017</c:v>
                </c:pt>
                <c:pt idx="16">
                  <c:v>2001</c:v>
                </c:pt>
                <c:pt idx="17">
                  <c:v>2006</c:v>
                </c:pt>
                <c:pt idx="18">
                  <c:v>2011</c:v>
                </c:pt>
                <c:pt idx="19">
                  <c:v>2017</c:v>
                </c:pt>
                <c:pt idx="21">
                  <c:v>2001</c:v>
                </c:pt>
                <c:pt idx="22">
                  <c:v>2006</c:v>
                </c:pt>
                <c:pt idx="23">
                  <c:v>2011</c:v>
                </c:pt>
                <c:pt idx="24">
                  <c:v>2017</c:v>
                </c:pt>
              </c:numCache>
            </c:numRef>
          </c:cat>
          <c:val>
            <c:numRef>
              <c:f>Sheet1!$C$2:$C$23</c:f>
              <c:numCache>
                <c:formatCode>0.00</c:formatCode>
                <c:ptCount val="22"/>
                <c:pt idx="1">
                  <c:v>12.752563058218671</c:v>
                </c:pt>
                <c:pt idx="6">
                  <c:v>41.85959579116701</c:v>
                </c:pt>
                <c:pt idx="11">
                  <c:v>32.02020126488339</c:v>
                </c:pt>
                <c:pt idx="16">
                  <c:v>10.724315020952217</c:v>
                </c:pt>
                <c:pt idx="21">
                  <c:v>20.12</c:v>
                </c:pt>
              </c:numCache>
            </c:numRef>
          </c:val>
          <c:extLst>
            <c:ext xmlns:c16="http://schemas.microsoft.com/office/drawing/2014/chart" uri="{C3380CC4-5D6E-409C-BE32-E72D297353CC}">
              <c16:uniqueId val="{00000001-3A90-4171-AA1C-6FA4D03C9112}"/>
            </c:ext>
          </c:extLst>
        </c:ser>
        <c:ser>
          <c:idx val="2"/>
          <c:order val="2"/>
          <c:tx>
            <c:strRef>
              <c:f>Sheet1!$D$1</c:f>
              <c:strCache>
                <c:ptCount val="1"/>
                <c:pt idx="0">
                  <c:v>Column2</c:v>
                </c:pt>
              </c:strCache>
            </c:strRef>
          </c:tx>
          <c:spPr>
            <a:gradFill>
              <a:gsLst>
                <a:gs pos="0">
                  <a:srgbClr val="002060"/>
                </a:gs>
                <a:gs pos="48000">
                  <a:schemeClr val="accent3"/>
                </a:gs>
                <a:gs pos="100000">
                  <a:srgbClr val="002060"/>
                </a:gs>
              </a:gsLst>
              <a:lin ang="10800000" scaled="0"/>
            </a:gradFill>
            <a:ln>
              <a:noFill/>
            </a:ln>
          </c:spPr>
          <c:invertIfNegative val="0"/>
          <c:cat>
            <c:numRef>
              <c:f>Sheet1!$A$2:$A$26</c:f>
              <c:numCache>
                <c:formatCode>General</c:formatCode>
                <c:ptCount val="25"/>
                <c:pt idx="1">
                  <c:v>2001</c:v>
                </c:pt>
                <c:pt idx="2">
                  <c:v>2006</c:v>
                </c:pt>
                <c:pt idx="3">
                  <c:v>2011</c:v>
                </c:pt>
                <c:pt idx="4">
                  <c:v>2017</c:v>
                </c:pt>
                <c:pt idx="6">
                  <c:v>2001</c:v>
                </c:pt>
                <c:pt idx="7">
                  <c:v>2006</c:v>
                </c:pt>
                <c:pt idx="8">
                  <c:v>2011</c:v>
                </c:pt>
                <c:pt idx="9">
                  <c:v>2017</c:v>
                </c:pt>
                <c:pt idx="11">
                  <c:v>2001</c:v>
                </c:pt>
                <c:pt idx="12">
                  <c:v>2006</c:v>
                </c:pt>
                <c:pt idx="13">
                  <c:v>2011</c:v>
                </c:pt>
                <c:pt idx="14">
                  <c:v>2017</c:v>
                </c:pt>
                <c:pt idx="16">
                  <c:v>2001</c:v>
                </c:pt>
                <c:pt idx="17">
                  <c:v>2006</c:v>
                </c:pt>
                <c:pt idx="18">
                  <c:v>2011</c:v>
                </c:pt>
                <c:pt idx="19">
                  <c:v>2017</c:v>
                </c:pt>
                <c:pt idx="21">
                  <c:v>2001</c:v>
                </c:pt>
                <c:pt idx="22">
                  <c:v>2006</c:v>
                </c:pt>
                <c:pt idx="23">
                  <c:v>2011</c:v>
                </c:pt>
                <c:pt idx="24">
                  <c:v>2017</c:v>
                </c:pt>
              </c:numCache>
            </c:numRef>
          </c:cat>
          <c:val>
            <c:numRef>
              <c:f>Sheet1!$D$2:$D$26</c:f>
              <c:numCache>
                <c:formatCode>General</c:formatCode>
                <c:ptCount val="25"/>
                <c:pt idx="2" formatCode="0.00">
                  <c:v>68.604268732466991</c:v>
                </c:pt>
                <c:pt idx="7" formatCode="0.00">
                  <c:v>32.493840237750945</c:v>
                </c:pt>
                <c:pt idx="12" formatCode="0.00">
                  <c:v>7.9439226271084014</c:v>
                </c:pt>
                <c:pt idx="17" formatCode="0.00">
                  <c:v>1.949606864133143</c:v>
                </c:pt>
                <c:pt idx="22" formatCode="0.00">
                  <c:v>24.51</c:v>
                </c:pt>
              </c:numCache>
            </c:numRef>
          </c:val>
          <c:extLst>
            <c:ext xmlns:c16="http://schemas.microsoft.com/office/drawing/2014/chart" uri="{C3380CC4-5D6E-409C-BE32-E72D297353CC}">
              <c16:uniqueId val="{00000002-3A90-4171-AA1C-6FA4D03C9112}"/>
            </c:ext>
          </c:extLst>
        </c:ser>
        <c:ser>
          <c:idx val="3"/>
          <c:order val="3"/>
          <c:tx>
            <c:strRef>
              <c:f>Sheet1!$E$1</c:f>
              <c:strCache>
                <c:ptCount val="1"/>
                <c:pt idx="0">
                  <c:v>Column3</c:v>
                </c:pt>
              </c:strCache>
            </c:strRef>
          </c:tx>
          <c:spPr>
            <a:gradFill>
              <a:gsLst>
                <a:gs pos="50000">
                  <a:schemeClr val="accent6">
                    <a:lumMod val="60000"/>
                    <a:lumOff val="40000"/>
                  </a:schemeClr>
                </a:gs>
                <a:gs pos="0">
                  <a:schemeClr val="accent6"/>
                </a:gs>
                <a:gs pos="100000">
                  <a:schemeClr val="accent6"/>
                </a:gs>
              </a:gsLst>
            </a:gradFill>
            <a:ln>
              <a:noFill/>
            </a:ln>
          </c:spPr>
          <c:invertIfNegative val="0"/>
          <c:dPt>
            <c:idx val="2"/>
            <c:invertIfNegative val="0"/>
            <c:bubble3D val="0"/>
            <c:extLst>
              <c:ext xmlns:c16="http://schemas.microsoft.com/office/drawing/2014/chart" uri="{C3380CC4-5D6E-409C-BE32-E72D297353CC}">
                <c16:uniqueId val="{00000003-3A90-4171-AA1C-6FA4D03C9112}"/>
              </c:ext>
            </c:extLst>
          </c:dPt>
          <c:cat>
            <c:numRef>
              <c:f>Sheet1!$A$2:$A$26</c:f>
              <c:numCache>
                <c:formatCode>General</c:formatCode>
                <c:ptCount val="25"/>
                <c:pt idx="1">
                  <c:v>2001</c:v>
                </c:pt>
                <c:pt idx="2">
                  <c:v>2006</c:v>
                </c:pt>
                <c:pt idx="3">
                  <c:v>2011</c:v>
                </c:pt>
                <c:pt idx="4">
                  <c:v>2017</c:v>
                </c:pt>
                <c:pt idx="6">
                  <c:v>2001</c:v>
                </c:pt>
                <c:pt idx="7">
                  <c:v>2006</c:v>
                </c:pt>
                <c:pt idx="8">
                  <c:v>2011</c:v>
                </c:pt>
                <c:pt idx="9">
                  <c:v>2017</c:v>
                </c:pt>
                <c:pt idx="11">
                  <c:v>2001</c:v>
                </c:pt>
                <c:pt idx="12">
                  <c:v>2006</c:v>
                </c:pt>
                <c:pt idx="13">
                  <c:v>2011</c:v>
                </c:pt>
                <c:pt idx="14">
                  <c:v>2017</c:v>
                </c:pt>
                <c:pt idx="16">
                  <c:v>2001</c:v>
                </c:pt>
                <c:pt idx="17">
                  <c:v>2006</c:v>
                </c:pt>
                <c:pt idx="18">
                  <c:v>2011</c:v>
                </c:pt>
                <c:pt idx="19">
                  <c:v>2017</c:v>
                </c:pt>
                <c:pt idx="21">
                  <c:v>2001</c:v>
                </c:pt>
                <c:pt idx="22">
                  <c:v>2006</c:v>
                </c:pt>
                <c:pt idx="23">
                  <c:v>2011</c:v>
                </c:pt>
                <c:pt idx="24">
                  <c:v>2017</c:v>
                </c:pt>
              </c:numCache>
            </c:numRef>
          </c:cat>
          <c:val>
            <c:numRef>
              <c:f>Sheet1!$E$2:$E$26</c:f>
              <c:numCache>
                <c:formatCode>General</c:formatCode>
                <c:ptCount val="25"/>
                <c:pt idx="2" formatCode="0.00">
                  <c:v>12.588421494897654</c:v>
                </c:pt>
                <c:pt idx="7" formatCode="0.00">
                  <c:v>40.38214818641783</c:v>
                </c:pt>
                <c:pt idx="12" formatCode="0.00">
                  <c:v>34.83778900950427</c:v>
                </c:pt>
                <c:pt idx="17" formatCode="0.00">
                  <c:v>15.69354949106442</c:v>
                </c:pt>
                <c:pt idx="22" formatCode="0.00">
                  <c:v>22.14</c:v>
                </c:pt>
              </c:numCache>
            </c:numRef>
          </c:val>
          <c:extLst>
            <c:ext xmlns:c16="http://schemas.microsoft.com/office/drawing/2014/chart" uri="{C3380CC4-5D6E-409C-BE32-E72D297353CC}">
              <c16:uniqueId val="{00000004-3A90-4171-AA1C-6FA4D03C9112}"/>
            </c:ext>
          </c:extLst>
        </c:ser>
        <c:ser>
          <c:idx val="4"/>
          <c:order val="4"/>
          <c:tx>
            <c:strRef>
              <c:f>Sheet1!$F$1</c:f>
              <c:strCache>
                <c:ptCount val="1"/>
                <c:pt idx="0">
                  <c:v>Column4</c:v>
                </c:pt>
              </c:strCache>
            </c:strRef>
          </c:tx>
          <c:spPr>
            <a:gradFill>
              <a:gsLst>
                <a:gs pos="0">
                  <a:srgbClr val="002060"/>
                </a:gs>
                <a:gs pos="48000">
                  <a:schemeClr val="accent3"/>
                </a:gs>
                <a:gs pos="100000">
                  <a:srgbClr val="002060"/>
                </a:gs>
              </a:gsLst>
              <a:lin ang="10800000" scaled="0"/>
            </a:gradFill>
            <a:ln>
              <a:noFill/>
            </a:ln>
          </c:spPr>
          <c:invertIfNegative val="0"/>
          <c:cat>
            <c:numRef>
              <c:f>Sheet1!$A$2:$A$26</c:f>
              <c:numCache>
                <c:formatCode>General</c:formatCode>
                <c:ptCount val="25"/>
                <c:pt idx="1">
                  <c:v>2001</c:v>
                </c:pt>
                <c:pt idx="2">
                  <c:v>2006</c:v>
                </c:pt>
                <c:pt idx="3">
                  <c:v>2011</c:v>
                </c:pt>
                <c:pt idx="4">
                  <c:v>2017</c:v>
                </c:pt>
                <c:pt idx="6">
                  <c:v>2001</c:v>
                </c:pt>
                <c:pt idx="7">
                  <c:v>2006</c:v>
                </c:pt>
                <c:pt idx="8">
                  <c:v>2011</c:v>
                </c:pt>
                <c:pt idx="9">
                  <c:v>2017</c:v>
                </c:pt>
                <c:pt idx="11">
                  <c:v>2001</c:v>
                </c:pt>
                <c:pt idx="12">
                  <c:v>2006</c:v>
                </c:pt>
                <c:pt idx="13">
                  <c:v>2011</c:v>
                </c:pt>
                <c:pt idx="14">
                  <c:v>2017</c:v>
                </c:pt>
                <c:pt idx="16">
                  <c:v>2001</c:v>
                </c:pt>
                <c:pt idx="17">
                  <c:v>2006</c:v>
                </c:pt>
                <c:pt idx="18">
                  <c:v>2011</c:v>
                </c:pt>
                <c:pt idx="19">
                  <c:v>2017</c:v>
                </c:pt>
                <c:pt idx="21">
                  <c:v>2001</c:v>
                </c:pt>
                <c:pt idx="22">
                  <c:v>2006</c:v>
                </c:pt>
                <c:pt idx="23">
                  <c:v>2011</c:v>
                </c:pt>
                <c:pt idx="24">
                  <c:v>2017</c:v>
                </c:pt>
              </c:numCache>
            </c:numRef>
          </c:cat>
          <c:val>
            <c:numRef>
              <c:f>Sheet1!$F$2:$F$26</c:f>
              <c:numCache>
                <c:formatCode>#,##0</c:formatCode>
                <c:ptCount val="25"/>
                <c:pt idx="3" formatCode="0.00">
                  <c:v>72.078097446896621</c:v>
                </c:pt>
                <c:pt idx="8" formatCode="0.00">
                  <c:v>35.839451421678312</c:v>
                </c:pt>
                <c:pt idx="13" formatCode="0.00">
                  <c:v>9.6847815197011542</c:v>
                </c:pt>
                <c:pt idx="18" formatCode="0.00">
                  <c:v>2.262596093199261</c:v>
                </c:pt>
                <c:pt idx="23" formatCode="0.00">
                  <c:v>27.93</c:v>
                </c:pt>
              </c:numCache>
            </c:numRef>
          </c:val>
          <c:extLst>
            <c:ext xmlns:c16="http://schemas.microsoft.com/office/drawing/2014/chart" uri="{C3380CC4-5D6E-409C-BE32-E72D297353CC}">
              <c16:uniqueId val="{00000005-3A90-4171-AA1C-6FA4D03C9112}"/>
            </c:ext>
          </c:extLst>
        </c:ser>
        <c:ser>
          <c:idx val="5"/>
          <c:order val="5"/>
          <c:tx>
            <c:strRef>
              <c:f>Sheet1!$G$1</c:f>
              <c:strCache>
                <c:ptCount val="1"/>
                <c:pt idx="0">
                  <c:v>Column5</c:v>
                </c:pt>
              </c:strCache>
            </c:strRef>
          </c:tx>
          <c:spPr>
            <a:gradFill>
              <a:gsLst>
                <a:gs pos="50000">
                  <a:schemeClr val="accent6">
                    <a:lumMod val="60000"/>
                    <a:lumOff val="40000"/>
                  </a:schemeClr>
                </a:gs>
                <a:gs pos="0">
                  <a:schemeClr val="accent6"/>
                </a:gs>
                <a:gs pos="100000">
                  <a:schemeClr val="accent6"/>
                </a:gs>
              </a:gsLst>
            </a:gradFill>
            <a:ln>
              <a:noFill/>
            </a:ln>
          </c:spPr>
          <c:invertIfNegative val="0"/>
          <c:cat>
            <c:numRef>
              <c:f>Sheet1!$A$2:$A$26</c:f>
              <c:numCache>
                <c:formatCode>General</c:formatCode>
                <c:ptCount val="25"/>
                <c:pt idx="1">
                  <c:v>2001</c:v>
                </c:pt>
                <c:pt idx="2">
                  <c:v>2006</c:v>
                </c:pt>
                <c:pt idx="3">
                  <c:v>2011</c:v>
                </c:pt>
                <c:pt idx="4">
                  <c:v>2017</c:v>
                </c:pt>
                <c:pt idx="6">
                  <c:v>2001</c:v>
                </c:pt>
                <c:pt idx="7">
                  <c:v>2006</c:v>
                </c:pt>
                <c:pt idx="8">
                  <c:v>2011</c:v>
                </c:pt>
                <c:pt idx="9">
                  <c:v>2017</c:v>
                </c:pt>
                <c:pt idx="11">
                  <c:v>2001</c:v>
                </c:pt>
                <c:pt idx="12">
                  <c:v>2006</c:v>
                </c:pt>
                <c:pt idx="13">
                  <c:v>2011</c:v>
                </c:pt>
                <c:pt idx="14">
                  <c:v>2017</c:v>
                </c:pt>
                <c:pt idx="16">
                  <c:v>2001</c:v>
                </c:pt>
                <c:pt idx="17">
                  <c:v>2006</c:v>
                </c:pt>
                <c:pt idx="18">
                  <c:v>2011</c:v>
                </c:pt>
                <c:pt idx="19">
                  <c:v>2017</c:v>
                </c:pt>
                <c:pt idx="21">
                  <c:v>2001</c:v>
                </c:pt>
                <c:pt idx="22">
                  <c:v>2006</c:v>
                </c:pt>
                <c:pt idx="23">
                  <c:v>2011</c:v>
                </c:pt>
                <c:pt idx="24">
                  <c:v>2017</c:v>
                </c:pt>
              </c:numCache>
            </c:numRef>
          </c:cat>
          <c:val>
            <c:numRef>
              <c:f>Sheet1!$G$2:$G$26</c:f>
              <c:numCache>
                <c:formatCode>General</c:formatCode>
                <c:ptCount val="25"/>
                <c:pt idx="3" formatCode="0.00">
                  <c:v>11.463610653008232</c:v>
                </c:pt>
                <c:pt idx="8" formatCode="0.00">
                  <c:v>40.084927205778683</c:v>
                </c:pt>
                <c:pt idx="13" formatCode="0.00">
                  <c:v>36.794844637822209</c:v>
                </c:pt>
                <c:pt idx="18" formatCode="0.00">
                  <c:v>18.251611828294134</c:v>
                </c:pt>
                <c:pt idx="23" formatCode="0.00">
                  <c:v>22.82</c:v>
                </c:pt>
              </c:numCache>
            </c:numRef>
          </c:val>
          <c:extLst>
            <c:ext xmlns:c16="http://schemas.microsoft.com/office/drawing/2014/chart" uri="{C3380CC4-5D6E-409C-BE32-E72D297353CC}">
              <c16:uniqueId val="{00000006-3A90-4171-AA1C-6FA4D03C9112}"/>
            </c:ext>
          </c:extLst>
        </c:ser>
        <c:ser>
          <c:idx val="6"/>
          <c:order val="6"/>
          <c:tx>
            <c:strRef>
              <c:f>Sheet1!$H$1</c:f>
              <c:strCache>
                <c:ptCount val="1"/>
                <c:pt idx="0">
                  <c:v>Column6</c:v>
                </c:pt>
              </c:strCache>
            </c:strRef>
          </c:tx>
          <c:spPr>
            <a:gradFill>
              <a:gsLst>
                <a:gs pos="0">
                  <a:srgbClr val="002060"/>
                </a:gs>
                <a:gs pos="48000">
                  <a:schemeClr val="accent3"/>
                </a:gs>
                <a:gs pos="100000">
                  <a:srgbClr val="002060"/>
                </a:gs>
              </a:gsLst>
              <a:lin ang="10800000" scaled="0"/>
            </a:gradFill>
            <a:ln>
              <a:noFill/>
            </a:ln>
          </c:spPr>
          <c:invertIfNegative val="0"/>
          <c:cat>
            <c:numRef>
              <c:f>Sheet1!$A$2:$A$26</c:f>
              <c:numCache>
                <c:formatCode>General</c:formatCode>
                <c:ptCount val="25"/>
                <c:pt idx="1">
                  <c:v>2001</c:v>
                </c:pt>
                <c:pt idx="2">
                  <c:v>2006</c:v>
                </c:pt>
                <c:pt idx="3">
                  <c:v>2011</c:v>
                </c:pt>
                <c:pt idx="4">
                  <c:v>2017</c:v>
                </c:pt>
                <c:pt idx="6">
                  <c:v>2001</c:v>
                </c:pt>
                <c:pt idx="7">
                  <c:v>2006</c:v>
                </c:pt>
                <c:pt idx="8">
                  <c:v>2011</c:v>
                </c:pt>
                <c:pt idx="9">
                  <c:v>2017</c:v>
                </c:pt>
                <c:pt idx="11">
                  <c:v>2001</c:v>
                </c:pt>
                <c:pt idx="12">
                  <c:v>2006</c:v>
                </c:pt>
                <c:pt idx="13">
                  <c:v>2011</c:v>
                </c:pt>
                <c:pt idx="14">
                  <c:v>2017</c:v>
                </c:pt>
                <c:pt idx="16">
                  <c:v>2001</c:v>
                </c:pt>
                <c:pt idx="17">
                  <c:v>2006</c:v>
                </c:pt>
                <c:pt idx="18">
                  <c:v>2011</c:v>
                </c:pt>
                <c:pt idx="19">
                  <c:v>2017</c:v>
                </c:pt>
                <c:pt idx="21">
                  <c:v>2001</c:v>
                </c:pt>
                <c:pt idx="22">
                  <c:v>2006</c:v>
                </c:pt>
                <c:pt idx="23">
                  <c:v>2011</c:v>
                </c:pt>
                <c:pt idx="24">
                  <c:v>2017</c:v>
                </c:pt>
              </c:numCache>
            </c:numRef>
          </c:cat>
          <c:val>
            <c:numRef>
              <c:f>Sheet1!$H$2:$H$26</c:f>
              <c:numCache>
                <c:formatCode>#,##0</c:formatCode>
                <c:ptCount val="25"/>
                <c:pt idx="4" formatCode="0.00">
                  <c:v>71.7</c:v>
                </c:pt>
                <c:pt idx="9" formatCode="0.00">
                  <c:v>40.200000000000003</c:v>
                </c:pt>
                <c:pt idx="14" formatCode="0.00">
                  <c:v>12.7</c:v>
                </c:pt>
                <c:pt idx="19" formatCode="0.00">
                  <c:v>3.2</c:v>
                </c:pt>
                <c:pt idx="24" formatCode="0.00">
                  <c:v>24.91</c:v>
                </c:pt>
              </c:numCache>
            </c:numRef>
          </c:val>
          <c:extLst>
            <c:ext xmlns:c16="http://schemas.microsoft.com/office/drawing/2014/chart" uri="{C3380CC4-5D6E-409C-BE32-E72D297353CC}">
              <c16:uniqueId val="{00000007-3A90-4171-AA1C-6FA4D03C9112}"/>
            </c:ext>
          </c:extLst>
        </c:ser>
        <c:ser>
          <c:idx val="7"/>
          <c:order val="7"/>
          <c:tx>
            <c:strRef>
              <c:f>Sheet1!$I$1</c:f>
              <c:strCache>
                <c:ptCount val="1"/>
                <c:pt idx="0">
                  <c:v>Column7</c:v>
                </c:pt>
              </c:strCache>
            </c:strRef>
          </c:tx>
          <c:spPr>
            <a:gradFill>
              <a:gsLst>
                <a:gs pos="50000">
                  <a:schemeClr val="accent6">
                    <a:lumMod val="60000"/>
                    <a:lumOff val="40000"/>
                  </a:schemeClr>
                </a:gs>
                <a:gs pos="0">
                  <a:schemeClr val="accent6"/>
                </a:gs>
                <a:gs pos="100000">
                  <a:schemeClr val="accent6"/>
                </a:gs>
              </a:gsLst>
              <a:lin ang="10800000" scaled="0"/>
            </a:gradFill>
            <a:ln>
              <a:noFill/>
            </a:ln>
          </c:spPr>
          <c:invertIfNegative val="0"/>
          <c:cat>
            <c:numRef>
              <c:f>Sheet1!$A$2:$A$26</c:f>
              <c:numCache>
                <c:formatCode>General</c:formatCode>
                <c:ptCount val="25"/>
                <c:pt idx="1">
                  <c:v>2001</c:v>
                </c:pt>
                <c:pt idx="2">
                  <c:v>2006</c:v>
                </c:pt>
                <c:pt idx="3">
                  <c:v>2011</c:v>
                </c:pt>
                <c:pt idx="4">
                  <c:v>2017</c:v>
                </c:pt>
                <c:pt idx="6">
                  <c:v>2001</c:v>
                </c:pt>
                <c:pt idx="7">
                  <c:v>2006</c:v>
                </c:pt>
                <c:pt idx="8">
                  <c:v>2011</c:v>
                </c:pt>
                <c:pt idx="9">
                  <c:v>2017</c:v>
                </c:pt>
                <c:pt idx="11">
                  <c:v>2001</c:v>
                </c:pt>
                <c:pt idx="12">
                  <c:v>2006</c:v>
                </c:pt>
                <c:pt idx="13">
                  <c:v>2011</c:v>
                </c:pt>
                <c:pt idx="14">
                  <c:v>2017</c:v>
                </c:pt>
                <c:pt idx="16">
                  <c:v>2001</c:v>
                </c:pt>
                <c:pt idx="17">
                  <c:v>2006</c:v>
                </c:pt>
                <c:pt idx="18">
                  <c:v>2011</c:v>
                </c:pt>
                <c:pt idx="19">
                  <c:v>2017</c:v>
                </c:pt>
                <c:pt idx="21">
                  <c:v>2001</c:v>
                </c:pt>
                <c:pt idx="22">
                  <c:v>2006</c:v>
                </c:pt>
                <c:pt idx="23">
                  <c:v>2011</c:v>
                </c:pt>
                <c:pt idx="24">
                  <c:v>2017</c:v>
                </c:pt>
              </c:numCache>
            </c:numRef>
          </c:cat>
          <c:val>
            <c:numRef>
              <c:f>Sheet1!$I$2:$I$26</c:f>
              <c:numCache>
                <c:formatCode>General</c:formatCode>
                <c:ptCount val="25"/>
                <c:pt idx="4" formatCode="0.00">
                  <c:v>11</c:v>
                </c:pt>
                <c:pt idx="9" formatCode="0.00">
                  <c:v>37.4</c:v>
                </c:pt>
                <c:pt idx="14" formatCode="0.00">
                  <c:v>40.6</c:v>
                </c:pt>
                <c:pt idx="19" formatCode="0.00">
                  <c:v>21.6</c:v>
                </c:pt>
                <c:pt idx="24" formatCode="0.00">
                  <c:v>22.46</c:v>
                </c:pt>
              </c:numCache>
            </c:numRef>
          </c:val>
          <c:extLst>
            <c:ext xmlns:c16="http://schemas.microsoft.com/office/drawing/2014/chart" uri="{C3380CC4-5D6E-409C-BE32-E72D297353CC}">
              <c16:uniqueId val="{00000008-3A90-4171-AA1C-6FA4D03C9112}"/>
            </c:ext>
          </c:extLst>
        </c:ser>
        <c:dLbls>
          <c:showLegendKey val="0"/>
          <c:showVal val="0"/>
          <c:showCatName val="0"/>
          <c:showSerName val="0"/>
          <c:showPercent val="0"/>
          <c:showBubbleSize val="0"/>
        </c:dLbls>
        <c:gapWidth val="0"/>
        <c:overlap val="100"/>
        <c:axId val="372679544"/>
        <c:axId val="372680328"/>
      </c:barChart>
      <c:catAx>
        <c:axId val="372679544"/>
        <c:scaling>
          <c:orientation val="minMax"/>
        </c:scaling>
        <c:delete val="0"/>
        <c:axPos val="b"/>
        <c:numFmt formatCode="General" sourceLinked="1"/>
        <c:majorTickMark val="none"/>
        <c:minorTickMark val="none"/>
        <c:tickLblPos val="nextTo"/>
        <c:txPr>
          <a:bodyPr rot="-5400000" vert="horz"/>
          <a:lstStyle/>
          <a:p>
            <a:pPr>
              <a:defRPr sz="1200">
                <a:solidFill>
                  <a:schemeClr val="accent1"/>
                </a:solidFill>
              </a:defRPr>
            </a:pPr>
            <a:endParaRPr lang="en-US"/>
          </a:p>
        </c:txPr>
        <c:crossAx val="372680328"/>
        <c:crosses val="autoZero"/>
        <c:auto val="1"/>
        <c:lblAlgn val="ctr"/>
        <c:lblOffset val="100"/>
        <c:noMultiLvlLbl val="0"/>
      </c:catAx>
      <c:valAx>
        <c:axId val="372680328"/>
        <c:scaling>
          <c:orientation val="minMax"/>
        </c:scaling>
        <c:delete val="0"/>
        <c:axPos val="l"/>
        <c:majorGridlines/>
        <c:numFmt formatCode="0" sourceLinked="0"/>
        <c:majorTickMark val="out"/>
        <c:minorTickMark val="none"/>
        <c:tickLblPos val="nextTo"/>
        <c:txPr>
          <a:bodyPr/>
          <a:lstStyle/>
          <a:p>
            <a:pPr>
              <a:defRPr sz="1600">
                <a:solidFill>
                  <a:schemeClr val="tx1">
                    <a:lumMod val="50000"/>
                  </a:schemeClr>
                </a:solidFill>
              </a:defRPr>
            </a:pPr>
            <a:endParaRPr lang="en-US"/>
          </a:p>
        </c:txPr>
        <c:crossAx val="372679544"/>
        <c:crosses val="autoZero"/>
        <c:crossBetween val="between"/>
      </c:valAx>
    </c:plotArea>
    <c:legend>
      <c:legendPos val="b"/>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1.6876287389685585E-4"/>
          <c:y val="0.91129990427015817"/>
          <c:w val="0.44879200970040706"/>
          <c:h val="6.0026182561452882E-2"/>
        </c:manualLayout>
      </c:layout>
      <c:overlay val="0"/>
      <c:txPr>
        <a:bodyPr/>
        <a:lstStyle/>
        <a:p>
          <a:pPr>
            <a:defRPr sz="1800">
              <a:solidFill>
                <a:schemeClr val="tx1">
                  <a:lumMod val="50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baseline="0" dirty="0">
                <a:solidFill>
                  <a:schemeClr val="tx1">
                    <a:lumMod val="50000"/>
                  </a:schemeClr>
                </a:solidFill>
              </a:rPr>
              <a:t>Homeless Population (Thousands)</a:t>
            </a:r>
            <a:endParaRPr lang="en-US" sz="1600" b="1" dirty="0">
              <a:solidFill>
                <a:schemeClr val="tx1">
                  <a:lumMod val="50000"/>
                </a:schemeClr>
              </a:solidFill>
            </a:endParaRPr>
          </a:p>
        </c:rich>
      </c:tx>
      <c:layout>
        <c:manualLayout>
          <c:xMode val="edge"/>
          <c:yMode val="edge"/>
          <c:x val="4.9190227834202587E-3"/>
          <c:y val="1.8126856353992849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281524021187021"/>
        </c:manualLayout>
      </c:layout>
      <c:barChart>
        <c:barDir val="col"/>
        <c:grouping val="stacked"/>
        <c:varyColors val="0"/>
        <c:ser>
          <c:idx val="2"/>
          <c:order val="0"/>
          <c:tx>
            <c:strRef>
              <c:f>Sheet1!$D$1</c:f>
              <c:strCache>
                <c:ptCount val="1"/>
                <c:pt idx="0">
                  <c:v>Unsheltered</c:v>
                </c:pt>
              </c:strCache>
            </c:strRef>
          </c:tx>
          <c:spPr>
            <a:gradFill>
              <a:gsLst>
                <a:gs pos="0">
                  <a:schemeClr val="accent6"/>
                </a:gs>
                <a:gs pos="50000">
                  <a:schemeClr val="accent6">
                    <a:lumMod val="60000"/>
                    <a:lumOff val="40000"/>
                  </a:schemeClr>
                </a:gs>
                <a:gs pos="100000">
                  <a:schemeClr val="accent6"/>
                </a:gs>
              </a:gsLst>
              <a:lin ang="10800000" scaled="0"/>
            </a:gradFill>
            <a:ln>
              <a:noFill/>
            </a:ln>
            <a:effectLst/>
          </c:spPr>
          <c:invertIfNegative val="0"/>
          <c:cat>
            <c:numRef>
              <c:f>Sheet1!$A$2:$A$13</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Sheet1!$D$2:$D$13</c:f>
              <c:numCache>
                <c:formatCode>#,##0</c:formatCode>
                <c:ptCount val="12"/>
                <c:pt idx="0">
                  <c:v>255857</c:v>
                </c:pt>
                <c:pt idx="1">
                  <c:v>253423</c:v>
                </c:pt>
                <c:pt idx="2">
                  <c:v>226919</c:v>
                </c:pt>
                <c:pt idx="3">
                  <c:v>233534</c:v>
                </c:pt>
                <c:pt idx="4">
                  <c:v>231472</c:v>
                </c:pt>
                <c:pt idx="5">
                  <c:v>231398</c:v>
                </c:pt>
                <c:pt idx="6">
                  <c:v>195666</c:v>
                </c:pt>
                <c:pt idx="7">
                  <c:v>175399</c:v>
                </c:pt>
                <c:pt idx="8">
                  <c:v>173268</c:v>
                </c:pt>
                <c:pt idx="9">
                  <c:v>176357</c:v>
                </c:pt>
                <c:pt idx="10">
                  <c:v>190129</c:v>
                </c:pt>
                <c:pt idx="11">
                  <c:v>194467</c:v>
                </c:pt>
              </c:numCache>
            </c:numRef>
          </c:val>
          <c:extLst>
            <c:ext xmlns:c16="http://schemas.microsoft.com/office/drawing/2014/chart" uri="{C3380CC4-5D6E-409C-BE32-E72D297353CC}">
              <c16:uniqueId val="{00000002-C347-44D6-B583-CDDE753BDE27}"/>
            </c:ext>
          </c:extLst>
        </c:ser>
        <c:ser>
          <c:idx val="1"/>
          <c:order val="1"/>
          <c:tx>
            <c:strRef>
              <c:f>Sheet1!$C$1</c:f>
              <c:strCache>
                <c:ptCount val="1"/>
                <c:pt idx="0">
                  <c:v>Sheltered</c:v>
                </c:pt>
              </c:strCache>
            </c:strRef>
          </c:tx>
          <c:spPr>
            <a:gradFill>
              <a:gsLst>
                <a:gs pos="0">
                  <a:srgbClr val="002060"/>
                </a:gs>
                <a:gs pos="50000">
                  <a:schemeClr val="accent3">
                    <a:lumMod val="75000"/>
                  </a:schemeClr>
                </a:gs>
                <a:gs pos="100000">
                  <a:srgbClr val="002060"/>
                </a:gs>
              </a:gsLst>
              <a:lin ang="10800000" scaled="0"/>
            </a:gradFill>
            <a:ln>
              <a:noFill/>
            </a:ln>
            <a:effectLst/>
          </c:spPr>
          <c:invertIfNegative val="0"/>
          <c:cat>
            <c:numRef>
              <c:f>Sheet1!$A$2:$A$13</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Sheet1!$C$2:$C$13</c:f>
              <c:numCache>
                <c:formatCode>#,##0</c:formatCode>
                <c:ptCount val="12"/>
                <c:pt idx="0">
                  <c:v>391401</c:v>
                </c:pt>
                <c:pt idx="1">
                  <c:v>386361</c:v>
                </c:pt>
                <c:pt idx="2">
                  <c:v>403308</c:v>
                </c:pt>
                <c:pt idx="3">
                  <c:v>403543</c:v>
                </c:pt>
                <c:pt idx="4">
                  <c:v>392316</c:v>
                </c:pt>
                <c:pt idx="5">
                  <c:v>390155</c:v>
                </c:pt>
                <c:pt idx="6">
                  <c:v>394698</c:v>
                </c:pt>
                <c:pt idx="7">
                  <c:v>401051</c:v>
                </c:pt>
                <c:pt idx="8">
                  <c:v>391440</c:v>
                </c:pt>
                <c:pt idx="9">
                  <c:v>373571</c:v>
                </c:pt>
                <c:pt idx="10">
                  <c:v>360867</c:v>
                </c:pt>
                <c:pt idx="11">
                  <c:v>358363</c:v>
                </c:pt>
              </c:numCache>
            </c:numRef>
          </c:val>
          <c:extLst>
            <c:ext xmlns:c16="http://schemas.microsoft.com/office/drawing/2014/chart" uri="{C3380CC4-5D6E-409C-BE32-E72D297353CC}">
              <c16:uniqueId val="{00000001-C347-44D6-B583-CDDE753BDE27}"/>
            </c:ext>
          </c:extLst>
        </c:ser>
        <c:dLbls>
          <c:showLegendKey val="0"/>
          <c:showVal val="0"/>
          <c:showCatName val="0"/>
          <c:showSerName val="0"/>
          <c:showPercent val="0"/>
          <c:showBubbleSize val="0"/>
        </c:dLbls>
        <c:gapWidth val="75"/>
        <c:overlap val="100"/>
        <c:axId val="2723360"/>
        <c:axId val="2725552"/>
      </c:bar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dispUnits>
          <c:builtInUnit val="thousands"/>
        </c:dispUnits>
      </c:valAx>
      <c:spPr>
        <a:noFill/>
        <a:ln>
          <a:noFill/>
        </a:ln>
        <a:effectLst/>
      </c:spPr>
    </c:plotArea>
    <c:legend>
      <c:legendPos val="b"/>
      <c:layout>
        <c:manualLayout>
          <c:xMode val="edge"/>
          <c:yMode val="edge"/>
          <c:x val="7.9319761120993537E-2"/>
          <c:y val="0.93877409052679373"/>
          <c:w val="0.21550266826034614"/>
          <c:h val="6.122590947320612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r>
              <a:rPr lang="en-US" sz="1600" b="1" dirty="0">
                <a:solidFill>
                  <a:schemeClr val="tx1">
                    <a:lumMod val="50000"/>
                  </a:schemeClr>
                </a:solidFill>
              </a:rPr>
              <a:t>Average</a:t>
            </a:r>
            <a:r>
              <a:rPr lang="en-US" sz="1600" b="1" baseline="0" dirty="0">
                <a:solidFill>
                  <a:schemeClr val="tx1">
                    <a:lumMod val="50000"/>
                  </a:schemeClr>
                </a:solidFill>
              </a:rPr>
              <a:t> Annual Number</a:t>
            </a:r>
            <a:endParaRPr lang="en-US" sz="1600" b="1" dirty="0">
              <a:solidFill>
                <a:schemeClr val="tx1">
                  <a:lumMod val="50000"/>
                </a:schemeClr>
              </a:solidFill>
            </a:endParaRPr>
          </a:p>
        </c:rich>
      </c:tx>
      <c:layout>
        <c:manualLayout>
          <c:xMode val="edge"/>
          <c:yMode val="edge"/>
          <c:x val="4.9190227834202587E-3"/>
          <c:y val="1.8126856353992849E-2"/>
        </c:manualLayout>
      </c:layout>
      <c:overlay val="0"/>
      <c:spPr>
        <a:noFill/>
        <a:ln>
          <a:noFill/>
        </a:ln>
        <a:effectLst/>
      </c:spPr>
      <c:txPr>
        <a:bodyPr rot="0" spcFirstLastPara="1" vertOverflow="ellipsis" vert="horz" wrap="square" anchor="ctr" anchorCtr="1"/>
        <a:lstStyle/>
        <a:p>
          <a:pPr algn="l">
            <a:defRPr sz="1600" b="1" i="0" u="none" strike="noStrike" kern="1200" spc="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5.0056776065435703E-2"/>
          <c:y val="0.136739012679987"/>
          <c:w val="0.93342058798637895"/>
          <c:h val="0.65281524021187021"/>
        </c:manualLayout>
      </c:layout>
      <c:barChart>
        <c:barDir val="col"/>
        <c:grouping val="clustered"/>
        <c:varyColors val="0"/>
        <c:ser>
          <c:idx val="0"/>
          <c:order val="0"/>
          <c:tx>
            <c:strRef>
              <c:f>Sheet1!$B$1</c:f>
              <c:strCache>
                <c:ptCount val="1"/>
                <c:pt idx="0">
                  <c:v>Number of Billion-Dollar Disasters</c:v>
                </c:pt>
              </c:strCache>
            </c:strRef>
          </c:tx>
          <c:spPr>
            <a:gradFill>
              <a:gsLst>
                <a:gs pos="0">
                  <a:srgbClr val="76AD99"/>
                </a:gs>
                <a:gs pos="50000">
                  <a:srgbClr val="76AD99">
                    <a:lumMod val="60000"/>
                    <a:lumOff val="40000"/>
                  </a:srgbClr>
                </a:gs>
                <a:gs pos="100000">
                  <a:srgbClr val="76AD99"/>
                </a:gs>
              </a:gsLst>
              <a:lin ang="10800000" scaled="0"/>
            </a:gradFill>
            <a:ln w="38100">
              <a:noFill/>
            </a:ln>
            <a:effectLst/>
          </c:spPr>
          <c:invertIfNegative val="0"/>
          <c:cat>
            <c:strRef>
              <c:f>Sheet1!$A$2:$A$6</c:f>
              <c:strCache>
                <c:ptCount val="5"/>
                <c:pt idx="0">
                  <c:v>1980–1989</c:v>
                </c:pt>
                <c:pt idx="1">
                  <c:v>1990–1999</c:v>
                </c:pt>
                <c:pt idx="2">
                  <c:v>2000–2009</c:v>
                </c:pt>
                <c:pt idx="3">
                  <c:v>2010–2017</c:v>
                </c:pt>
                <c:pt idx="4">
                  <c:v>2018</c:v>
                </c:pt>
              </c:strCache>
            </c:strRef>
          </c:cat>
          <c:val>
            <c:numRef>
              <c:f>Sheet1!$B$2:$B$6</c:f>
              <c:numCache>
                <c:formatCode>General</c:formatCode>
                <c:ptCount val="5"/>
                <c:pt idx="0">
                  <c:v>2.8</c:v>
                </c:pt>
                <c:pt idx="1">
                  <c:v>5.2</c:v>
                </c:pt>
                <c:pt idx="2">
                  <c:v>5.9</c:v>
                </c:pt>
                <c:pt idx="3" formatCode="0.0">
                  <c:v>11.38</c:v>
                </c:pt>
                <c:pt idx="4">
                  <c:v>14</c:v>
                </c:pt>
              </c:numCache>
            </c:numRef>
          </c:val>
          <c:extLst>
            <c:ext xmlns:c16="http://schemas.microsoft.com/office/drawing/2014/chart" uri="{C3380CC4-5D6E-409C-BE32-E72D297353CC}">
              <c16:uniqueId val="{00000000-C347-44D6-B583-CDDE753BDE27}"/>
            </c:ext>
          </c:extLst>
        </c:ser>
        <c:dLbls>
          <c:showLegendKey val="0"/>
          <c:showVal val="0"/>
          <c:showCatName val="0"/>
          <c:showSerName val="0"/>
          <c:showPercent val="0"/>
          <c:showBubbleSize val="0"/>
        </c:dLbls>
        <c:gapWidth val="150"/>
        <c:axId val="2723360"/>
        <c:axId val="2725552"/>
      </c:barChart>
      <c:lineChart>
        <c:grouping val="standard"/>
        <c:varyColors val="0"/>
        <c:ser>
          <c:idx val="1"/>
          <c:order val="1"/>
          <c:tx>
            <c:strRef>
              <c:f>Sheet1!$C$1</c:f>
              <c:strCache>
                <c:ptCount val="1"/>
                <c:pt idx="0">
                  <c:v>Average Annual Cost (Right scale)</c:v>
                </c:pt>
              </c:strCache>
            </c:strRef>
          </c:tx>
          <c:spPr>
            <a:ln w="63500" cap="rnd">
              <a:solidFill>
                <a:srgbClr val="002060"/>
              </a:solidFill>
              <a:round/>
            </a:ln>
            <a:effectLst/>
          </c:spPr>
          <c:marker>
            <c:symbol val="none"/>
          </c:marker>
          <c:cat>
            <c:strRef>
              <c:f>Sheet1!$A$2:$A$6</c:f>
              <c:strCache>
                <c:ptCount val="5"/>
                <c:pt idx="0">
                  <c:v>1980–1989</c:v>
                </c:pt>
                <c:pt idx="1">
                  <c:v>1990–1999</c:v>
                </c:pt>
                <c:pt idx="2">
                  <c:v>2000–2009</c:v>
                </c:pt>
                <c:pt idx="3">
                  <c:v>2010–2017</c:v>
                </c:pt>
                <c:pt idx="4">
                  <c:v>2018</c:v>
                </c:pt>
              </c:strCache>
            </c:strRef>
          </c:cat>
          <c:val>
            <c:numRef>
              <c:f>Sheet1!$C$2:$C$6</c:f>
              <c:numCache>
                <c:formatCode>General</c:formatCode>
                <c:ptCount val="5"/>
                <c:pt idx="0">
                  <c:v>17.079999999999998</c:v>
                </c:pt>
                <c:pt idx="1">
                  <c:v>26.62</c:v>
                </c:pt>
                <c:pt idx="2">
                  <c:v>50.37</c:v>
                </c:pt>
                <c:pt idx="3">
                  <c:v>82.11</c:v>
                </c:pt>
                <c:pt idx="4">
                  <c:v>91.6</c:v>
                </c:pt>
              </c:numCache>
            </c:numRef>
          </c:val>
          <c:smooth val="0"/>
          <c:extLst>
            <c:ext xmlns:c16="http://schemas.microsoft.com/office/drawing/2014/chart" uri="{C3380CC4-5D6E-409C-BE32-E72D297353CC}">
              <c16:uniqueId val="{00000000-A4D0-45C1-A765-D3FD1A57A2AA}"/>
            </c:ext>
          </c:extLst>
        </c:ser>
        <c:dLbls>
          <c:showLegendKey val="0"/>
          <c:showVal val="0"/>
          <c:showCatName val="0"/>
          <c:showSerName val="0"/>
          <c:showPercent val="0"/>
          <c:showBubbleSize val="0"/>
        </c:dLbls>
        <c:marker val="1"/>
        <c:smooth val="0"/>
        <c:axId val="526514656"/>
        <c:axId val="526514328"/>
      </c:lineChart>
      <c:catAx>
        <c:axId val="27233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5552"/>
        <c:crosses val="autoZero"/>
        <c:auto val="1"/>
        <c:lblAlgn val="ctr"/>
        <c:lblOffset val="100"/>
        <c:noMultiLvlLbl val="0"/>
      </c:catAx>
      <c:valAx>
        <c:axId val="27255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2723360"/>
        <c:crosses val="autoZero"/>
        <c:crossBetween val="between"/>
      </c:valAx>
      <c:valAx>
        <c:axId val="526514328"/>
        <c:scaling>
          <c:orientation val="minMax"/>
          <c:max val="12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526514656"/>
        <c:crosses val="max"/>
        <c:crossBetween val="between"/>
        <c:majorUnit val="15"/>
      </c:valAx>
      <c:catAx>
        <c:axId val="526514656"/>
        <c:scaling>
          <c:orientation val="minMax"/>
        </c:scaling>
        <c:delete val="1"/>
        <c:axPos val="b"/>
        <c:numFmt formatCode="General" sourceLinked="1"/>
        <c:majorTickMark val="out"/>
        <c:minorTickMark val="none"/>
        <c:tickLblPos val="nextTo"/>
        <c:crossAx val="5265143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910238814164151E-2"/>
          <c:y val="0.10460689655172414"/>
          <c:w val="0.94779201186181672"/>
          <c:h val="0.6490862883518872"/>
        </c:manualLayout>
      </c:layout>
      <c:areaChart>
        <c:grouping val="standard"/>
        <c:varyColors val="0"/>
        <c:ser>
          <c:idx val="10"/>
          <c:order val="1"/>
          <c:tx>
            <c:strRef>
              <c:f>Sheet1!$C$1</c:f>
              <c:strCache>
                <c:ptCount val="1"/>
                <c:pt idx="0">
                  <c:v>2029</c:v>
                </c:pt>
              </c:strCache>
            </c:strRef>
          </c:tx>
          <c:spPr>
            <a:solidFill>
              <a:schemeClr val="accent5">
                <a:alpha val="50000"/>
              </a:schemeClr>
            </a:solidFill>
            <a:ln>
              <a:noFill/>
            </a:ln>
            <a:effectLst/>
          </c:spPr>
          <c:cat>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Sheet1!$C$2:$C$102</c:f>
              <c:numCache>
                <c:formatCode>General</c:formatCode>
                <c:ptCount val="101"/>
                <c:pt idx="0">
                  <c:v>4152650</c:v>
                </c:pt>
                <c:pt idx="1">
                  <c:v>4166350</c:v>
                </c:pt>
                <c:pt idx="2">
                  <c:v>4179618</c:v>
                </c:pt>
                <c:pt idx="3">
                  <c:v>4189064</c:v>
                </c:pt>
                <c:pt idx="4">
                  <c:v>4195827</c:v>
                </c:pt>
                <c:pt idx="5">
                  <c:v>4200867</c:v>
                </c:pt>
                <c:pt idx="6">
                  <c:v>4204254</c:v>
                </c:pt>
                <c:pt idx="7">
                  <c:v>4205611</c:v>
                </c:pt>
                <c:pt idx="8">
                  <c:v>4204709</c:v>
                </c:pt>
                <c:pt idx="9">
                  <c:v>4201380</c:v>
                </c:pt>
                <c:pt idx="10">
                  <c:v>4194762</c:v>
                </c:pt>
                <c:pt idx="11">
                  <c:v>4185370</c:v>
                </c:pt>
                <c:pt idx="12">
                  <c:v>4174284</c:v>
                </c:pt>
                <c:pt idx="13">
                  <c:v>4114880</c:v>
                </c:pt>
                <c:pt idx="14">
                  <c:v>4143317</c:v>
                </c:pt>
                <c:pt idx="15">
                  <c:v>4143899</c:v>
                </c:pt>
                <c:pt idx="16">
                  <c:v>4142975</c:v>
                </c:pt>
                <c:pt idx="17">
                  <c:v>4164384</c:v>
                </c:pt>
                <c:pt idx="18">
                  <c:v>4231014</c:v>
                </c:pt>
                <c:pt idx="19">
                  <c:v>4253925</c:v>
                </c:pt>
                <c:pt idx="20">
                  <c:v>4282709</c:v>
                </c:pt>
                <c:pt idx="21">
                  <c:v>4438779</c:v>
                </c:pt>
                <c:pt idx="22">
                  <c:v>4485473</c:v>
                </c:pt>
                <c:pt idx="23">
                  <c:v>4477963</c:v>
                </c:pt>
                <c:pt idx="24">
                  <c:v>4491015</c:v>
                </c:pt>
                <c:pt idx="25">
                  <c:v>4523798</c:v>
                </c:pt>
                <c:pt idx="26">
                  <c:v>4515837</c:v>
                </c:pt>
                <c:pt idx="27">
                  <c:v>4518678</c:v>
                </c:pt>
                <c:pt idx="28">
                  <c:v>4633612</c:v>
                </c:pt>
                <c:pt idx="29">
                  <c:v>4708047</c:v>
                </c:pt>
                <c:pt idx="30">
                  <c:v>4650718</c:v>
                </c:pt>
                <c:pt idx="31">
                  <c:v>4655151</c:v>
                </c:pt>
                <c:pt idx="32">
                  <c:v>4664457</c:v>
                </c:pt>
                <c:pt idx="33">
                  <c:v>4687858</c:v>
                </c:pt>
                <c:pt idx="34">
                  <c:v>4764380</c:v>
                </c:pt>
                <c:pt idx="35">
                  <c:v>4833058</c:v>
                </c:pt>
                <c:pt idx="36">
                  <c:v>4876756</c:v>
                </c:pt>
                <c:pt idx="37">
                  <c:v>4968676</c:v>
                </c:pt>
                <c:pt idx="38">
                  <c:v>5023830</c:v>
                </c:pt>
                <c:pt idx="39">
                  <c:v>4985099</c:v>
                </c:pt>
                <c:pt idx="40">
                  <c:v>4775267</c:v>
                </c:pt>
                <c:pt idx="41">
                  <c:v>4642202</c:v>
                </c:pt>
                <c:pt idx="42">
                  <c:v>4541953</c:v>
                </c:pt>
                <c:pt idx="43">
                  <c:v>4533906</c:v>
                </c:pt>
                <c:pt idx="44">
                  <c:v>4541268</c:v>
                </c:pt>
                <c:pt idx="45">
                  <c:v>4382835</c:v>
                </c:pt>
                <c:pt idx="46">
                  <c:v>4423204</c:v>
                </c:pt>
                <c:pt idx="47">
                  <c:v>4398598</c:v>
                </c:pt>
                <c:pt idx="48">
                  <c:v>4330282</c:v>
                </c:pt>
                <c:pt idx="49">
                  <c:v>4386308</c:v>
                </c:pt>
                <c:pt idx="50">
                  <c:v>4105326</c:v>
                </c:pt>
                <c:pt idx="51">
                  <c:v>4005586</c:v>
                </c:pt>
                <c:pt idx="52">
                  <c:v>3943794</c:v>
                </c:pt>
                <c:pt idx="53">
                  <c:v>3811029</c:v>
                </c:pt>
                <c:pt idx="54">
                  <c:v>3903869</c:v>
                </c:pt>
                <c:pt idx="55">
                  <c:v>3767146</c:v>
                </c:pt>
                <c:pt idx="56">
                  <c:v>3804696</c:v>
                </c:pt>
                <c:pt idx="57">
                  <c:v>3952606</c:v>
                </c:pt>
                <c:pt idx="58">
                  <c:v>4152550</c:v>
                </c:pt>
                <c:pt idx="59">
                  <c:v>4181175</c:v>
                </c:pt>
                <c:pt idx="60">
                  <c:v>3949948</c:v>
                </c:pt>
                <c:pt idx="61">
                  <c:v>3848709</c:v>
                </c:pt>
                <c:pt idx="62">
                  <c:v>3832513</c:v>
                </c:pt>
                <c:pt idx="63">
                  <c:v>3877314</c:v>
                </c:pt>
                <c:pt idx="64">
                  <c:v>4076692</c:v>
                </c:pt>
                <c:pt idx="65">
                  <c:v>4119240</c:v>
                </c:pt>
                <c:pt idx="66">
                  <c:v>4082874</c:v>
                </c:pt>
                <c:pt idx="67">
                  <c:v>4038961</c:v>
                </c:pt>
                <c:pt idx="68">
                  <c:v>4047352</c:v>
                </c:pt>
                <c:pt idx="69">
                  <c:v>4035244</c:v>
                </c:pt>
                <c:pt idx="70">
                  <c:v>3856653</c:v>
                </c:pt>
                <c:pt idx="71">
                  <c:v>3784521</c:v>
                </c:pt>
                <c:pt idx="72">
                  <c:v>3689557</c:v>
                </c:pt>
                <c:pt idx="73">
                  <c:v>3503414</c:v>
                </c:pt>
                <c:pt idx="74">
                  <c:v>3414131</c:v>
                </c:pt>
                <c:pt idx="75">
                  <c:v>3214656</c:v>
                </c:pt>
                <c:pt idx="76">
                  <c:v>3030083</c:v>
                </c:pt>
                <c:pt idx="77">
                  <c:v>2846962</c:v>
                </c:pt>
                <c:pt idx="78">
                  <c:v>2690951</c:v>
                </c:pt>
                <c:pt idx="79">
                  <c:v>2553101</c:v>
                </c:pt>
                <c:pt idx="80">
                  <c:v>2400306</c:v>
                </c:pt>
                <c:pt idx="81">
                  <c:v>2288839</c:v>
                </c:pt>
                <c:pt idx="82">
                  <c:v>2287373</c:v>
                </c:pt>
                <c:pt idx="83">
                  <c:v>1618424</c:v>
                </c:pt>
                <c:pt idx="84">
                  <c:v>1514500</c:v>
                </c:pt>
                <c:pt idx="85">
                  <c:v>1389384</c:v>
                </c:pt>
                <c:pt idx="86">
                  <c:v>1327463</c:v>
                </c:pt>
                <c:pt idx="87">
                  <c:v>1075335</c:v>
                </c:pt>
                <c:pt idx="88">
                  <c:v>904324</c:v>
                </c:pt>
                <c:pt idx="89">
                  <c:v>779161</c:v>
                </c:pt>
                <c:pt idx="90">
                  <c:v>660253</c:v>
                </c:pt>
                <c:pt idx="91">
                  <c:v>563224</c:v>
                </c:pt>
                <c:pt idx="92">
                  <c:v>456743</c:v>
                </c:pt>
                <c:pt idx="93">
                  <c:v>378410</c:v>
                </c:pt>
                <c:pt idx="94">
                  <c:v>310286</c:v>
                </c:pt>
                <c:pt idx="95">
                  <c:v>234461</c:v>
                </c:pt>
                <c:pt idx="96">
                  <c:v>187883</c:v>
                </c:pt>
                <c:pt idx="97">
                  <c:v>145895</c:v>
                </c:pt>
                <c:pt idx="98">
                  <c:v>110914</c:v>
                </c:pt>
                <c:pt idx="99">
                  <c:v>83297</c:v>
                </c:pt>
                <c:pt idx="100">
                  <c:v>134823</c:v>
                </c:pt>
              </c:numCache>
            </c:numRef>
          </c:val>
          <c:extLst>
            <c:ext xmlns:c16="http://schemas.microsoft.com/office/drawing/2014/chart" uri="{C3380CC4-5D6E-409C-BE32-E72D297353CC}">
              <c16:uniqueId val="{00000000-306F-4AAF-835D-194405F3EA25}"/>
            </c:ext>
          </c:extLst>
        </c:ser>
        <c:dLbls>
          <c:showLegendKey val="0"/>
          <c:showVal val="0"/>
          <c:showCatName val="0"/>
          <c:showSerName val="0"/>
          <c:showPercent val="0"/>
          <c:showBubbleSize val="0"/>
        </c:dLbls>
        <c:axId val="183973744"/>
        <c:axId val="183973416"/>
      </c:areaChart>
      <c:barChart>
        <c:barDir val="col"/>
        <c:grouping val="clustered"/>
        <c:varyColors val="0"/>
        <c:ser>
          <c:idx val="9"/>
          <c:order val="0"/>
          <c:tx>
            <c:strRef>
              <c:f>Sheet1!$B$1</c:f>
              <c:strCache>
                <c:ptCount val="1"/>
                <c:pt idx="0">
                  <c:v>2019</c:v>
                </c:pt>
              </c:strCache>
            </c:strRef>
          </c:tx>
          <c:spPr>
            <a:solidFill>
              <a:srgbClr val="002060"/>
            </a:solidFill>
            <a:ln>
              <a:noFill/>
            </a:ln>
            <a:effectLst/>
          </c:spPr>
          <c:invertIfNegative val="0"/>
          <c:dPt>
            <c:idx val="16"/>
            <c:invertIfNegative val="0"/>
            <c:bubble3D val="0"/>
            <c:spPr>
              <a:solidFill>
                <a:srgbClr val="002060"/>
              </a:solidFill>
              <a:ln>
                <a:noFill/>
              </a:ln>
              <a:effectLst/>
            </c:spPr>
            <c:extLst>
              <c:ext xmlns:c16="http://schemas.microsoft.com/office/drawing/2014/chart" uri="{C3380CC4-5D6E-409C-BE32-E72D297353CC}">
                <c16:uniqueId val="{00000013-8DA3-4304-A613-450AAF51125D}"/>
              </c:ext>
            </c:extLst>
          </c:dPt>
          <c:dPt>
            <c:idx val="17"/>
            <c:invertIfNegative val="0"/>
            <c:bubble3D val="0"/>
            <c:spPr>
              <a:solidFill>
                <a:srgbClr val="002060"/>
              </a:solidFill>
              <a:ln>
                <a:noFill/>
              </a:ln>
              <a:effectLst/>
            </c:spPr>
            <c:extLst>
              <c:ext xmlns:c16="http://schemas.microsoft.com/office/drawing/2014/chart" uri="{C3380CC4-5D6E-409C-BE32-E72D297353CC}">
                <c16:uniqueId val="{00000012-8DA3-4304-A613-450AAF51125D}"/>
              </c:ext>
            </c:extLst>
          </c:dPt>
          <c:dPt>
            <c:idx val="18"/>
            <c:invertIfNegative val="0"/>
            <c:bubble3D val="0"/>
            <c:spPr>
              <a:solidFill>
                <a:srgbClr val="002060"/>
              </a:solidFill>
              <a:ln>
                <a:noFill/>
              </a:ln>
              <a:effectLst/>
            </c:spPr>
            <c:extLst>
              <c:ext xmlns:c16="http://schemas.microsoft.com/office/drawing/2014/chart" uri="{C3380CC4-5D6E-409C-BE32-E72D297353CC}">
                <c16:uniqueId val="{00000011-8DA3-4304-A613-450AAF51125D}"/>
              </c:ext>
            </c:extLst>
          </c:dPt>
          <c:dPt>
            <c:idx val="19"/>
            <c:invertIfNegative val="0"/>
            <c:bubble3D val="0"/>
            <c:spPr>
              <a:solidFill>
                <a:srgbClr val="002060"/>
              </a:solidFill>
              <a:ln>
                <a:noFill/>
              </a:ln>
              <a:effectLst/>
            </c:spPr>
            <c:extLst>
              <c:ext xmlns:c16="http://schemas.microsoft.com/office/drawing/2014/chart" uri="{C3380CC4-5D6E-409C-BE32-E72D297353CC}">
                <c16:uniqueId val="{00000010-8DA3-4304-A613-450AAF51125D}"/>
              </c:ext>
            </c:extLst>
          </c:dPt>
          <c:dPt>
            <c:idx val="20"/>
            <c:invertIfNegative val="0"/>
            <c:bubble3D val="0"/>
            <c:spPr>
              <a:solidFill>
                <a:srgbClr val="002060"/>
              </a:solidFill>
              <a:ln>
                <a:noFill/>
              </a:ln>
              <a:effectLst/>
            </c:spPr>
            <c:extLst>
              <c:ext xmlns:c16="http://schemas.microsoft.com/office/drawing/2014/chart" uri="{C3380CC4-5D6E-409C-BE32-E72D297353CC}">
                <c16:uniqueId val="{0000000F-8DA3-4304-A613-450AAF51125D}"/>
              </c:ext>
            </c:extLst>
          </c:dPt>
          <c:dPt>
            <c:idx val="21"/>
            <c:invertIfNegative val="0"/>
            <c:bubble3D val="0"/>
            <c:spPr>
              <a:solidFill>
                <a:srgbClr val="002060"/>
              </a:solidFill>
              <a:ln>
                <a:noFill/>
              </a:ln>
              <a:effectLst/>
            </c:spPr>
            <c:extLst>
              <c:ext xmlns:c16="http://schemas.microsoft.com/office/drawing/2014/chart" uri="{C3380CC4-5D6E-409C-BE32-E72D297353CC}">
                <c16:uniqueId val="{0000000E-8DA3-4304-A613-450AAF51125D}"/>
              </c:ext>
            </c:extLst>
          </c:dPt>
          <c:dPt>
            <c:idx val="22"/>
            <c:invertIfNegative val="0"/>
            <c:bubble3D val="0"/>
            <c:spPr>
              <a:solidFill>
                <a:srgbClr val="002060"/>
              </a:solidFill>
              <a:ln>
                <a:noFill/>
              </a:ln>
              <a:effectLst/>
            </c:spPr>
            <c:extLst>
              <c:ext xmlns:c16="http://schemas.microsoft.com/office/drawing/2014/chart" uri="{C3380CC4-5D6E-409C-BE32-E72D297353CC}">
                <c16:uniqueId val="{0000000D-8DA3-4304-A613-450AAF51125D}"/>
              </c:ext>
            </c:extLst>
          </c:dPt>
          <c:dPt>
            <c:idx val="23"/>
            <c:invertIfNegative val="0"/>
            <c:bubble3D val="0"/>
            <c:spPr>
              <a:solidFill>
                <a:srgbClr val="002060"/>
              </a:solidFill>
              <a:ln>
                <a:noFill/>
              </a:ln>
              <a:effectLst/>
            </c:spPr>
            <c:extLst>
              <c:ext xmlns:c16="http://schemas.microsoft.com/office/drawing/2014/chart" uri="{C3380CC4-5D6E-409C-BE32-E72D297353CC}">
                <c16:uniqueId val="{0000000C-8DA3-4304-A613-450AAF51125D}"/>
              </c:ext>
            </c:extLst>
          </c:dPt>
          <c:dPt>
            <c:idx val="24"/>
            <c:invertIfNegative val="0"/>
            <c:bubble3D val="0"/>
            <c:spPr>
              <a:solidFill>
                <a:srgbClr val="002060"/>
              </a:solidFill>
              <a:ln>
                <a:noFill/>
              </a:ln>
              <a:effectLst/>
            </c:spPr>
            <c:extLst>
              <c:ext xmlns:c16="http://schemas.microsoft.com/office/drawing/2014/chart" uri="{C3380CC4-5D6E-409C-BE32-E72D297353CC}">
                <c16:uniqueId val="{0000000B-8DA3-4304-A613-450AAF51125D}"/>
              </c:ext>
            </c:extLst>
          </c:dPt>
          <c:dPt>
            <c:idx val="25"/>
            <c:invertIfNegative val="0"/>
            <c:bubble3D val="0"/>
            <c:spPr>
              <a:solidFill>
                <a:srgbClr val="002060"/>
              </a:solidFill>
              <a:ln>
                <a:noFill/>
              </a:ln>
              <a:effectLst/>
            </c:spPr>
            <c:extLst>
              <c:ext xmlns:c16="http://schemas.microsoft.com/office/drawing/2014/chart" uri="{C3380CC4-5D6E-409C-BE32-E72D297353CC}">
                <c16:uniqueId val="{0000000A-8DA3-4304-A613-450AAF51125D}"/>
              </c:ext>
            </c:extLst>
          </c:dPt>
          <c:dPt>
            <c:idx val="26"/>
            <c:invertIfNegative val="0"/>
            <c:bubble3D val="0"/>
            <c:spPr>
              <a:solidFill>
                <a:srgbClr val="002060"/>
              </a:solidFill>
              <a:ln>
                <a:noFill/>
              </a:ln>
              <a:effectLst/>
            </c:spPr>
            <c:extLst>
              <c:ext xmlns:c16="http://schemas.microsoft.com/office/drawing/2014/chart" uri="{C3380CC4-5D6E-409C-BE32-E72D297353CC}">
                <c16:uniqueId val="{00000009-8DA3-4304-A613-450AAF51125D}"/>
              </c:ext>
            </c:extLst>
          </c:dPt>
          <c:dPt>
            <c:idx val="27"/>
            <c:invertIfNegative val="0"/>
            <c:bubble3D val="0"/>
            <c:spPr>
              <a:solidFill>
                <a:srgbClr val="002060"/>
              </a:solidFill>
              <a:ln>
                <a:noFill/>
              </a:ln>
              <a:effectLst/>
            </c:spPr>
            <c:extLst>
              <c:ext xmlns:c16="http://schemas.microsoft.com/office/drawing/2014/chart" uri="{C3380CC4-5D6E-409C-BE32-E72D297353CC}">
                <c16:uniqueId val="{00000008-8DA3-4304-A613-450AAF51125D}"/>
              </c:ext>
            </c:extLst>
          </c:dPt>
          <c:dPt>
            <c:idx val="28"/>
            <c:invertIfNegative val="0"/>
            <c:bubble3D val="0"/>
            <c:spPr>
              <a:solidFill>
                <a:srgbClr val="002060"/>
              </a:solidFill>
              <a:ln>
                <a:noFill/>
              </a:ln>
              <a:effectLst/>
            </c:spPr>
            <c:extLst>
              <c:ext xmlns:c16="http://schemas.microsoft.com/office/drawing/2014/chart" uri="{C3380CC4-5D6E-409C-BE32-E72D297353CC}">
                <c16:uniqueId val="{00000007-8DA3-4304-A613-450AAF51125D}"/>
              </c:ext>
            </c:extLst>
          </c:dPt>
          <c:dPt>
            <c:idx val="29"/>
            <c:invertIfNegative val="0"/>
            <c:bubble3D val="0"/>
            <c:spPr>
              <a:solidFill>
                <a:srgbClr val="002060"/>
              </a:solidFill>
              <a:ln>
                <a:noFill/>
              </a:ln>
              <a:effectLst/>
            </c:spPr>
            <c:extLst>
              <c:ext xmlns:c16="http://schemas.microsoft.com/office/drawing/2014/chart" uri="{C3380CC4-5D6E-409C-BE32-E72D297353CC}">
                <c16:uniqueId val="{00000006-8DA3-4304-A613-450AAF51125D}"/>
              </c:ext>
            </c:extLst>
          </c:dPt>
          <c:dPt>
            <c:idx val="30"/>
            <c:invertIfNegative val="0"/>
            <c:bubble3D val="0"/>
            <c:spPr>
              <a:solidFill>
                <a:srgbClr val="002060"/>
              </a:solidFill>
              <a:ln>
                <a:noFill/>
              </a:ln>
              <a:effectLst/>
            </c:spPr>
            <c:extLst>
              <c:ext xmlns:c16="http://schemas.microsoft.com/office/drawing/2014/chart" uri="{C3380CC4-5D6E-409C-BE32-E72D297353CC}">
                <c16:uniqueId val="{00000005-8DA3-4304-A613-450AAF51125D}"/>
              </c:ext>
            </c:extLst>
          </c:dPt>
          <c:dPt>
            <c:idx val="31"/>
            <c:invertIfNegative val="0"/>
            <c:bubble3D val="0"/>
            <c:spPr>
              <a:solidFill>
                <a:srgbClr val="002060"/>
              </a:solidFill>
              <a:ln>
                <a:noFill/>
              </a:ln>
              <a:effectLst/>
            </c:spPr>
            <c:extLst>
              <c:ext xmlns:c16="http://schemas.microsoft.com/office/drawing/2014/chart" uri="{C3380CC4-5D6E-409C-BE32-E72D297353CC}">
                <c16:uniqueId val="{00000004-8DA3-4304-A613-450AAF51125D}"/>
              </c:ext>
            </c:extLst>
          </c:dPt>
          <c:dPt>
            <c:idx val="32"/>
            <c:invertIfNegative val="0"/>
            <c:bubble3D val="0"/>
            <c:spPr>
              <a:solidFill>
                <a:srgbClr val="002060"/>
              </a:solidFill>
              <a:ln>
                <a:noFill/>
              </a:ln>
              <a:effectLst/>
            </c:spPr>
            <c:extLst>
              <c:ext xmlns:c16="http://schemas.microsoft.com/office/drawing/2014/chart" uri="{C3380CC4-5D6E-409C-BE32-E72D297353CC}">
                <c16:uniqueId val="{00000003-8DA3-4304-A613-450AAF51125D}"/>
              </c:ext>
            </c:extLst>
          </c:dPt>
          <c:dPt>
            <c:idx val="33"/>
            <c:invertIfNegative val="0"/>
            <c:bubble3D val="0"/>
            <c:spPr>
              <a:solidFill>
                <a:srgbClr val="002060"/>
              </a:solidFill>
              <a:ln>
                <a:noFill/>
              </a:ln>
              <a:effectLst/>
            </c:spPr>
            <c:extLst>
              <c:ext xmlns:c16="http://schemas.microsoft.com/office/drawing/2014/chart" uri="{C3380CC4-5D6E-409C-BE32-E72D297353CC}">
                <c16:uniqueId val="{00000002-8DA3-4304-A613-450AAF51125D}"/>
              </c:ext>
            </c:extLst>
          </c:dPt>
          <c:dPt>
            <c:idx val="34"/>
            <c:invertIfNegative val="0"/>
            <c:bubble3D val="0"/>
            <c:spPr>
              <a:solidFill>
                <a:srgbClr val="002060"/>
              </a:solidFill>
              <a:ln>
                <a:noFill/>
              </a:ln>
              <a:effectLst/>
            </c:spPr>
            <c:extLst>
              <c:ext xmlns:c16="http://schemas.microsoft.com/office/drawing/2014/chart" uri="{C3380CC4-5D6E-409C-BE32-E72D297353CC}">
                <c16:uniqueId val="{00000001-8DA3-4304-A613-450AAF51125D}"/>
              </c:ext>
            </c:extLst>
          </c:dPt>
          <c:dPt>
            <c:idx val="35"/>
            <c:invertIfNegative val="0"/>
            <c:bubble3D val="0"/>
            <c:spPr>
              <a:solidFill>
                <a:srgbClr val="002060"/>
              </a:solidFill>
              <a:ln>
                <a:noFill/>
              </a:ln>
              <a:effectLst/>
            </c:spPr>
            <c:extLst>
              <c:ext xmlns:c16="http://schemas.microsoft.com/office/drawing/2014/chart" uri="{C3380CC4-5D6E-409C-BE32-E72D297353CC}">
                <c16:uniqueId val="{00000000-8DA3-4304-A613-450AAF51125D}"/>
              </c:ext>
            </c:extLst>
          </c:dPt>
          <c:dPt>
            <c:idx val="53"/>
            <c:invertIfNegative val="0"/>
            <c:bubble3D val="0"/>
            <c:spPr>
              <a:solidFill>
                <a:srgbClr val="002060"/>
              </a:solidFill>
              <a:ln>
                <a:noFill/>
              </a:ln>
              <a:effectLst/>
            </c:spPr>
            <c:extLst>
              <c:ext xmlns:c16="http://schemas.microsoft.com/office/drawing/2014/chart" uri="{C3380CC4-5D6E-409C-BE32-E72D297353CC}">
                <c16:uniqueId val="{00000026-8DA3-4304-A613-450AAF51125D}"/>
              </c:ext>
            </c:extLst>
          </c:dPt>
          <c:dPt>
            <c:idx val="54"/>
            <c:invertIfNegative val="0"/>
            <c:bubble3D val="0"/>
            <c:spPr>
              <a:solidFill>
                <a:srgbClr val="002060"/>
              </a:solidFill>
              <a:ln>
                <a:noFill/>
              </a:ln>
              <a:effectLst/>
            </c:spPr>
            <c:extLst>
              <c:ext xmlns:c16="http://schemas.microsoft.com/office/drawing/2014/chart" uri="{C3380CC4-5D6E-409C-BE32-E72D297353CC}">
                <c16:uniqueId val="{00000025-8DA3-4304-A613-450AAF51125D}"/>
              </c:ext>
            </c:extLst>
          </c:dPt>
          <c:dPt>
            <c:idx val="55"/>
            <c:invertIfNegative val="0"/>
            <c:bubble3D val="0"/>
            <c:spPr>
              <a:solidFill>
                <a:srgbClr val="002060"/>
              </a:solidFill>
              <a:ln>
                <a:noFill/>
              </a:ln>
              <a:effectLst/>
            </c:spPr>
            <c:extLst>
              <c:ext xmlns:c16="http://schemas.microsoft.com/office/drawing/2014/chart" uri="{C3380CC4-5D6E-409C-BE32-E72D297353CC}">
                <c16:uniqueId val="{00000024-8DA3-4304-A613-450AAF51125D}"/>
              </c:ext>
            </c:extLst>
          </c:dPt>
          <c:dPt>
            <c:idx val="56"/>
            <c:invertIfNegative val="0"/>
            <c:bubble3D val="0"/>
            <c:spPr>
              <a:solidFill>
                <a:srgbClr val="002060"/>
              </a:solidFill>
              <a:ln>
                <a:noFill/>
              </a:ln>
              <a:effectLst/>
            </c:spPr>
            <c:extLst>
              <c:ext xmlns:c16="http://schemas.microsoft.com/office/drawing/2014/chart" uri="{C3380CC4-5D6E-409C-BE32-E72D297353CC}">
                <c16:uniqueId val="{00000023-8DA3-4304-A613-450AAF51125D}"/>
              </c:ext>
            </c:extLst>
          </c:dPt>
          <c:dPt>
            <c:idx val="57"/>
            <c:invertIfNegative val="0"/>
            <c:bubble3D val="0"/>
            <c:spPr>
              <a:solidFill>
                <a:srgbClr val="002060"/>
              </a:solidFill>
              <a:ln>
                <a:noFill/>
              </a:ln>
              <a:effectLst/>
            </c:spPr>
            <c:extLst>
              <c:ext xmlns:c16="http://schemas.microsoft.com/office/drawing/2014/chart" uri="{C3380CC4-5D6E-409C-BE32-E72D297353CC}">
                <c16:uniqueId val="{00000022-8DA3-4304-A613-450AAF51125D}"/>
              </c:ext>
            </c:extLst>
          </c:dPt>
          <c:dPt>
            <c:idx val="58"/>
            <c:invertIfNegative val="0"/>
            <c:bubble3D val="0"/>
            <c:spPr>
              <a:solidFill>
                <a:srgbClr val="002060"/>
              </a:solidFill>
              <a:ln>
                <a:noFill/>
              </a:ln>
              <a:effectLst/>
            </c:spPr>
            <c:extLst>
              <c:ext xmlns:c16="http://schemas.microsoft.com/office/drawing/2014/chart" uri="{C3380CC4-5D6E-409C-BE32-E72D297353CC}">
                <c16:uniqueId val="{00000021-8DA3-4304-A613-450AAF51125D}"/>
              </c:ext>
            </c:extLst>
          </c:dPt>
          <c:dPt>
            <c:idx val="59"/>
            <c:invertIfNegative val="0"/>
            <c:bubble3D val="0"/>
            <c:spPr>
              <a:solidFill>
                <a:srgbClr val="002060"/>
              </a:solidFill>
              <a:ln>
                <a:noFill/>
              </a:ln>
              <a:effectLst/>
            </c:spPr>
            <c:extLst>
              <c:ext xmlns:c16="http://schemas.microsoft.com/office/drawing/2014/chart" uri="{C3380CC4-5D6E-409C-BE32-E72D297353CC}">
                <c16:uniqueId val="{00000020-8DA3-4304-A613-450AAF51125D}"/>
              </c:ext>
            </c:extLst>
          </c:dPt>
          <c:dPt>
            <c:idx val="60"/>
            <c:invertIfNegative val="0"/>
            <c:bubble3D val="0"/>
            <c:spPr>
              <a:solidFill>
                <a:srgbClr val="002060"/>
              </a:solidFill>
              <a:ln>
                <a:noFill/>
              </a:ln>
              <a:effectLst/>
            </c:spPr>
            <c:extLst>
              <c:ext xmlns:c16="http://schemas.microsoft.com/office/drawing/2014/chart" uri="{C3380CC4-5D6E-409C-BE32-E72D297353CC}">
                <c16:uniqueId val="{0000001F-8DA3-4304-A613-450AAF51125D}"/>
              </c:ext>
            </c:extLst>
          </c:dPt>
          <c:dPt>
            <c:idx val="61"/>
            <c:invertIfNegative val="0"/>
            <c:bubble3D val="0"/>
            <c:spPr>
              <a:solidFill>
                <a:srgbClr val="002060"/>
              </a:solidFill>
              <a:ln>
                <a:noFill/>
              </a:ln>
              <a:effectLst/>
            </c:spPr>
            <c:extLst>
              <c:ext xmlns:c16="http://schemas.microsoft.com/office/drawing/2014/chart" uri="{C3380CC4-5D6E-409C-BE32-E72D297353CC}">
                <c16:uniqueId val="{0000001E-8DA3-4304-A613-450AAF51125D}"/>
              </c:ext>
            </c:extLst>
          </c:dPt>
          <c:dPt>
            <c:idx val="62"/>
            <c:invertIfNegative val="0"/>
            <c:bubble3D val="0"/>
            <c:spPr>
              <a:solidFill>
                <a:srgbClr val="002060"/>
              </a:solidFill>
              <a:ln>
                <a:noFill/>
              </a:ln>
              <a:effectLst/>
            </c:spPr>
            <c:extLst>
              <c:ext xmlns:c16="http://schemas.microsoft.com/office/drawing/2014/chart" uri="{C3380CC4-5D6E-409C-BE32-E72D297353CC}">
                <c16:uniqueId val="{0000001D-8DA3-4304-A613-450AAF51125D}"/>
              </c:ext>
            </c:extLst>
          </c:dPt>
          <c:dPt>
            <c:idx val="63"/>
            <c:invertIfNegative val="0"/>
            <c:bubble3D val="0"/>
            <c:spPr>
              <a:solidFill>
                <a:srgbClr val="002060"/>
              </a:solidFill>
              <a:ln>
                <a:noFill/>
              </a:ln>
              <a:effectLst/>
            </c:spPr>
            <c:extLst>
              <c:ext xmlns:c16="http://schemas.microsoft.com/office/drawing/2014/chart" uri="{C3380CC4-5D6E-409C-BE32-E72D297353CC}">
                <c16:uniqueId val="{0000001C-8DA3-4304-A613-450AAF51125D}"/>
              </c:ext>
            </c:extLst>
          </c:dPt>
          <c:dPt>
            <c:idx val="64"/>
            <c:invertIfNegative val="0"/>
            <c:bubble3D val="0"/>
            <c:spPr>
              <a:solidFill>
                <a:srgbClr val="002060"/>
              </a:solidFill>
              <a:ln>
                <a:noFill/>
              </a:ln>
              <a:effectLst/>
            </c:spPr>
            <c:extLst>
              <c:ext xmlns:c16="http://schemas.microsoft.com/office/drawing/2014/chart" uri="{C3380CC4-5D6E-409C-BE32-E72D297353CC}">
                <c16:uniqueId val="{0000001A-8DA3-4304-A613-450AAF51125D}"/>
              </c:ext>
            </c:extLst>
          </c:dPt>
          <c:dPt>
            <c:idx val="65"/>
            <c:invertIfNegative val="0"/>
            <c:bubble3D val="0"/>
            <c:spPr>
              <a:solidFill>
                <a:srgbClr val="002060"/>
              </a:solidFill>
              <a:ln>
                <a:noFill/>
              </a:ln>
              <a:effectLst/>
            </c:spPr>
            <c:extLst>
              <c:ext xmlns:c16="http://schemas.microsoft.com/office/drawing/2014/chart" uri="{C3380CC4-5D6E-409C-BE32-E72D297353CC}">
                <c16:uniqueId val="{0000001B-8DA3-4304-A613-450AAF51125D}"/>
              </c:ext>
            </c:extLst>
          </c:dPt>
          <c:dPt>
            <c:idx val="66"/>
            <c:invertIfNegative val="0"/>
            <c:bubble3D val="0"/>
            <c:spPr>
              <a:solidFill>
                <a:srgbClr val="002060"/>
              </a:solidFill>
              <a:ln>
                <a:noFill/>
              </a:ln>
              <a:effectLst/>
            </c:spPr>
            <c:extLst>
              <c:ext xmlns:c16="http://schemas.microsoft.com/office/drawing/2014/chart" uri="{C3380CC4-5D6E-409C-BE32-E72D297353CC}">
                <c16:uniqueId val="{00000019-8DA3-4304-A613-450AAF51125D}"/>
              </c:ext>
            </c:extLst>
          </c:dPt>
          <c:dPt>
            <c:idx val="67"/>
            <c:invertIfNegative val="0"/>
            <c:bubble3D val="0"/>
            <c:spPr>
              <a:solidFill>
                <a:srgbClr val="002060"/>
              </a:solidFill>
              <a:ln>
                <a:noFill/>
              </a:ln>
              <a:effectLst/>
            </c:spPr>
            <c:extLst>
              <c:ext xmlns:c16="http://schemas.microsoft.com/office/drawing/2014/chart" uri="{C3380CC4-5D6E-409C-BE32-E72D297353CC}">
                <c16:uniqueId val="{00000018-8DA3-4304-A613-450AAF51125D}"/>
              </c:ext>
            </c:extLst>
          </c:dPt>
          <c:dPt>
            <c:idx val="68"/>
            <c:invertIfNegative val="0"/>
            <c:bubble3D val="0"/>
            <c:spPr>
              <a:solidFill>
                <a:srgbClr val="002060"/>
              </a:solidFill>
              <a:ln>
                <a:noFill/>
              </a:ln>
              <a:effectLst/>
            </c:spPr>
            <c:extLst>
              <c:ext xmlns:c16="http://schemas.microsoft.com/office/drawing/2014/chart" uri="{C3380CC4-5D6E-409C-BE32-E72D297353CC}">
                <c16:uniqueId val="{00000017-8DA3-4304-A613-450AAF51125D}"/>
              </c:ext>
            </c:extLst>
          </c:dPt>
          <c:dPt>
            <c:idx val="69"/>
            <c:invertIfNegative val="0"/>
            <c:bubble3D val="0"/>
            <c:spPr>
              <a:solidFill>
                <a:srgbClr val="002060"/>
              </a:solidFill>
              <a:ln>
                <a:noFill/>
              </a:ln>
              <a:effectLst/>
            </c:spPr>
            <c:extLst>
              <c:ext xmlns:c16="http://schemas.microsoft.com/office/drawing/2014/chart" uri="{C3380CC4-5D6E-409C-BE32-E72D297353CC}">
                <c16:uniqueId val="{00000016-8DA3-4304-A613-450AAF51125D}"/>
              </c:ext>
            </c:extLst>
          </c:dPt>
          <c:dPt>
            <c:idx val="70"/>
            <c:invertIfNegative val="0"/>
            <c:bubble3D val="0"/>
            <c:spPr>
              <a:solidFill>
                <a:srgbClr val="002060"/>
              </a:solidFill>
              <a:ln>
                <a:noFill/>
              </a:ln>
              <a:effectLst/>
            </c:spPr>
            <c:extLst>
              <c:ext xmlns:c16="http://schemas.microsoft.com/office/drawing/2014/chart" uri="{C3380CC4-5D6E-409C-BE32-E72D297353CC}">
                <c16:uniqueId val="{00000015-8DA3-4304-A613-450AAF51125D}"/>
              </c:ext>
            </c:extLst>
          </c:dPt>
          <c:dPt>
            <c:idx val="71"/>
            <c:invertIfNegative val="0"/>
            <c:bubble3D val="0"/>
            <c:spPr>
              <a:solidFill>
                <a:srgbClr val="002060"/>
              </a:solidFill>
              <a:ln>
                <a:noFill/>
              </a:ln>
              <a:effectLst/>
            </c:spPr>
            <c:extLst>
              <c:ext xmlns:c16="http://schemas.microsoft.com/office/drawing/2014/chart" uri="{C3380CC4-5D6E-409C-BE32-E72D297353CC}">
                <c16:uniqueId val="{00000014-8DA3-4304-A613-450AAF51125D}"/>
              </c:ext>
            </c:extLst>
          </c:dPt>
          <c:cat>
            <c:numRef>
              <c:f>Sheet1!$A$2:$A$102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Sheet1!$B$2:$B$102</c:f>
              <c:numCache>
                <c:formatCode>General</c:formatCode>
                <c:ptCount val="101"/>
                <c:pt idx="0">
                  <c:v>4077167</c:v>
                </c:pt>
                <c:pt idx="1">
                  <c:v>4068649</c:v>
                </c:pt>
                <c:pt idx="2">
                  <c:v>4060541</c:v>
                </c:pt>
                <c:pt idx="3">
                  <c:v>4004499</c:v>
                </c:pt>
                <c:pt idx="4">
                  <c:v>4029427</c:v>
                </c:pt>
                <c:pt idx="5">
                  <c:v>4023461</c:v>
                </c:pt>
                <c:pt idx="6">
                  <c:v>4012057</c:v>
                </c:pt>
                <c:pt idx="7">
                  <c:v>4017972</c:v>
                </c:pt>
                <c:pt idx="8">
                  <c:v>4064123</c:v>
                </c:pt>
                <c:pt idx="9">
                  <c:v>4062890</c:v>
                </c:pt>
                <c:pt idx="10">
                  <c:v>4064631</c:v>
                </c:pt>
                <c:pt idx="11">
                  <c:v>4193833</c:v>
                </c:pt>
                <c:pt idx="12">
                  <c:v>4212469</c:v>
                </c:pt>
                <c:pt idx="13">
                  <c:v>4177496</c:v>
                </c:pt>
                <c:pt idx="14">
                  <c:v>4165769</c:v>
                </c:pt>
                <c:pt idx="15">
                  <c:v>4177960</c:v>
                </c:pt>
                <c:pt idx="16">
                  <c:v>4155502</c:v>
                </c:pt>
                <c:pt idx="17">
                  <c:v>4150810</c:v>
                </c:pt>
                <c:pt idx="18">
                  <c:v>4267452</c:v>
                </c:pt>
                <c:pt idx="19">
                  <c:v>4349076</c:v>
                </c:pt>
                <c:pt idx="20">
                  <c:v>4301156</c:v>
                </c:pt>
                <c:pt idx="21">
                  <c:v>4322123</c:v>
                </c:pt>
                <c:pt idx="22">
                  <c:v>4350161</c:v>
                </c:pt>
                <c:pt idx="23">
                  <c:v>4394288</c:v>
                </c:pt>
                <c:pt idx="24">
                  <c:v>4493828</c:v>
                </c:pt>
                <c:pt idx="25">
                  <c:v>4586191</c:v>
                </c:pt>
                <c:pt idx="26">
                  <c:v>4654316</c:v>
                </c:pt>
                <c:pt idx="27">
                  <c:v>4771037</c:v>
                </c:pt>
                <c:pt idx="28">
                  <c:v>4849468</c:v>
                </c:pt>
                <c:pt idx="29">
                  <c:v>4832291</c:v>
                </c:pt>
                <c:pt idx="30">
                  <c:v>4639056</c:v>
                </c:pt>
                <c:pt idx="31">
                  <c:v>4523767</c:v>
                </c:pt>
                <c:pt idx="32">
                  <c:v>4439360</c:v>
                </c:pt>
                <c:pt idx="33">
                  <c:v>4448246</c:v>
                </c:pt>
                <c:pt idx="34">
                  <c:v>4472242</c:v>
                </c:pt>
                <c:pt idx="35">
                  <c:v>4325927</c:v>
                </c:pt>
                <c:pt idx="36">
                  <c:v>4382807</c:v>
                </c:pt>
                <c:pt idx="37">
                  <c:v>4373352</c:v>
                </c:pt>
                <c:pt idx="38">
                  <c:v>4319885</c:v>
                </c:pt>
                <c:pt idx="39">
                  <c:v>4396211</c:v>
                </c:pt>
                <c:pt idx="40">
                  <c:v>4122808</c:v>
                </c:pt>
                <c:pt idx="41">
                  <c:v>4037231</c:v>
                </c:pt>
                <c:pt idx="42">
                  <c:v>3990512</c:v>
                </c:pt>
                <c:pt idx="43">
                  <c:v>3869810</c:v>
                </c:pt>
                <c:pt idx="44">
                  <c:v>3983126</c:v>
                </c:pt>
                <c:pt idx="45">
                  <c:v>3856029</c:v>
                </c:pt>
                <c:pt idx="46">
                  <c:v>3909826</c:v>
                </c:pt>
                <c:pt idx="47">
                  <c:v>4078378</c:v>
                </c:pt>
                <c:pt idx="48">
                  <c:v>4301377</c:v>
                </c:pt>
                <c:pt idx="49">
                  <c:v>4345513</c:v>
                </c:pt>
                <c:pt idx="50">
                  <c:v>4112985</c:v>
                </c:pt>
                <c:pt idx="51">
                  <c:v>4019996</c:v>
                </c:pt>
                <c:pt idx="52">
                  <c:v>4018047</c:v>
                </c:pt>
                <c:pt idx="53">
                  <c:v>4085765</c:v>
                </c:pt>
                <c:pt idx="54">
                  <c:v>4322782</c:v>
                </c:pt>
                <c:pt idx="55">
                  <c:v>4394677</c:v>
                </c:pt>
                <c:pt idx="56">
                  <c:v>4384336</c:v>
                </c:pt>
                <c:pt idx="57">
                  <c:v>4368454</c:v>
                </c:pt>
                <c:pt idx="58">
                  <c:v>4413273</c:v>
                </c:pt>
                <c:pt idx="59">
                  <c:v>4440487</c:v>
                </c:pt>
                <c:pt idx="60">
                  <c:v>4281762</c:v>
                </c:pt>
                <c:pt idx="61">
                  <c:v>4245285</c:v>
                </c:pt>
                <c:pt idx="62">
                  <c:v>4186211</c:v>
                </c:pt>
                <c:pt idx="63">
                  <c:v>4023985</c:v>
                </c:pt>
                <c:pt idx="64">
                  <c:v>3975370</c:v>
                </c:pt>
                <c:pt idx="65">
                  <c:v>3798130</c:v>
                </c:pt>
                <c:pt idx="66">
                  <c:v>3639025</c:v>
                </c:pt>
                <c:pt idx="67">
                  <c:v>3482417</c:v>
                </c:pt>
                <c:pt idx="68">
                  <c:v>3360143</c:v>
                </c:pt>
                <c:pt idx="69">
                  <c:v>3263893</c:v>
                </c:pt>
                <c:pt idx="70">
                  <c:v>3148765</c:v>
                </c:pt>
                <c:pt idx="71">
                  <c:v>3093740</c:v>
                </c:pt>
                <c:pt idx="72">
                  <c:v>3198266</c:v>
                </c:pt>
                <c:pt idx="73">
                  <c:v>2344535</c:v>
                </c:pt>
                <c:pt idx="74">
                  <c:v>2291473</c:v>
                </c:pt>
                <c:pt idx="75">
                  <c:v>2207291</c:v>
                </c:pt>
                <c:pt idx="76">
                  <c:v>2229518</c:v>
                </c:pt>
                <c:pt idx="77">
                  <c:v>1918246</c:v>
                </c:pt>
                <c:pt idx="78">
                  <c:v>1726157</c:v>
                </c:pt>
                <c:pt idx="79">
                  <c:v>1604387</c:v>
                </c:pt>
                <c:pt idx="80">
                  <c:v>1479387</c:v>
                </c:pt>
                <c:pt idx="81">
                  <c:v>1384715</c:v>
                </c:pt>
                <c:pt idx="82">
                  <c:v>1243786</c:v>
                </c:pt>
                <c:pt idx="83">
                  <c:v>1152810</c:v>
                </c:pt>
                <c:pt idx="84">
                  <c:v>1068396</c:v>
                </c:pt>
                <c:pt idx="85">
                  <c:v>923012</c:v>
                </c:pt>
                <c:pt idx="86">
                  <c:v>855747</c:v>
                </c:pt>
                <c:pt idx="87">
                  <c:v>778703</c:v>
                </c:pt>
                <c:pt idx="88">
                  <c:v>703241</c:v>
                </c:pt>
                <c:pt idx="89">
                  <c:v>635873</c:v>
                </c:pt>
                <c:pt idx="90">
                  <c:v>536880</c:v>
                </c:pt>
                <c:pt idx="91">
                  <c:v>467488</c:v>
                </c:pt>
                <c:pt idx="92">
                  <c:v>393919</c:v>
                </c:pt>
                <c:pt idx="93">
                  <c:v>320884</c:v>
                </c:pt>
                <c:pt idx="94">
                  <c:v>263533</c:v>
                </c:pt>
                <c:pt idx="95">
                  <c:v>206526</c:v>
                </c:pt>
                <c:pt idx="96">
                  <c:v>156654</c:v>
                </c:pt>
                <c:pt idx="97">
                  <c:v>117240</c:v>
                </c:pt>
                <c:pt idx="98">
                  <c:v>85265</c:v>
                </c:pt>
                <c:pt idx="99">
                  <c:v>57778</c:v>
                </c:pt>
                <c:pt idx="100">
                  <c:v>87672</c:v>
                </c:pt>
              </c:numCache>
            </c:numRef>
          </c:val>
          <c:extLst>
            <c:ext xmlns:c16="http://schemas.microsoft.com/office/drawing/2014/chart" uri="{C3380CC4-5D6E-409C-BE32-E72D297353CC}">
              <c16:uniqueId val="{00000009-9EEC-4C34-ABF6-377FE5E8159F}"/>
            </c:ext>
          </c:extLst>
        </c:ser>
        <c:dLbls>
          <c:showLegendKey val="0"/>
          <c:showVal val="0"/>
          <c:showCatName val="0"/>
          <c:showSerName val="0"/>
          <c:showPercent val="0"/>
          <c:showBubbleSize val="0"/>
        </c:dLbls>
        <c:gapWidth val="50"/>
        <c:axId val="183973744"/>
        <c:axId val="183973416"/>
      </c:barChart>
      <c:catAx>
        <c:axId val="183973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183973416"/>
        <c:crosses val="autoZero"/>
        <c:auto val="1"/>
        <c:lblAlgn val="ctr"/>
        <c:lblOffset val="100"/>
        <c:tickLblSkip val="5"/>
        <c:noMultiLvlLbl val="0"/>
      </c:catAx>
      <c:valAx>
        <c:axId val="183973416"/>
        <c:scaling>
          <c:orientation val="minMax"/>
          <c:max val="5100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crossAx val="183973744"/>
        <c:crosses val="autoZero"/>
        <c:crossBetween val="between"/>
        <c:dispUnits>
          <c:builtInUnit val="millions"/>
        </c:dispUnits>
      </c:valAx>
      <c:spPr>
        <a:solidFill>
          <a:schemeClr val="bg1"/>
        </a:solidFill>
        <a:ln>
          <a:noFill/>
        </a:ln>
        <a:effectLst/>
      </c:spPr>
    </c:plotArea>
    <c:legend>
      <c:legendPos val="b"/>
      <c:legendEntry>
        <c:idx val="0"/>
        <c:delete val="1"/>
      </c:legendEntry>
      <c:legendEntry>
        <c:idx val="1"/>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Entry>
      <c:layout>
        <c:manualLayout>
          <c:xMode val="edge"/>
          <c:yMode val="edge"/>
          <c:x val="0"/>
          <c:y val="0.90733217242075515"/>
          <c:w val="0.20098811008492176"/>
          <c:h val="9.019647026880259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9182D"/>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47487119665598E-2"/>
          <c:y val="6.5833545000423294E-2"/>
          <c:w val="0.933477204238359"/>
          <c:h val="0.71019812039623997"/>
        </c:manualLayout>
      </c:layout>
      <c:lineChart>
        <c:grouping val="standard"/>
        <c:varyColors val="0"/>
        <c:ser>
          <c:idx val="0"/>
          <c:order val="0"/>
          <c:tx>
            <c:strRef>
              <c:f>Sheet1!$B$1</c:f>
              <c:strCache>
                <c:ptCount val="1"/>
                <c:pt idx="0">
                  <c:v>Single-Family</c:v>
                </c:pt>
              </c:strCache>
            </c:strRef>
          </c:tx>
          <c:spPr>
            <a:ln w="76200" cap="rnd">
              <a:solidFill>
                <a:srgbClr val="002060"/>
              </a:solidFill>
              <a:round/>
            </a:ln>
            <a:effectLst/>
          </c:spPr>
          <c:marker>
            <c:symbol val="none"/>
          </c:marker>
          <c:cat>
            <c:numRef>
              <c:f>Sheet1!$A$122:$A$497</c:f>
              <c:numCache>
                <c:formatCode>General</c:formatCode>
                <c:ptCount val="376"/>
                <c:pt idx="0">
                  <c:v>1988</c:v>
                </c:pt>
                <c:pt idx="1">
                  <c:v>1988</c:v>
                </c:pt>
                <c:pt idx="2">
                  <c:v>1988</c:v>
                </c:pt>
                <c:pt idx="3">
                  <c:v>1988</c:v>
                </c:pt>
                <c:pt idx="4">
                  <c:v>1988</c:v>
                </c:pt>
                <c:pt idx="5">
                  <c:v>1988</c:v>
                </c:pt>
                <c:pt idx="6">
                  <c:v>1988</c:v>
                </c:pt>
                <c:pt idx="7">
                  <c:v>1988</c:v>
                </c:pt>
                <c:pt idx="8">
                  <c:v>1988</c:v>
                </c:pt>
                <c:pt idx="9">
                  <c:v>1988</c:v>
                </c:pt>
                <c:pt idx="10">
                  <c:v>1988</c:v>
                </c:pt>
                <c:pt idx="11">
                  <c:v>1988</c:v>
                </c:pt>
                <c:pt idx="12">
                  <c:v>1989</c:v>
                </c:pt>
                <c:pt idx="13">
                  <c:v>1989</c:v>
                </c:pt>
                <c:pt idx="14">
                  <c:v>1989</c:v>
                </c:pt>
                <c:pt idx="15">
                  <c:v>1989</c:v>
                </c:pt>
                <c:pt idx="16">
                  <c:v>1989</c:v>
                </c:pt>
                <c:pt idx="17">
                  <c:v>1989</c:v>
                </c:pt>
                <c:pt idx="18">
                  <c:v>1989</c:v>
                </c:pt>
                <c:pt idx="19">
                  <c:v>1989</c:v>
                </c:pt>
                <c:pt idx="20">
                  <c:v>1989</c:v>
                </c:pt>
                <c:pt idx="21">
                  <c:v>1989</c:v>
                </c:pt>
                <c:pt idx="22">
                  <c:v>1989</c:v>
                </c:pt>
                <c:pt idx="23">
                  <c:v>1989</c:v>
                </c:pt>
                <c:pt idx="24">
                  <c:v>1990</c:v>
                </c:pt>
                <c:pt idx="25">
                  <c:v>1990</c:v>
                </c:pt>
                <c:pt idx="26">
                  <c:v>1990</c:v>
                </c:pt>
                <c:pt idx="27">
                  <c:v>1990</c:v>
                </c:pt>
                <c:pt idx="28">
                  <c:v>1990</c:v>
                </c:pt>
                <c:pt idx="29">
                  <c:v>1990</c:v>
                </c:pt>
                <c:pt idx="30">
                  <c:v>1990</c:v>
                </c:pt>
                <c:pt idx="31">
                  <c:v>1990</c:v>
                </c:pt>
                <c:pt idx="32">
                  <c:v>1990</c:v>
                </c:pt>
                <c:pt idx="33">
                  <c:v>1990</c:v>
                </c:pt>
                <c:pt idx="34">
                  <c:v>1990</c:v>
                </c:pt>
                <c:pt idx="35">
                  <c:v>1990</c:v>
                </c:pt>
                <c:pt idx="36">
                  <c:v>1991</c:v>
                </c:pt>
                <c:pt idx="37">
                  <c:v>1991</c:v>
                </c:pt>
                <c:pt idx="38">
                  <c:v>1991</c:v>
                </c:pt>
                <c:pt idx="39">
                  <c:v>1991</c:v>
                </c:pt>
                <c:pt idx="40">
                  <c:v>1991</c:v>
                </c:pt>
                <c:pt idx="41">
                  <c:v>1991</c:v>
                </c:pt>
                <c:pt idx="42">
                  <c:v>1991</c:v>
                </c:pt>
                <c:pt idx="43">
                  <c:v>1991</c:v>
                </c:pt>
                <c:pt idx="44">
                  <c:v>1991</c:v>
                </c:pt>
                <c:pt idx="45">
                  <c:v>1991</c:v>
                </c:pt>
                <c:pt idx="46">
                  <c:v>1991</c:v>
                </c:pt>
                <c:pt idx="47">
                  <c:v>1991</c:v>
                </c:pt>
                <c:pt idx="48">
                  <c:v>1992</c:v>
                </c:pt>
                <c:pt idx="49">
                  <c:v>1992</c:v>
                </c:pt>
                <c:pt idx="50">
                  <c:v>1992</c:v>
                </c:pt>
                <c:pt idx="51">
                  <c:v>1992</c:v>
                </c:pt>
                <c:pt idx="52">
                  <c:v>1992</c:v>
                </c:pt>
                <c:pt idx="53">
                  <c:v>1992</c:v>
                </c:pt>
                <c:pt idx="54">
                  <c:v>1992</c:v>
                </c:pt>
                <c:pt idx="55">
                  <c:v>1992</c:v>
                </c:pt>
                <c:pt idx="56">
                  <c:v>1992</c:v>
                </c:pt>
                <c:pt idx="57">
                  <c:v>1992</c:v>
                </c:pt>
                <c:pt idx="58">
                  <c:v>1992</c:v>
                </c:pt>
                <c:pt idx="59">
                  <c:v>1992</c:v>
                </c:pt>
                <c:pt idx="60">
                  <c:v>1993</c:v>
                </c:pt>
                <c:pt idx="61">
                  <c:v>1993</c:v>
                </c:pt>
                <c:pt idx="62">
                  <c:v>1993</c:v>
                </c:pt>
                <c:pt idx="63">
                  <c:v>1993</c:v>
                </c:pt>
                <c:pt idx="64">
                  <c:v>1993</c:v>
                </c:pt>
                <c:pt idx="65">
                  <c:v>1993</c:v>
                </c:pt>
                <c:pt idx="66">
                  <c:v>1993</c:v>
                </c:pt>
                <c:pt idx="67">
                  <c:v>1993</c:v>
                </c:pt>
                <c:pt idx="68">
                  <c:v>1993</c:v>
                </c:pt>
                <c:pt idx="69">
                  <c:v>1993</c:v>
                </c:pt>
                <c:pt idx="70">
                  <c:v>1993</c:v>
                </c:pt>
                <c:pt idx="71">
                  <c:v>1993</c:v>
                </c:pt>
                <c:pt idx="72">
                  <c:v>1994</c:v>
                </c:pt>
                <c:pt idx="73">
                  <c:v>1994</c:v>
                </c:pt>
                <c:pt idx="74">
                  <c:v>1994</c:v>
                </c:pt>
                <c:pt idx="75">
                  <c:v>1994</c:v>
                </c:pt>
                <c:pt idx="76">
                  <c:v>1994</c:v>
                </c:pt>
                <c:pt idx="77">
                  <c:v>1994</c:v>
                </c:pt>
                <c:pt idx="78">
                  <c:v>1994</c:v>
                </c:pt>
                <c:pt idx="79">
                  <c:v>1994</c:v>
                </c:pt>
                <c:pt idx="80">
                  <c:v>1994</c:v>
                </c:pt>
                <c:pt idx="81">
                  <c:v>1994</c:v>
                </c:pt>
                <c:pt idx="82">
                  <c:v>1994</c:v>
                </c:pt>
                <c:pt idx="83">
                  <c:v>1994</c:v>
                </c:pt>
                <c:pt idx="84">
                  <c:v>1995</c:v>
                </c:pt>
                <c:pt idx="85">
                  <c:v>1995</c:v>
                </c:pt>
                <c:pt idx="86">
                  <c:v>1995</c:v>
                </c:pt>
                <c:pt idx="87">
                  <c:v>1995</c:v>
                </c:pt>
                <c:pt idx="88">
                  <c:v>1995</c:v>
                </c:pt>
                <c:pt idx="89">
                  <c:v>1995</c:v>
                </c:pt>
                <c:pt idx="90">
                  <c:v>1995</c:v>
                </c:pt>
                <c:pt idx="91">
                  <c:v>1995</c:v>
                </c:pt>
                <c:pt idx="92">
                  <c:v>1995</c:v>
                </c:pt>
                <c:pt idx="93">
                  <c:v>1995</c:v>
                </c:pt>
                <c:pt idx="94">
                  <c:v>1995</c:v>
                </c:pt>
                <c:pt idx="95">
                  <c:v>1995</c:v>
                </c:pt>
                <c:pt idx="96">
                  <c:v>1996</c:v>
                </c:pt>
                <c:pt idx="97">
                  <c:v>1996</c:v>
                </c:pt>
                <c:pt idx="98">
                  <c:v>1996</c:v>
                </c:pt>
                <c:pt idx="99">
                  <c:v>1996</c:v>
                </c:pt>
                <c:pt idx="100">
                  <c:v>1996</c:v>
                </c:pt>
                <c:pt idx="101">
                  <c:v>1996</c:v>
                </c:pt>
                <c:pt idx="102">
                  <c:v>1996</c:v>
                </c:pt>
                <c:pt idx="103">
                  <c:v>1996</c:v>
                </c:pt>
                <c:pt idx="104">
                  <c:v>1996</c:v>
                </c:pt>
                <c:pt idx="105">
                  <c:v>1996</c:v>
                </c:pt>
                <c:pt idx="106">
                  <c:v>1996</c:v>
                </c:pt>
                <c:pt idx="107">
                  <c:v>1996</c:v>
                </c:pt>
                <c:pt idx="108">
                  <c:v>1997</c:v>
                </c:pt>
                <c:pt idx="109">
                  <c:v>1997</c:v>
                </c:pt>
                <c:pt idx="110">
                  <c:v>1997</c:v>
                </c:pt>
                <c:pt idx="111">
                  <c:v>1997</c:v>
                </c:pt>
                <c:pt idx="112">
                  <c:v>1997</c:v>
                </c:pt>
                <c:pt idx="113">
                  <c:v>1997</c:v>
                </c:pt>
                <c:pt idx="114">
                  <c:v>1997</c:v>
                </c:pt>
                <c:pt idx="115">
                  <c:v>1997</c:v>
                </c:pt>
                <c:pt idx="116">
                  <c:v>1997</c:v>
                </c:pt>
                <c:pt idx="117">
                  <c:v>1997</c:v>
                </c:pt>
                <c:pt idx="118">
                  <c:v>1997</c:v>
                </c:pt>
                <c:pt idx="119">
                  <c:v>1997</c:v>
                </c:pt>
                <c:pt idx="120">
                  <c:v>1998</c:v>
                </c:pt>
                <c:pt idx="121">
                  <c:v>1998</c:v>
                </c:pt>
                <c:pt idx="122">
                  <c:v>1998</c:v>
                </c:pt>
                <c:pt idx="123">
                  <c:v>1998</c:v>
                </c:pt>
                <c:pt idx="124">
                  <c:v>1998</c:v>
                </c:pt>
                <c:pt idx="125">
                  <c:v>1998</c:v>
                </c:pt>
                <c:pt idx="126">
                  <c:v>1998</c:v>
                </c:pt>
                <c:pt idx="127">
                  <c:v>1998</c:v>
                </c:pt>
                <c:pt idx="128">
                  <c:v>1998</c:v>
                </c:pt>
                <c:pt idx="129">
                  <c:v>1998</c:v>
                </c:pt>
                <c:pt idx="130">
                  <c:v>1998</c:v>
                </c:pt>
                <c:pt idx="131">
                  <c:v>1998</c:v>
                </c:pt>
                <c:pt idx="132">
                  <c:v>1999</c:v>
                </c:pt>
                <c:pt idx="133">
                  <c:v>1999</c:v>
                </c:pt>
                <c:pt idx="134">
                  <c:v>1999</c:v>
                </c:pt>
                <c:pt idx="135">
                  <c:v>1999</c:v>
                </c:pt>
                <c:pt idx="136">
                  <c:v>1999</c:v>
                </c:pt>
                <c:pt idx="137">
                  <c:v>1999</c:v>
                </c:pt>
                <c:pt idx="138">
                  <c:v>1999</c:v>
                </c:pt>
                <c:pt idx="139">
                  <c:v>1999</c:v>
                </c:pt>
                <c:pt idx="140">
                  <c:v>1999</c:v>
                </c:pt>
                <c:pt idx="141">
                  <c:v>1999</c:v>
                </c:pt>
                <c:pt idx="142">
                  <c:v>1999</c:v>
                </c:pt>
                <c:pt idx="143">
                  <c:v>1999</c:v>
                </c:pt>
                <c:pt idx="144">
                  <c:v>2000</c:v>
                </c:pt>
                <c:pt idx="145">
                  <c:v>2000</c:v>
                </c:pt>
                <c:pt idx="146">
                  <c:v>2000</c:v>
                </c:pt>
                <c:pt idx="147">
                  <c:v>2000</c:v>
                </c:pt>
                <c:pt idx="148">
                  <c:v>2000</c:v>
                </c:pt>
                <c:pt idx="149">
                  <c:v>2000</c:v>
                </c:pt>
                <c:pt idx="150">
                  <c:v>2000</c:v>
                </c:pt>
                <c:pt idx="151">
                  <c:v>2000</c:v>
                </c:pt>
                <c:pt idx="152">
                  <c:v>2000</c:v>
                </c:pt>
                <c:pt idx="153">
                  <c:v>2000</c:v>
                </c:pt>
                <c:pt idx="154">
                  <c:v>2000</c:v>
                </c:pt>
                <c:pt idx="155">
                  <c:v>2000</c:v>
                </c:pt>
                <c:pt idx="156">
                  <c:v>2001</c:v>
                </c:pt>
                <c:pt idx="157">
                  <c:v>2001</c:v>
                </c:pt>
                <c:pt idx="158">
                  <c:v>2001</c:v>
                </c:pt>
                <c:pt idx="159">
                  <c:v>2001</c:v>
                </c:pt>
                <c:pt idx="160">
                  <c:v>2001</c:v>
                </c:pt>
                <c:pt idx="161">
                  <c:v>2001</c:v>
                </c:pt>
                <c:pt idx="162">
                  <c:v>2001</c:v>
                </c:pt>
                <c:pt idx="163">
                  <c:v>2001</c:v>
                </c:pt>
                <c:pt idx="164">
                  <c:v>2001</c:v>
                </c:pt>
                <c:pt idx="165">
                  <c:v>2001</c:v>
                </c:pt>
                <c:pt idx="166">
                  <c:v>2001</c:v>
                </c:pt>
                <c:pt idx="167">
                  <c:v>2001</c:v>
                </c:pt>
                <c:pt idx="168">
                  <c:v>2002</c:v>
                </c:pt>
                <c:pt idx="169">
                  <c:v>2002</c:v>
                </c:pt>
                <c:pt idx="170">
                  <c:v>2002</c:v>
                </c:pt>
                <c:pt idx="171">
                  <c:v>2002</c:v>
                </c:pt>
                <c:pt idx="172">
                  <c:v>2002</c:v>
                </c:pt>
                <c:pt idx="173">
                  <c:v>2002</c:v>
                </c:pt>
                <c:pt idx="174">
                  <c:v>2002</c:v>
                </c:pt>
                <c:pt idx="175">
                  <c:v>2002</c:v>
                </c:pt>
                <c:pt idx="176">
                  <c:v>2002</c:v>
                </c:pt>
                <c:pt idx="177">
                  <c:v>2002</c:v>
                </c:pt>
                <c:pt idx="178">
                  <c:v>2002</c:v>
                </c:pt>
                <c:pt idx="179">
                  <c:v>2002</c:v>
                </c:pt>
                <c:pt idx="180">
                  <c:v>2003</c:v>
                </c:pt>
                <c:pt idx="181">
                  <c:v>2003</c:v>
                </c:pt>
                <c:pt idx="182">
                  <c:v>2003</c:v>
                </c:pt>
                <c:pt idx="183">
                  <c:v>2003</c:v>
                </c:pt>
                <c:pt idx="184">
                  <c:v>2003</c:v>
                </c:pt>
                <c:pt idx="185">
                  <c:v>2003</c:v>
                </c:pt>
                <c:pt idx="186">
                  <c:v>2003</c:v>
                </c:pt>
                <c:pt idx="187">
                  <c:v>2003</c:v>
                </c:pt>
                <c:pt idx="188">
                  <c:v>2003</c:v>
                </c:pt>
                <c:pt idx="189">
                  <c:v>2003</c:v>
                </c:pt>
                <c:pt idx="190">
                  <c:v>2003</c:v>
                </c:pt>
                <c:pt idx="191">
                  <c:v>2003</c:v>
                </c:pt>
                <c:pt idx="192">
                  <c:v>2004</c:v>
                </c:pt>
                <c:pt idx="193">
                  <c:v>2004</c:v>
                </c:pt>
                <c:pt idx="194">
                  <c:v>2004</c:v>
                </c:pt>
                <c:pt idx="195">
                  <c:v>2004</c:v>
                </c:pt>
                <c:pt idx="196">
                  <c:v>2004</c:v>
                </c:pt>
                <c:pt idx="197">
                  <c:v>2004</c:v>
                </c:pt>
                <c:pt idx="198">
                  <c:v>2004</c:v>
                </c:pt>
                <c:pt idx="199">
                  <c:v>2004</c:v>
                </c:pt>
                <c:pt idx="200">
                  <c:v>2004</c:v>
                </c:pt>
                <c:pt idx="201">
                  <c:v>2004</c:v>
                </c:pt>
                <c:pt idx="202">
                  <c:v>2004</c:v>
                </c:pt>
                <c:pt idx="203">
                  <c:v>2004</c:v>
                </c:pt>
                <c:pt idx="204">
                  <c:v>2005</c:v>
                </c:pt>
                <c:pt idx="205">
                  <c:v>2005</c:v>
                </c:pt>
                <c:pt idx="206">
                  <c:v>2005</c:v>
                </c:pt>
                <c:pt idx="207">
                  <c:v>2005</c:v>
                </c:pt>
                <c:pt idx="208">
                  <c:v>2005</c:v>
                </c:pt>
                <c:pt idx="209">
                  <c:v>2005</c:v>
                </c:pt>
                <c:pt idx="210">
                  <c:v>2005</c:v>
                </c:pt>
                <c:pt idx="211">
                  <c:v>2005</c:v>
                </c:pt>
                <c:pt idx="212">
                  <c:v>2005</c:v>
                </c:pt>
                <c:pt idx="213">
                  <c:v>2005</c:v>
                </c:pt>
                <c:pt idx="214">
                  <c:v>2005</c:v>
                </c:pt>
                <c:pt idx="215">
                  <c:v>2005</c:v>
                </c:pt>
                <c:pt idx="216">
                  <c:v>2006</c:v>
                </c:pt>
                <c:pt idx="217">
                  <c:v>2006</c:v>
                </c:pt>
                <c:pt idx="218">
                  <c:v>2006</c:v>
                </c:pt>
                <c:pt idx="219">
                  <c:v>2006</c:v>
                </c:pt>
                <c:pt idx="220">
                  <c:v>2006</c:v>
                </c:pt>
                <c:pt idx="221">
                  <c:v>2006</c:v>
                </c:pt>
                <c:pt idx="222">
                  <c:v>2006</c:v>
                </c:pt>
                <c:pt idx="223">
                  <c:v>2006</c:v>
                </c:pt>
                <c:pt idx="224">
                  <c:v>2006</c:v>
                </c:pt>
                <c:pt idx="225">
                  <c:v>2006</c:v>
                </c:pt>
                <c:pt idx="226">
                  <c:v>2006</c:v>
                </c:pt>
                <c:pt idx="227">
                  <c:v>2006</c:v>
                </c:pt>
                <c:pt idx="228">
                  <c:v>2007</c:v>
                </c:pt>
                <c:pt idx="229">
                  <c:v>2007</c:v>
                </c:pt>
                <c:pt idx="230">
                  <c:v>2007</c:v>
                </c:pt>
                <c:pt idx="231">
                  <c:v>2007</c:v>
                </c:pt>
                <c:pt idx="232">
                  <c:v>2007</c:v>
                </c:pt>
                <c:pt idx="233">
                  <c:v>2007</c:v>
                </c:pt>
                <c:pt idx="234">
                  <c:v>2007</c:v>
                </c:pt>
                <c:pt idx="235">
                  <c:v>2007</c:v>
                </c:pt>
                <c:pt idx="236">
                  <c:v>2007</c:v>
                </c:pt>
                <c:pt idx="237">
                  <c:v>2007</c:v>
                </c:pt>
                <c:pt idx="238">
                  <c:v>2007</c:v>
                </c:pt>
                <c:pt idx="239">
                  <c:v>2007</c:v>
                </c:pt>
                <c:pt idx="240">
                  <c:v>2008</c:v>
                </c:pt>
                <c:pt idx="241">
                  <c:v>2008</c:v>
                </c:pt>
                <c:pt idx="242">
                  <c:v>2008</c:v>
                </c:pt>
                <c:pt idx="243">
                  <c:v>2008</c:v>
                </c:pt>
                <c:pt idx="244">
                  <c:v>2008</c:v>
                </c:pt>
                <c:pt idx="245">
                  <c:v>2008</c:v>
                </c:pt>
                <c:pt idx="246">
                  <c:v>2008</c:v>
                </c:pt>
                <c:pt idx="247">
                  <c:v>2008</c:v>
                </c:pt>
                <c:pt idx="248">
                  <c:v>2008</c:v>
                </c:pt>
                <c:pt idx="249">
                  <c:v>2008</c:v>
                </c:pt>
                <c:pt idx="250">
                  <c:v>2008</c:v>
                </c:pt>
                <c:pt idx="251">
                  <c:v>2008</c:v>
                </c:pt>
                <c:pt idx="252">
                  <c:v>2009</c:v>
                </c:pt>
                <c:pt idx="253">
                  <c:v>2009</c:v>
                </c:pt>
                <c:pt idx="254">
                  <c:v>2009</c:v>
                </c:pt>
                <c:pt idx="255">
                  <c:v>2009</c:v>
                </c:pt>
                <c:pt idx="256">
                  <c:v>2009</c:v>
                </c:pt>
                <c:pt idx="257">
                  <c:v>2009</c:v>
                </c:pt>
                <c:pt idx="258">
                  <c:v>2009</c:v>
                </c:pt>
                <c:pt idx="259">
                  <c:v>2009</c:v>
                </c:pt>
                <c:pt idx="260">
                  <c:v>2009</c:v>
                </c:pt>
                <c:pt idx="261">
                  <c:v>2009</c:v>
                </c:pt>
                <c:pt idx="262">
                  <c:v>2009</c:v>
                </c:pt>
                <c:pt idx="263">
                  <c:v>2009</c:v>
                </c:pt>
                <c:pt idx="264">
                  <c:v>2010</c:v>
                </c:pt>
                <c:pt idx="265">
                  <c:v>2010</c:v>
                </c:pt>
                <c:pt idx="266">
                  <c:v>2010</c:v>
                </c:pt>
                <c:pt idx="267">
                  <c:v>2010</c:v>
                </c:pt>
                <c:pt idx="268">
                  <c:v>2010</c:v>
                </c:pt>
                <c:pt idx="269">
                  <c:v>2010</c:v>
                </c:pt>
                <c:pt idx="270">
                  <c:v>2010</c:v>
                </c:pt>
                <c:pt idx="271">
                  <c:v>2010</c:v>
                </c:pt>
                <c:pt idx="272">
                  <c:v>2010</c:v>
                </c:pt>
                <c:pt idx="273">
                  <c:v>2010</c:v>
                </c:pt>
                <c:pt idx="274">
                  <c:v>2010</c:v>
                </c:pt>
                <c:pt idx="275">
                  <c:v>2010</c:v>
                </c:pt>
                <c:pt idx="276">
                  <c:v>2011</c:v>
                </c:pt>
                <c:pt idx="277">
                  <c:v>2011</c:v>
                </c:pt>
                <c:pt idx="278">
                  <c:v>2011</c:v>
                </c:pt>
                <c:pt idx="279">
                  <c:v>2011</c:v>
                </c:pt>
                <c:pt idx="280">
                  <c:v>2011</c:v>
                </c:pt>
                <c:pt idx="281">
                  <c:v>2011</c:v>
                </c:pt>
                <c:pt idx="282">
                  <c:v>2011</c:v>
                </c:pt>
                <c:pt idx="283">
                  <c:v>2011</c:v>
                </c:pt>
                <c:pt idx="284">
                  <c:v>2011</c:v>
                </c:pt>
                <c:pt idx="285">
                  <c:v>2011</c:v>
                </c:pt>
                <c:pt idx="286">
                  <c:v>2011</c:v>
                </c:pt>
                <c:pt idx="287">
                  <c:v>2011</c:v>
                </c:pt>
                <c:pt idx="288">
                  <c:v>2012</c:v>
                </c:pt>
                <c:pt idx="289">
                  <c:v>2012</c:v>
                </c:pt>
                <c:pt idx="290">
                  <c:v>2012</c:v>
                </c:pt>
                <c:pt idx="291">
                  <c:v>2012</c:v>
                </c:pt>
                <c:pt idx="292">
                  <c:v>2012</c:v>
                </c:pt>
                <c:pt idx="293">
                  <c:v>2012</c:v>
                </c:pt>
                <c:pt idx="294">
                  <c:v>2012</c:v>
                </c:pt>
                <c:pt idx="295">
                  <c:v>2012</c:v>
                </c:pt>
                <c:pt idx="296">
                  <c:v>2012</c:v>
                </c:pt>
                <c:pt idx="297">
                  <c:v>2012</c:v>
                </c:pt>
                <c:pt idx="298">
                  <c:v>2012</c:v>
                </c:pt>
                <c:pt idx="299">
                  <c:v>2012</c:v>
                </c:pt>
                <c:pt idx="300">
                  <c:v>2013</c:v>
                </c:pt>
                <c:pt idx="301">
                  <c:v>2013</c:v>
                </c:pt>
                <c:pt idx="302">
                  <c:v>2013</c:v>
                </c:pt>
                <c:pt idx="303">
                  <c:v>2013</c:v>
                </c:pt>
                <c:pt idx="304">
                  <c:v>2013</c:v>
                </c:pt>
                <c:pt idx="305">
                  <c:v>2013</c:v>
                </c:pt>
                <c:pt idx="306">
                  <c:v>2013</c:v>
                </c:pt>
                <c:pt idx="307">
                  <c:v>2013</c:v>
                </c:pt>
                <c:pt idx="308">
                  <c:v>2013</c:v>
                </c:pt>
                <c:pt idx="309">
                  <c:v>2013</c:v>
                </c:pt>
                <c:pt idx="310">
                  <c:v>2013</c:v>
                </c:pt>
                <c:pt idx="311">
                  <c:v>2013</c:v>
                </c:pt>
                <c:pt idx="312">
                  <c:v>2014</c:v>
                </c:pt>
                <c:pt idx="313">
                  <c:v>2014</c:v>
                </c:pt>
                <c:pt idx="314">
                  <c:v>2014</c:v>
                </c:pt>
                <c:pt idx="315">
                  <c:v>2014</c:v>
                </c:pt>
                <c:pt idx="316">
                  <c:v>2014</c:v>
                </c:pt>
                <c:pt idx="317">
                  <c:v>2014</c:v>
                </c:pt>
                <c:pt idx="318">
                  <c:v>2014</c:v>
                </c:pt>
                <c:pt idx="319">
                  <c:v>2014</c:v>
                </c:pt>
                <c:pt idx="320">
                  <c:v>2014</c:v>
                </c:pt>
                <c:pt idx="321">
                  <c:v>2014</c:v>
                </c:pt>
                <c:pt idx="322">
                  <c:v>2014</c:v>
                </c:pt>
                <c:pt idx="323">
                  <c:v>2014</c:v>
                </c:pt>
                <c:pt idx="324">
                  <c:v>2015</c:v>
                </c:pt>
                <c:pt idx="325">
                  <c:v>2015</c:v>
                </c:pt>
                <c:pt idx="326">
                  <c:v>2015</c:v>
                </c:pt>
                <c:pt idx="327">
                  <c:v>2015</c:v>
                </c:pt>
                <c:pt idx="328">
                  <c:v>2015</c:v>
                </c:pt>
                <c:pt idx="329">
                  <c:v>2015</c:v>
                </c:pt>
                <c:pt idx="330">
                  <c:v>2015</c:v>
                </c:pt>
                <c:pt idx="331">
                  <c:v>2015</c:v>
                </c:pt>
                <c:pt idx="332">
                  <c:v>2015</c:v>
                </c:pt>
                <c:pt idx="333">
                  <c:v>2015</c:v>
                </c:pt>
                <c:pt idx="334">
                  <c:v>2015</c:v>
                </c:pt>
                <c:pt idx="335">
                  <c:v>2015</c:v>
                </c:pt>
                <c:pt idx="336">
                  <c:v>2016</c:v>
                </c:pt>
                <c:pt idx="337">
                  <c:v>2016</c:v>
                </c:pt>
                <c:pt idx="338">
                  <c:v>2016</c:v>
                </c:pt>
                <c:pt idx="339">
                  <c:v>2016</c:v>
                </c:pt>
                <c:pt idx="340">
                  <c:v>2016</c:v>
                </c:pt>
                <c:pt idx="341">
                  <c:v>2016</c:v>
                </c:pt>
                <c:pt idx="342">
                  <c:v>2016</c:v>
                </c:pt>
                <c:pt idx="343">
                  <c:v>2016</c:v>
                </c:pt>
                <c:pt idx="344">
                  <c:v>2016</c:v>
                </c:pt>
                <c:pt idx="345">
                  <c:v>2016</c:v>
                </c:pt>
                <c:pt idx="346">
                  <c:v>2016</c:v>
                </c:pt>
                <c:pt idx="347">
                  <c:v>2016</c:v>
                </c:pt>
                <c:pt idx="348">
                  <c:v>2017</c:v>
                </c:pt>
                <c:pt idx="349">
                  <c:v>2017</c:v>
                </c:pt>
                <c:pt idx="350">
                  <c:v>2017</c:v>
                </c:pt>
                <c:pt idx="351">
                  <c:v>2017</c:v>
                </c:pt>
                <c:pt idx="352">
                  <c:v>2017</c:v>
                </c:pt>
                <c:pt idx="353">
                  <c:v>2017</c:v>
                </c:pt>
                <c:pt idx="354">
                  <c:v>2017</c:v>
                </c:pt>
                <c:pt idx="355">
                  <c:v>2017</c:v>
                </c:pt>
                <c:pt idx="356">
                  <c:v>2017</c:v>
                </c:pt>
                <c:pt idx="357">
                  <c:v>2017</c:v>
                </c:pt>
                <c:pt idx="358">
                  <c:v>2017</c:v>
                </c:pt>
                <c:pt idx="359">
                  <c:v>2017</c:v>
                </c:pt>
                <c:pt idx="360">
                  <c:v>2018</c:v>
                </c:pt>
                <c:pt idx="361">
                  <c:v>2018</c:v>
                </c:pt>
                <c:pt idx="362">
                  <c:v>2018</c:v>
                </c:pt>
                <c:pt idx="363">
                  <c:v>2018</c:v>
                </c:pt>
                <c:pt idx="364">
                  <c:v>2018</c:v>
                </c:pt>
                <c:pt idx="365">
                  <c:v>2018</c:v>
                </c:pt>
                <c:pt idx="366">
                  <c:v>2018</c:v>
                </c:pt>
                <c:pt idx="367">
                  <c:v>2018</c:v>
                </c:pt>
                <c:pt idx="368">
                  <c:v>2018</c:v>
                </c:pt>
                <c:pt idx="369">
                  <c:v>2018</c:v>
                </c:pt>
                <c:pt idx="370">
                  <c:v>2018</c:v>
                </c:pt>
                <c:pt idx="371">
                  <c:v>2018</c:v>
                </c:pt>
                <c:pt idx="372">
                  <c:v>2019</c:v>
                </c:pt>
                <c:pt idx="373">
                  <c:v>2019</c:v>
                </c:pt>
                <c:pt idx="374">
                  <c:v>2019</c:v>
                </c:pt>
                <c:pt idx="375">
                  <c:v>2019</c:v>
                </c:pt>
              </c:numCache>
            </c:numRef>
          </c:cat>
          <c:val>
            <c:numRef>
              <c:f>Sheet1!$B$122:$B$497</c:f>
              <c:numCache>
                <c:formatCode>#,##0</c:formatCode>
                <c:ptCount val="376"/>
                <c:pt idx="0">
                  <c:v>1129.1669999999999</c:v>
                </c:pt>
                <c:pt idx="1">
                  <c:v>1111.5</c:v>
                </c:pt>
                <c:pt idx="2">
                  <c:v>1109.1669999999999</c:v>
                </c:pt>
                <c:pt idx="3">
                  <c:v>1100.0830000000001</c:v>
                </c:pt>
                <c:pt idx="4">
                  <c:v>1090</c:v>
                </c:pt>
                <c:pt idx="5">
                  <c:v>1091.1669999999999</c:v>
                </c:pt>
                <c:pt idx="6">
                  <c:v>1084.8330000000001</c:v>
                </c:pt>
                <c:pt idx="7">
                  <c:v>1083.9169999999999</c:v>
                </c:pt>
                <c:pt idx="8">
                  <c:v>1068.25</c:v>
                </c:pt>
                <c:pt idx="9">
                  <c:v>1072.3330000000001</c:v>
                </c:pt>
                <c:pt idx="10">
                  <c:v>1074.75</c:v>
                </c:pt>
                <c:pt idx="11">
                  <c:v>1082.8330000000001</c:v>
                </c:pt>
                <c:pt idx="12">
                  <c:v>1101.5830000000001</c:v>
                </c:pt>
                <c:pt idx="13">
                  <c:v>1095.9169999999999</c:v>
                </c:pt>
                <c:pt idx="14">
                  <c:v>1079.6669999999999</c:v>
                </c:pt>
                <c:pt idx="15">
                  <c:v>1076.1669999999999</c:v>
                </c:pt>
                <c:pt idx="16">
                  <c:v>1073.5830000000001</c:v>
                </c:pt>
                <c:pt idx="17">
                  <c:v>1062.5</c:v>
                </c:pt>
                <c:pt idx="18">
                  <c:v>1059.6669999999999</c:v>
                </c:pt>
                <c:pt idx="19">
                  <c:v>1050.5830000000001</c:v>
                </c:pt>
                <c:pt idx="20">
                  <c:v>1044.0830000000001</c:v>
                </c:pt>
                <c:pt idx="21">
                  <c:v>1034.5830000000001</c:v>
                </c:pt>
                <c:pt idx="22">
                  <c:v>1024.75</c:v>
                </c:pt>
                <c:pt idx="23">
                  <c:v>1006.25</c:v>
                </c:pt>
                <c:pt idx="24">
                  <c:v>1002.167</c:v>
                </c:pt>
                <c:pt idx="25">
                  <c:v>1010.5</c:v>
                </c:pt>
                <c:pt idx="26">
                  <c:v>1009.583</c:v>
                </c:pt>
                <c:pt idx="27">
                  <c:v>1000.583</c:v>
                </c:pt>
                <c:pt idx="28">
                  <c:v>992.58330000000001</c:v>
                </c:pt>
                <c:pt idx="29">
                  <c:v>985.25</c:v>
                </c:pt>
                <c:pt idx="30">
                  <c:v>973.25</c:v>
                </c:pt>
                <c:pt idx="31">
                  <c:v>958.83330000000001</c:v>
                </c:pt>
                <c:pt idx="32">
                  <c:v>949.83330000000001</c:v>
                </c:pt>
                <c:pt idx="33">
                  <c:v>934</c:v>
                </c:pt>
                <c:pt idx="34">
                  <c:v>913.75</c:v>
                </c:pt>
                <c:pt idx="35">
                  <c:v>900.58330000000001</c:v>
                </c:pt>
                <c:pt idx="36">
                  <c:v>859.25</c:v>
                </c:pt>
                <c:pt idx="37">
                  <c:v>830.33330000000001</c:v>
                </c:pt>
                <c:pt idx="38">
                  <c:v>811.91669999999999</c:v>
                </c:pt>
                <c:pt idx="39">
                  <c:v>803.33330000000001</c:v>
                </c:pt>
                <c:pt idx="40">
                  <c:v>798.83330000000001</c:v>
                </c:pt>
                <c:pt idx="41">
                  <c:v>797.91669999999999</c:v>
                </c:pt>
                <c:pt idx="42">
                  <c:v>798.25</c:v>
                </c:pt>
                <c:pt idx="43">
                  <c:v>802.83330000000001</c:v>
                </c:pt>
                <c:pt idx="44">
                  <c:v>803.66669999999999</c:v>
                </c:pt>
                <c:pt idx="45">
                  <c:v>807.25</c:v>
                </c:pt>
                <c:pt idx="46">
                  <c:v>818.58330000000001</c:v>
                </c:pt>
                <c:pt idx="47">
                  <c:v>834.91669999999999</c:v>
                </c:pt>
                <c:pt idx="48">
                  <c:v>865.33330000000001</c:v>
                </c:pt>
                <c:pt idx="49">
                  <c:v>894.25</c:v>
                </c:pt>
                <c:pt idx="50">
                  <c:v>918.16669999999999</c:v>
                </c:pt>
                <c:pt idx="51">
                  <c:v>928.66669999999999</c:v>
                </c:pt>
                <c:pt idx="52">
                  <c:v>945.25</c:v>
                </c:pt>
                <c:pt idx="53">
                  <c:v>955.66669999999999</c:v>
                </c:pt>
                <c:pt idx="54">
                  <c:v>963.75</c:v>
                </c:pt>
                <c:pt idx="55">
                  <c:v>976.66669999999999</c:v>
                </c:pt>
                <c:pt idx="56">
                  <c:v>989.66669999999999</c:v>
                </c:pt>
                <c:pt idx="57">
                  <c:v>1007.583</c:v>
                </c:pt>
                <c:pt idx="58">
                  <c:v>1021.083</c:v>
                </c:pt>
                <c:pt idx="59">
                  <c:v>1031.75</c:v>
                </c:pt>
                <c:pt idx="60">
                  <c:v>1041.9169999999999</c:v>
                </c:pt>
                <c:pt idx="61">
                  <c:v>1038.6669999999999</c:v>
                </c:pt>
                <c:pt idx="62">
                  <c:v>1031.4169999999999</c:v>
                </c:pt>
                <c:pt idx="63">
                  <c:v>1045.1669999999999</c:v>
                </c:pt>
                <c:pt idx="64">
                  <c:v>1052.6669999999999</c:v>
                </c:pt>
                <c:pt idx="65">
                  <c:v>1059.5</c:v>
                </c:pt>
                <c:pt idx="66">
                  <c:v>1068</c:v>
                </c:pt>
                <c:pt idx="67">
                  <c:v>1078.4169999999999</c:v>
                </c:pt>
                <c:pt idx="68">
                  <c:v>1088.3330000000001</c:v>
                </c:pt>
                <c:pt idx="69">
                  <c:v>1098</c:v>
                </c:pt>
                <c:pt idx="70">
                  <c:v>1110.5</c:v>
                </c:pt>
                <c:pt idx="71">
                  <c:v>1130.5830000000001</c:v>
                </c:pt>
                <c:pt idx="72">
                  <c:v>1134.6669999999999</c:v>
                </c:pt>
                <c:pt idx="73">
                  <c:v>1140.5</c:v>
                </c:pt>
                <c:pt idx="74">
                  <c:v>1170.1669999999999</c:v>
                </c:pt>
                <c:pt idx="75">
                  <c:v>1178.1669999999999</c:v>
                </c:pt>
                <c:pt idx="76">
                  <c:v>1187.8330000000001</c:v>
                </c:pt>
                <c:pt idx="77">
                  <c:v>1197.1669999999999</c:v>
                </c:pt>
                <c:pt idx="78">
                  <c:v>1209.25</c:v>
                </c:pt>
                <c:pt idx="79">
                  <c:v>1208.1669999999999</c:v>
                </c:pt>
                <c:pt idx="80">
                  <c:v>1213</c:v>
                </c:pt>
                <c:pt idx="81">
                  <c:v>1208.25</c:v>
                </c:pt>
                <c:pt idx="82">
                  <c:v>1204.8330000000001</c:v>
                </c:pt>
                <c:pt idx="83">
                  <c:v>1191.0830000000001</c:v>
                </c:pt>
                <c:pt idx="84">
                  <c:v>1186.3330000000001</c:v>
                </c:pt>
                <c:pt idx="85">
                  <c:v>1179.6669999999999</c:v>
                </c:pt>
                <c:pt idx="86">
                  <c:v>1153.8330000000001</c:v>
                </c:pt>
                <c:pt idx="87">
                  <c:v>1137.75</c:v>
                </c:pt>
                <c:pt idx="88">
                  <c:v>1119.4169999999999</c:v>
                </c:pt>
                <c:pt idx="89">
                  <c:v>1105.1669999999999</c:v>
                </c:pt>
                <c:pt idx="90">
                  <c:v>1097</c:v>
                </c:pt>
                <c:pt idx="91">
                  <c:v>1096.0830000000001</c:v>
                </c:pt>
                <c:pt idx="92">
                  <c:v>1087.25</c:v>
                </c:pt>
                <c:pt idx="93">
                  <c:v>1085.25</c:v>
                </c:pt>
                <c:pt idx="94">
                  <c:v>1080.5830000000001</c:v>
                </c:pt>
                <c:pt idx="95">
                  <c:v>1082</c:v>
                </c:pt>
                <c:pt idx="96">
                  <c:v>1087</c:v>
                </c:pt>
                <c:pt idx="97">
                  <c:v>1095.75</c:v>
                </c:pt>
                <c:pt idx="98">
                  <c:v>1108.3330000000001</c:v>
                </c:pt>
                <c:pt idx="99">
                  <c:v>1124.8330000000001</c:v>
                </c:pt>
                <c:pt idx="100">
                  <c:v>1135.8330000000001</c:v>
                </c:pt>
                <c:pt idx="101">
                  <c:v>1150</c:v>
                </c:pt>
                <c:pt idx="102">
                  <c:v>1151.5</c:v>
                </c:pt>
                <c:pt idx="103">
                  <c:v>1161</c:v>
                </c:pt>
                <c:pt idx="104">
                  <c:v>1165.4169999999999</c:v>
                </c:pt>
                <c:pt idx="105">
                  <c:v>1164.1669999999999</c:v>
                </c:pt>
                <c:pt idx="106">
                  <c:v>1163.3330000000001</c:v>
                </c:pt>
                <c:pt idx="107">
                  <c:v>1154.3330000000001</c:v>
                </c:pt>
                <c:pt idx="108">
                  <c:v>1151.4169999999999</c:v>
                </c:pt>
                <c:pt idx="109">
                  <c:v>1153.3330000000001</c:v>
                </c:pt>
                <c:pt idx="110">
                  <c:v>1151.9169999999999</c:v>
                </c:pt>
                <c:pt idx="111">
                  <c:v>1144.6669999999999</c:v>
                </c:pt>
                <c:pt idx="112">
                  <c:v>1140.4169999999999</c:v>
                </c:pt>
                <c:pt idx="113">
                  <c:v>1134.4169999999999</c:v>
                </c:pt>
                <c:pt idx="114">
                  <c:v>1132.9169999999999</c:v>
                </c:pt>
                <c:pt idx="115">
                  <c:v>1120.25</c:v>
                </c:pt>
                <c:pt idx="116">
                  <c:v>1125</c:v>
                </c:pt>
                <c:pt idx="117">
                  <c:v>1126.1669999999999</c:v>
                </c:pt>
                <c:pt idx="118">
                  <c:v>1128.9169999999999</c:v>
                </c:pt>
                <c:pt idx="119">
                  <c:v>1136.3330000000001</c:v>
                </c:pt>
                <c:pt idx="120">
                  <c:v>1146.25</c:v>
                </c:pt>
                <c:pt idx="121">
                  <c:v>1150.9169999999999</c:v>
                </c:pt>
                <c:pt idx="122">
                  <c:v>1158.5</c:v>
                </c:pt>
                <c:pt idx="123">
                  <c:v>1167.3330000000001</c:v>
                </c:pt>
                <c:pt idx="124">
                  <c:v>1176.25</c:v>
                </c:pt>
                <c:pt idx="125">
                  <c:v>1189.1669999999999</c:v>
                </c:pt>
                <c:pt idx="126">
                  <c:v>1203.0830000000001</c:v>
                </c:pt>
                <c:pt idx="127">
                  <c:v>1217.5830000000001</c:v>
                </c:pt>
                <c:pt idx="128">
                  <c:v>1222.3330000000001</c:v>
                </c:pt>
                <c:pt idx="129">
                  <c:v>1236.5830000000001</c:v>
                </c:pt>
                <c:pt idx="130">
                  <c:v>1255.6669999999999</c:v>
                </c:pt>
                <c:pt idx="131">
                  <c:v>1277.5830000000001</c:v>
                </c:pt>
                <c:pt idx="132">
                  <c:v>1287.75</c:v>
                </c:pt>
                <c:pt idx="133">
                  <c:v>1294.4169999999999</c:v>
                </c:pt>
                <c:pt idx="134">
                  <c:v>1304.75</c:v>
                </c:pt>
                <c:pt idx="135">
                  <c:v>1303.9169999999999</c:v>
                </c:pt>
                <c:pt idx="136">
                  <c:v>1312.25</c:v>
                </c:pt>
                <c:pt idx="137">
                  <c:v>1311.5</c:v>
                </c:pt>
                <c:pt idx="138">
                  <c:v>1312.1669999999999</c:v>
                </c:pt>
                <c:pt idx="139">
                  <c:v>1311.4169999999999</c:v>
                </c:pt>
                <c:pt idx="140">
                  <c:v>1313.4169999999999</c:v>
                </c:pt>
                <c:pt idx="141">
                  <c:v>1314.4169999999999</c:v>
                </c:pt>
                <c:pt idx="142">
                  <c:v>1309.25</c:v>
                </c:pt>
                <c:pt idx="143">
                  <c:v>1306.1669999999999</c:v>
                </c:pt>
                <c:pt idx="144">
                  <c:v>1299.4169999999999</c:v>
                </c:pt>
                <c:pt idx="145">
                  <c:v>1294.25</c:v>
                </c:pt>
                <c:pt idx="146">
                  <c:v>1291.5830000000001</c:v>
                </c:pt>
                <c:pt idx="147">
                  <c:v>1296.1669999999999</c:v>
                </c:pt>
                <c:pt idx="148">
                  <c:v>1289.3330000000001</c:v>
                </c:pt>
                <c:pt idx="149">
                  <c:v>1284</c:v>
                </c:pt>
                <c:pt idx="150">
                  <c:v>1270.1669999999999</c:v>
                </c:pt>
                <c:pt idx="151">
                  <c:v>1267.3330000000001</c:v>
                </c:pt>
                <c:pt idx="152">
                  <c:v>1259.75</c:v>
                </c:pt>
                <c:pt idx="153">
                  <c:v>1253.5</c:v>
                </c:pt>
                <c:pt idx="154">
                  <c:v>1244.4169999999999</c:v>
                </c:pt>
                <c:pt idx="155">
                  <c:v>1232</c:v>
                </c:pt>
                <c:pt idx="156">
                  <c:v>1232.5830000000001</c:v>
                </c:pt>
                <c:pt idx="157">
                  <c:v>1234.6669999999999</c:v>
                </c:pt>
                <c:pt idx="158">
                  <c:v>1226.75</c:v>
                </c:pt>
                <c:pt idx="159">
                  <c:v>1229.75</c:v>
                </c:pt>
                <c:pt idx="160">
                  <c:v>1234.3330000000001</c:v>
                </c:pt>
                <c:pt idx="161">
                  <c:v>1242.0830000000001</c:v>
                </c:pt>
                <c:pt idx="162">
                  <c:v>1255.0830000000001</c:v>
                </c:pt>
                <c:pt idx="163">
                  <c:v>1259.6669999999999</c:v>
                </c:pt>
                <c:pt idx="164">
                  <c:v>1263.6669999999999</c:v>
                </c:pt>
                <c:pt idx="165">
                  <c:v>1264.0830000000001</c:v>
                </c:pt>
                <c:pt idx="166">
                  <c:v>1266.75</c:v>
                </c:pt>
                <c:pt idx="167">
                  <c:v>1271.6669999999999</c:v>
                </c:pt>
                <c:pt idx="168">
                  <c:v>1275.25</c:v>
                </c:pt>
                <c:pt idx="169">
                  <c:v>1293.6669999999999</c:v>
                </c:pt>
                <c:pt idx="170">
                  <c:v>1299.8330000000001</c:v>
                </c:pt>
                <c:pt idx="171">
                  <c:v>1297</c:v>
                </c:pt>
                <c:pt idx="172">
                  <c:v>1306.75</c:v>
                </c:pt>
                <c:pt idx="173">
                  <c:v>1312.8330000000001</c:v>
                </c:pt>
                <c:pt idx="174">
                  <c:v>1314.9169999999999</c:v>
                </c:pt>
                <c:pt idx="175">
                  <c:v>1311.6669999999999</c:v>
                </c:pt>
                <c:pt idx="176">
                  <c:v>1328.5830000000001</c:v>
                </c:pt>
                <c:pt idx="177">
                  <c:v>1337.9169999999999</c:v>
                </c:pt>
                <c:pt idx="178">
                  <c:v>1350.4169999999999</c:v>
                </c:pt>
                <c:pt idx="179">
                  <c:v>1363.25</c:v>
                </c:pt>
                <c:pt idx="180">
                  <c:v>1381.5</c:v>
                </c:pt>
                <c:pt idx="181">
                  <c:v>1364.8330000000001</c:v>
                </c:pt>
                <c:pt idx="182">
                  <c:v>1373.75</c:v>
                </c:pt>
                <c:pt idx="183">
                  <c:v>1381.8330000000001</c:v>
                </c:pt>
                <c:pt idx="184">
                  <c:v>1380.9169999999999</c:v>
                </c:pt>
                <c:pt idx="185">
                  <c:v>1393</c:v>
                </c:pt>
                <c:pt idx="186">
                  <c:v>1410.6669999999999</c:v>
                </c:pt>
                <c:pt idx="187">
                  <c:v>1430.4169999999999</c:v>
                </c:pt>
                <c:pt idx="188">
                  <c:v>1439.5</c:v>
                </c:pt>
                <c:pt idx="189">
                  <c:v>1462.75</c:v>
                </c:pt>
                <c:pt idx="190">
                  <c:v>1487.75</c:v>
                </c:pt>
                <c:pt idx="191">
                  <c:v>1505.0830000000001</c:v>
                </c:pt>
                <c:pt idx="192">
                  <c:v>1507</c:v>
                </c:pt>
                <c:pt idx="193">
                  <c:v>1522</c:v>
                </c:pt>
                <c:pt idx="194">
                  <c:v>1541.4169999999999</c:v>
                </c:pt>
                <c:pt idx="195">
                  <c:v>1564.0830000000001</c:v>
                </c:pt>
                <c:pt idx="196">
                  <c:v>1585.8330000000001</c:v>
                </c:pt>
                <c:pt idx="197">
                  <c:v>1586.9169999999999</c:v>
                </c:pt>
                <c:pt idx="198">
                  <c:v>1598.5830000000001</c:v>
                </c:pt>
                <c:pt idx="199">
                  <c:v>1615.8330000000001</c:v>
                </c:pt>
                <c:pt idx="200">
                  <c:v>1615.8330000000001</c:v>
                </c:pt>
                <c:pt idx="201">
                  <c:v>1618.25</c:v>
                </c:pt>
                <c:pt idx="202">
                  <c:v>1598.5830000000001</c:v>
                </c:pt>
                <c:pt idx="203">
                  <c:v>1604.1669999999999</c:v>
                </c:pt>
                <c:pt idx="204">
                  <c:v>1619.0830000000001</c:v>
                </c:pt>
                <c:pt idx="205">
                  <c:v>1645</c:v>
                </c:pt>
                <c:pt idx="206">
                  <c:v>1640.9169999999999</c:v>
                </c:pt>
                <c:pt idx="207">
                  <c:v>1641.9169999999999</c:v>
                </c:pt>
                <c:pt idx="208">
                  <c:v>1647.0830000000001</c:v>
                </c:pt>
                <c:pt idx="209">
                  <c:v>1663.1669999999999</c:v>
                </c:pt>
                <c:pt idx="210">
                  <c:v>1667.25</c:v>
                </c:pt>
                <c:pt idx="211">
                  <c:v>1670.3330000000001</c:v>
                </c:pt>
                <c:pt idx="212">
                  <c:v>1689.8330000000001</c:v>
                </c:pt>
                <c:pt idx="213">
                  <c:v>1696.5</c:v>
                </c:pt>
                <c:pt idx="214">
                  <c:v>1725.6669999999999</c:v>
                </c:pt>
                <c:pt idx="215">
                  <c:v>1718.5</c:v>
                </c:pt>
                <c:pt idx="216">
                  <c:v>1725.5</c:v>
                </c:pt>
                <c:pt idx="217">
                  <c:v>1726.5</c:v>
                </c:pt>
                <c:pt idx="218">
                  <c:v>1728</c:v>
                </c:pt>
                <c:pt idx="219">
                  <c:v>1715.75</c:v>
                </c:pt>
                <c:pt idx="220">
                  <c:v>1703.75</c:v>
                </c:pt>
                <c:pt idx="221">
                  <c:v>1681.4169999999999</c:v>
                </c:pt>
                <c:pt idx="222">
                  <c:v>1656.4169999999999</c:v>
                </c:pt>
                <c:pt idx="223">
                  <c:v>1626.0830000000001</c:v>
                </c:pt>
                <c:pt idx="224">
                  <c:v>1592.3330000000001</c:v>
                </c:pt>
                <c:pt idx="225">
                  <c:v>1548.3330000000001</c:v>
                </c:pt>
                <c:pt idx="226">
                  <c:v>1505.1669999999999</c:v>
                </c:pt>
                <c:pt idx="227">
                  <c:v>1473.5830000000001</c:v>
                </c:pt>
                <c:pt idx="228">
                  <c:v>1415.8330000000001</c:v>
                </c:pt>
                <c:pt idx="229">
                  <c:v>1364.5830000000001</c:v>
                </c:pt>
                <c:pt idx="230">
                  <c:v>1331.3330000000001</c:v>
                </c:pt>
                <c:pt idx="231">
                  <c:v>1305.1669999999999</c:v>
                </c:pt>
                <c:pt idx="232">
                  <c:v>1268.5</c:v>
                </c:pt>
                <c:pt idx="233">
                  <c:v>1241.8330000000001</c:v>
                </c:pt>
                <c:pt idx="234">
                  <c:v>1210</c:v>
                </c:pt>
                <c:pt idx="235">
                  <c:v>1176.0830000000001</c:v>
                </c:pt>
                <c:pt idx="236">
                  <c:v>1138.6669999999999</c:v>
                </c:pt>
                <c:pt idx="237">
                  <c:v>1110.8330000000001</c:v>
                </c:pt>
                <c:pt idx="238">
                  <c:v>1072.75</c:v>
                </c:pt>
                <c:pt idx="239">
                  <c:v>1035.75</c:v>
                </c:pt>
                <c:pt idx="240">
                  <c:v>1006</c:v>
                </c:pt>
                <c:pt idx="241">
                  <c:v>967.25</c:v>
                </c:pt>
                <c:pt idx="242">
                  <c:v>927.75</c:v>
                </c:pt>
                <c:pt idx="243">
                  <c:v>884.83330000000001</c:v>
                </c:pt>
                <c:pt idx="244">
                  <c:v>847.25</c:v>
                </c:pt>
                <c:pt idx="245">
                  <c:v>806.91669999999999</c:v>
                </c:pt>
                <c:pt idx="246">
                  <c:v>771.33330000000001</c:v>
                </c:pt>
                <c:pt idx="247">
                  <c:v>742.16669999999999</c:v>
                </c:pt>
                <c:pt idx="248">
                  <c:v>709</c:v>
                </c:pt>
                <c:pt idx="249">
                  <c:v>681</c:v>
                </c:pt>
                <c:pt idx="250">
                  <c:v>649.83330000000001</c:v>
                </c:pt>
                <c:pt idx="251">
                  <c:v>616.33330000000001</c:v>
                </c:pt>
                <c:pt idx="252">
                  <c:v>581.75</c:v>
                </c:pt>
                <c:pt idx="253">
                  <c:v>551.25</c:v>
                </c:pt>
                <c:pt idx="254">
                  <c:v>520</c:v>
                </c:pt>
                <c:pt idx="255">
                  <c:v>495.41669999999999</c:v>
                </c:pt>
                <c:pt idx="256">
                  <c:v>472.83330000000001</c:v>
                </c:pt>
                <c:pt idx="257">
                  <c:v>459.08330000000001</c:v>
                </c:pt>
                <c:pt idx="258">
                  <c:v>450.25</c:v>
                </c:pt>
                <c:pt idx="259">
                  <c:v>440.25</c:v>
                </c:pt>
                <c:pt idx="260">
                  <c:v>438</c:v>
                </c:pt>
                <c:pt idx="261">
                  <c:v>432.5</c:v>
                </c:pt>
                <c:pt idx="262">
                  <c:v>435.66669999999999</c:v>
                </c:pt>
                <c:pt idx="263">
                  <c:v>442.41669999999999</c:v>
                </c:pt>
                <c:pt idx="264">
                  <c:v>455.08330000000001</c:v>
                </c:pt>
                <c:pt idx="265">
                  <c:v>469.08330000000001</c:v>
                </c:pt>
                <c:pt idx="266">
                  <c:v>484.83330000000001</c:v>
                </c:pt>
                <c:pt idx="267">
                  <c:v>499.75</c:v>
                </c:pt>
                <c:pt idx="268">
                  <c:v>503.83330000000001</c:v>
                </c:pt>
                <c:pt idx="269">
                  <c:v>500.75</c:v>
                </c:pt>
                <c:pt idx="270">
                  <c:v>493.83330000000001</c:v>
                </c:pt>
                <c:pt idx="271">
                  <c:v>488</c:v>
                </c:pt>
                <c:pt idx="272">
                  <c:v>482.91669999999999</c:v>
                </c:pt>
                <c:pt idx="273">
                  <c:v>479.75</c:v>
                </c:pt>
                <c:pt idx="274">
                  <c:v>476</c:v>
                </c:pt>
                <c:pt idx="275">
                  <c:v>471.41669999999999</c:v>
                </c:pt>
                <c:pt idx="276">
                  <c:v>464.75</c:v>
                </c:pt>
                <c:pt idx="277">
                  <c:v>453.5</c:v>
                </c:pt>
                <c:pt idx="278">
                  <c:v>444.08330000000001</c:v>
                </c:pt>
                <c:pt idx="279">
                  <c:v>431.5</c:v>
                </c:pt>
                <c:pt idx="280">
                  <c:v>427.91669999999999</c:v>
                </c:pt>
                <c:pt idx="281">
                  <c:v>427.08330000000001</c:v>
                </c:pt>
                <c:pt idx="282">
                  <c:v>427.58330000000001</c:v>
                </c:pt>
                <c:pt idx="283">
                  <c:v>428</c:v>
                </c:pt>
                <c:pt idx="284">
                  <c:v>425.41669999999999</c:v>
                </c:pt>
                <c:pt idx="285">
                  <c:v>425.5</c:v>
                </c:pt>
                <c:pt idx="286">
                  <c:v>426.58330000000001</c:v>
                </c:pt>
                <c:pt idx="287">
                  <c:v>434.33330000000001</c:v>
                </c:pt>
                <c:pt idx="288">
                  <c:v>441.66669999999999</c:v>
                </c:pt>
                <c:pt idx="289">
                  <c:v>447.91669999999999</c:v>
                </c:pt>
                <c:pt idx="290">
                  <c:v>451.5</c:v>
                </c:pt>
                <c:pt idx="291">
                  <c:v>458.91669999999999</c:v>
                </c:pt>
                <c:pt idx="292">
                  <c:v>467.58330000000001</c:v>
                </c:pt>
                <c:pt idx="293">
                  <c:v>475</c:v>
                </c:pt>
                <c:pt idx="294">
                  <c:v>482.08330000000001</c:v>
                </c:pt>
                <c:pt idx="295">
                  <c:v>491.58330000000001</c:v>
                </c:pt>
                <c:pt idx="296">
                  <c:v>506.25</c:v>
                </c:pt>
                <c:pt idx="297">
                  <c:v>520.58330000000001</c:v>
                </c:pt>
                <c:pt idx="298">
                  <c:v>529.25</c:v>
                </c:pt>
                <c:pt idx="299">
                  <c:v>537</c:v>
                </c:pt>
                <c:pt idx="300">
                  <c:v>544.16669999999999</c:v>
                </c:pt>
                <c:pt idx="301">
                  <c:v>559.58330000000001</c:v>
                </c:pt>
                <c:pt idx="302">
                  <c:v>572.25</c:v>
                </c:pt>
                <c:pt idx="303">
                  <c:v>579.16669999999999</c:v>
                </c:pt>
                <c:pt idx="304">
                  <c:v>586.66669999999999</c:v>
                </c:pt>
                <c:pt idx="305">
                  <c:v>594.16669999999999</c:v>
                </c:pt>
                <c:pt idx="306">
                  <c:v>600.5</c:v>
                </c:pt>
                <c:pt idx="307">
                  <c:v>608.41669999999999</c:v>
                </c:pt>
                <c:pt idx="308">
                  <c:v>607</c:v>
                </c:pt>
                <c:pt idx="309">
                  <c:v>605.66669999999999</c:v>
                </c:pt>
                <c:pt idx="310">
                  <c:v>616.5</c:v>
                </c:pt>
                <c:pt idx="311">
                  <c:v>619.16669999999999</c:v>
                </c:pt>
                <c:pt idx="312">
                  <c:v>616.08330000000001</c:v>
                </c:pt>
                <c:pt idx="313">
                  <c:v>611.33330000000001</c:v>
                </c:pt>
                <c:pt idx="314">
                  <c:v>613.66669999999999</c:v>
                </c:pt>
                <c:pt idx="315">
                  <c:v>618.58330000000001</c:v>
                </c:pt>
                <c:pt idx="316">
                  <c:v>622.25</c:v>
                </c:pt>
                <c:pt idx="317">
                  <c:v>621.33330000000001</c:v>
                </c:pt>
                <c:pt idx="318">
                  <c:v>626.58330000000001</c:v>
                </c:pt>
                <c:pt idx="319">
                  <c:v>627.66669999999999</c:v>
                </c:pt>
                <c:pt idx="320">
                  <c:v>634.91669999999999</c:v>
                </c:pt>
                <c:pt idx="321">
                  <c:v>643.58330000000001</c:v>
                </c:pt>
                <c:pt idx="322">
                  <c:v>640.16669999999999</c:v>
                </c:pt>
                <c:pt idx="323">
                  <c:v>646.25</c:v>
                </c:pt>
                <c:pt idx="324">
                  <c:v>657.91669999999999</c:v>
                </c:pt>
                <c:pt idx="325">
                  <c:v>657.25</c:v>
                </c:pt>
                <c:pt idx="326">
                  <c:v>655.16669999999999</c:v>
                </c:pt>
                <c:pt idx="327">
                  <c:v>662.91669999999999</c:v>
                </c:pt>
                <c:pt idx="328">
                  <c:v>667.33330000000001</c:v>
                </c:pt>
                <c:pt idx="329">
                  <c:v>675.25</c:v>
                </c:pt>
                <c:pt idx="330">
                  <c:v>683.58330000000001</c:v>
                </c:pt>
                <c:pt idx="331">
                  <c:v>691.16669999999999</c:v>
                </c:pt>
                <c:pt idx="332">
                  <c:v>697.91669999999999</c:v>
                </c:pt>
                <c:pt idx="333">
                  <c:v>698.75</c:v>
                </c:pt>
                <c:pt idx="334">
                  <c:v>708.58330000000001</c:v>
                </c:pt>
                <c:pt idx="335">
                  <c:v>712.66669999999999</c:v>
                </c:pt>
                <c:pt idx="336">
                  <c:v>717.5</c:v>
                </c:pt>
                <c:pt idx="337">
                  <c:v>738.58330000000001</c:v>
                </c:pt>
                <c:pt idx="338">
                  <c:v>749.33330000000001</c:v>
                </c:pt>
                <c:pt idx="339">
                  <c:v>751.91669999999999</c:v>
                </c:pt>
                <c:pt idx="340">
                  <c:v>754.58330000000001</c:v>
                </c:pt>
                <c:pt idx="341">
                  <c:v>760.16669999999999</c:v>
                </c:pt>
                <c:pt idx="342">
                  <c:v>761.75</c:v>
                </c:pt>
                <c:pt idx="343">
                  <c:v>760.58330000000001</c:v>
                </c:pt>
                <c:pt idx="344">
                  <c:v>763.5</c:v>
                </c:pt>
                <c:pt idx="345">
                  <c:v>777</c:v>
                </c:pt>
                <c:pt idx="346">
                  <c:v>781.08330000000001</c:v>
                </c:pt>
                <c:pt idx="347">
                  <c:v>785.5</c:v>
                </c:pt>
                <c:pt idx="348">
                  <c:v>788.5</c:v>
                </c:pt>
                <c:pt idx="349">
                  <c:v>792</c:v>
                </c:pt>
                <c:pt idx="350">
                  <c:v>797.75</c:v>
                </c:pt>
                <c:pt idx="351">
                  <c:v>802.41669999999999</c:v>
                </c:pt>
                <c:pt idx="352">
                  <c:v>807.08330000000001</c:v>
                </c:pt>
                <c:pt idx="353">
                  <c:v>814.58330000000001</c:v>
                </c:pt>
                <c:pt idx="354">
                  <c:v>820.25</c:v>
                </c:pt>
                <c:pt idx="355">
                  <c:v>833</c:v>
                </c:pt>
                <c:pt idx="356">
                  <c:v>837.66669999999999</c:v>
                </c:pt>
                <c:pt idx="357">
                  <c:v>838.75</c:v>
                </c:pt>
                <c:pt idx="358">
                  <c:v>849.25</c:v>
                </c:pt>
                <c:pt idx="359">
                  <c:v>851.91669999999999</c:v>
                </c:pt>
                <c:pt idx="360">
                  <c:v>858.75</c:v>
                </c:pt>
                <c:pt idx="361">
                  <c:v>860.83330000000001</c:v>
                </c:pt>
                <c:pt idx="362">
                  <c:v>866.16669999999999</c:v>
                </c:pt>
                <c:pt idx="363">
                  <c:v>871.66669999999999</c:v>
                </c:pt>
                <c:pt idx="364">
                  <c:v>883.66669999999999</c:v>
                </c:pt>
                <c:pt idx="365">
                  <c:v>883.58330000000001</c:v>
                </c:pt>
                <c:pt idx="366">
                  <c:v>885</c:v>
                </c:pt>
                <c:pt idx="367">
                  <c:v>886.25</c:v>
                </c:pt>
                <c:pt idx="368">
                  <c:v>889.91669999999999</c:v>
                </c:pt>
                <c:pt idx="369">
                  <c:v>888.33330000000001</c:v>
                </c:pt>
                <c:pt idx="370">
                  <c:v>876.08330000000001</c:v>
                </c:pt>
                <c:pt idx="371">
                  <c:v>872.75</c:v>
                </c:pt>
                <c:pt idx="372">
                  <c:v>879.66669999999999</c:v>
                </c:pt>
                <c:pt idx="373" formatCode="0.0">
                  <c:v>870.16669999999999</c:v>
                </c:pt>
                <c:pt idx="374" formatCode="0.0">
                  <c:v>863.08330000000001</c:v>
                </c:pt>
                <c:pt idx="375" formatCode="0.0">
                  <c:v>859.91666666666663</c:v>
                </c:pt>
              </c:numCache>
            </c:numRef>
          </c:val>
          <c:smooth val="0"/>
          <c:extLst>
            <c:ext xmlns:c16="http://schemas.microsoft.com/office/drawing/2014/chart" uri="{C3380CC4-5D6E-409C-BE32-E72D297353CC}">
              <c16:uniqueId val="{00000000-B048-40D4-9F90-963FEDCB5885}"/>
            </c:ext>
          </c:extLst>
        </c:ser>
        <c:ser>
          <c:idx val="1"/>
          <c:order val="1"/>
          <c:tx>
            <c:strRef>
              <c:f>Sheet1!$C$1</c:f>
              <c:strCache>
                <c:ptCount val="1"/>
                <c:pt idx="0">
                  <c:v>Multifamily</c:v>
                </c:pt>
              </c:strCache>
            </c:strRef>
          </c:tx>
          <c:spPr>
            <a:ln w="76200" cap="rnd">
              <a:solidFill>
                <a:schemeClr val="accent6"/>
              </a:solidFill>
              <a:round/>
            </a:ln>
            <a:effectLst/>
          </c:spPr>
          <c:marker>
            <c:symbol val="none"/>
          </c:marker>
          <c:cat>
            <c:numRef>
              <c:f>Sheet1!$A$122:$A$497</c:f>
              <c:numCache>
                <c:formatCode>General</c:formatCode>
                <c:ptCount val="376"/>
                <c:pt idx="0">
                  <c:v>1988</c:v>
                </c:pt>
                <c:pt idx="1">
                  <c:v>1988</c:v>
                </c:pt>
                <c:pt idx="2">
                  <c:v>1988</c:v>
                </c:pt>
                <c:pt idx="3">
                  <c:v>1988</c:v>
                </c:pt>
                <c:pt idx="4">
                  <c:v>1988</c:v>
                </c:pt>
                <c:pt idx="5">
                  <c:v>1988</c:v>
                </c:pt>
                <c:pt idx="6">
                  <c:v>1988</c:v>
                </c:pt>
                <c:pt idx="7">
                  <c:v>1988</c:v>
                </c:pt>
                <c:pt idx="8">
                  <c:v>1988</c:v>
                </c:pt>
                <c:pt idx="9">
                  <c:v>1988</c:v>
                </c:pt>
                <c:pt idx="10">
                  <c:v>1988</c:v>
                </c:pt>
                <c:pt idx="11">
                  <c:v>1988</c:v>
                </c:pt>
                <c:pt idx="12">
                  <c:v>1989</c:v>
                </c:pt>
                <c:pt idx="13">
                  <c:v>1989</c:v>
                </c:pt>
                <c:pt idx="14">
                  <c:v>1989</c:v>
                </c:pt>
                <c:pt idx="15">
                  <c:v>1989</c:v>
                </c:pt>
                <c:pt idx="16">
                  <c:v>1989</c:v>
                </c:pt>
                <c:pt idx="17">
                  <c:v>1989</c:v>
                </c:pt>
                <c:pt idx="18">
                  <c:v>1989</c:v>
                </c:pt>
                <c:pt idx="19">
                  <c:v>1989</c:v>
                </c:pt>
                <c:pt idx="20">
                  <c:v>1989</c:v>
                </c:pt>
                <c:pt idx="21">
                  <c:v>1989</c:v>
                </c:pt>
                <c:pt idx="22">
                  <c:v>1989</c:v>
                </c:pt>
                <c:pt idx="23">
                  <c:v>1989</c:v>
                </c:pt>
                <c:pt idx="24">
                  <c:v>1990</c:v>
                </c:pt>
                <c:pt idx="25">
                  <c:v>1990</c:v>
                </c:pt>
                <c:pt idx="26">
                  <c:v>1990</c:v>
                </c:pt>
                <c:pt idx="27">
                  <c:v>1990</c:v>
                </c:pt>
                <c:pt idx="28">
                  <c:v>1990</c:v>
                </c:pt>
                <c:pt idx="29">
                  <c:v>1990</c:v>
                </c:pt>
                <c:pt idx="30">
                  <c:v>1990</c:v>
                </c:pt>
                <c:pt idx="31">
                  <c:v>1990</c:v>
                </c:pt>
                <c:pt idx="32">
                  <c:v>1990</c:v>
                </c:pt>
                <c:pt idx="33">
                  <c:v>1990</c:v>
                </c:pt>
                <c:pt idx="34">
                  <c:v>1990</c:v>
                </c:pt>
                <c:pt idx="35">
                  <c:v>1990</c:v>
                </c:pt>
                <c:pt idx="36">
                  <c:v>1991</c:v>
                </c:pt>
                <c:pt idx="37">
                  <c:v>1991</c:v>
                </c:pt>
                <c:pt idx="38">
                  <c:v>1991</c:v>
                </c:pt>
                <c:pt idx="39">
                  <c:v>1991</c:v>
                </c:pt>
                <c:pt idx="40">
                  <c:v>1991</c:v>
                </c:pt>
                <c:pt idx="41">
                  <c:v>1991</c:v>
                </c:pt>
                <c:pt idx="42">
                  <c:v>1991</c:v>
                </c:pt>
                <c:pt idx="43">
                  <c:v>1991</c:v>
                </c:pt>
                <c:pt idx="44">
                  <c:v>1991</c:v>
                </c:pt>
                <c:pt idx="45">
                  <c:v>1991</c:v>
                </c:pt>
                <c:pt idx="46">
                  <c:v>1991</c:v>
                </c:pt>
                <c:pt idx="47">
                  <c:v>1991</c:v>
                </c:pt>
                <c:pt idx="48">
                  <c:v>1992</c:v>
                </c:pt>
                <c:pt idx="49">
                  <c:v>1992</c:v>
                </c:pt>
                <c:pt idx="50">
                  <c:v>1992</c:v>
                </c:pt>
                <c:pt idx="51">
                  <c:v>1992</c:v>
                </c:pt>
                <c:pt idx="52">
                  <c:v>1992</c:v>
                </c:pt>
                <c:pt idx="53">
                  <c:v>1992</c:v>
                </c:pt>
                <c:pt idx="54">
                  <c:v>1992</c:v>
                </c:pt>
                <c:pt idx="55">
                  <c:v>1992</c:v>
                </c:pt>
                <c:pt idx="56">
                  <c:v>1992</c:v>
                </c:pt>
                <c:pt idx="57">
                  <c:v>1992</c:v>
                </c:pt>
                <c:pt idx="58">
                  <c:v>1992</c:v>
                </c:pt>
                <c:pt idx="59">
                  <c:v>1992</c:v>
                </c:pt>
                <c:pt idx="60">
                  <c:v>1993</c:v>
                </c:pt>
                <c:pt idx="61">
                  <c:v>1993</c:v>
                </c:pt>
                <c:pt idx="62">
                  <c:v>1993</c:v>
                </c:pt>
                <c:pt idx="63">
                  <c:v>1993</c:v>
                </c:pt>
                <c:pt idx="64">
                  <c:v>1993</c:v>
                </c:pt>
                <c:pt idx="65">
                  <c:v>1993</c:v>
                </c:pt>
                <c:pt idx="66">
                  <c:v>1993</c:v>
                </c:pt>
                <c:pt idx="67">
                  <c:v>1993</c:v>
                </c:pt>
                <c:pt idx="68">
                  <c:v>1993</c:v>
                </c:pt>
                <c:pt idx="69">
                  <c:v>1993</c:v>
                </c:pt>
                <c:pt idx="70">
                  <c:v>1993</c:v>
                </c:pt>
                <c:pt idx="71">
                  <c:v>1993</c:v>
                </c:pt>
                <c:pt idx="72">
                  <c:v>1994</c:v>
                </c:pt>
                <c:pt idx="73">
                  <c:v>1994</c:v>
                </c:pt>
                <c:pt idx="74">
                  <c:v>1994</c:v>
                </c:pt>
                <c:pt idx="75">
                  <c:v>1994</c:v>
                </c:pt>
                <c:pt idx="76">
                  <c:v>1994</c:v>
                </c:pt>
                <c:pt idx="77">
                  <c:v>1994</c:v>
                </c:pt>
                <c:pt idx="78">
                  <c:v>1994</c:v>
                </c:pt>
                <c:pt idx="79">
                  <c:v>1994</c:v>
                </c:pt>
                <c:pt idx="80">
                  <c:v>1994</c:v>
                </c:pt>
                <c:pt idx="81">
                  <c:v>1994</c:v>
                </c:pt>
                <c:pt idx="82">
                  <c:v>1994</c:v>
                </c:pt>
                <c:pt idx="83">
                  <c:v>1994</c:v>
                </c:pt>
                <c:pt idx="84">
                  <c:v>1995</c:v>
                </c:pt>
                <c:pt idx="85">
                  <c:v>1995</c:v>
                </c:pt>
                <c:pt idx="86">
                  <c:v>1995</c:v>
                </c:pt>
                <c:pt idx="87">
                  <c:v>1995</c:v>
                </c:pt>
                <c:pt idx="88">
                  <c:v>1995</c:v>
                </c:pt>
                <c:pt idx="89">
                  <c:v>1995</c:v>
                </c:pt>
                <c:pt idx="90">
                  <c:v>1995</c:v>
                </c:pt>
                <c:pt idx="91">
                  <c:v>1995</c:v>
                </c:pt>
                <c:pt idx="92">
                  <c:v>1995</c:v>
                </c:pt>
                <c:pt idx="93">
                  <c:v>1995</c:v>
                </c:pt>
                <c:pt idx="94">
                  <c:v>1995</c:v>
                </c:pt>
                <c:pt idx="95">
                  <c:v>1995</c:v>
                </c:pt>
                <c:pt idx="96">
                  <c:v>1996</c:v>
                </c:pt>
                <c:pt idx="97">
                  <c:v>1996</c:v>
                </c:pt>
                <c:pt idx="98">
                  <c:v>1996</c:v>
                </c:pt>
                <c:pt idx="99">
                  <c:v>1996</c:v>
                </c:pt>
                <c:pt idx="100">
                  <c:v>1996</c:v>
                </c:pt>
                <c:pt idx="101">
                  <c:v>1996</c:v>
                </c:pt>
                <c:pt idx="102">
                  <c:v>1996</c:v>
                </c:pt>
                <c:pt idx="103">
                  <c:v>1996</c:v>
                </c:pt>
                <c:pt idx="104">
                  <c:v>1996</c:v>
                </c:pt>
                <c:pt idx="105">
                  <c:v>1996</c:v>
                </c:pt>
                <c:pt idx="106">
                  <c:v>1996</c:v>
                </c:pt>
                <c:pt idx="107">
                  <c:v>1996</c:v>
                </c:pt>
                <c:pt idx="108">
                  <c:v>1997</c:v>
                </c:pt>
                <c:pt idx="109">
                  <c:v>1997</c:v>
                </c:pt>
                <c:pt idx="110">
                  <c:v>1997</c:v>
                </c:pt>
                <c:pt idx="111">
                  <c:v>1997</c:v>
                </c:pt>
                <c:pt idx="112">
                  <c:v>1997</c:v>
                </c:pt>
                <c:pt idx="113">
                  <c:v>1997</c:v>
                </c:pt>
                <c:pt idx="114">
                  <c:v>1997</c:v>
                </c:pt>
                <c:pt idx="115">
                  <c:v>1997</c:v>
                </c:pt>
                <c:pt idx="116">
                  <c:v>1997</c:v>
                </c:pt>
                <c:pt idx="117">
                  <c:v>1997</c:v>
                </c:pt>
                <c:pt idx="118">
                  <c:v>1997</c:v>
                </c:pt>
                <c:pt idx="119">
                  <c:v>1997</c:v>
                </c:pt>
                <c:pt idx="120">
                  <c:v>1998</c:v>
                </c:pt>
                <c:pt idx="121">
                  <c:v>1998</c:v>
                </c:pt>
                <c:pt idx="122">
                  <c:v>1998</c:v>
                </c:pt>
                <c:pt idx="123">
                  <c:v>1998</c:v>
                </c:pt>
                <c:pt idx="124">
                  <c:v>1998</c:v>
                </c:pt>
                <c:pt idx="125">
                  <c:v>1998</c:v>
                </c:pt>
                <c:pt idx="126">
                  <c:v>1998</c:v>
                </c:pt>
                <c:pt idx="127">
                  <c:v>1998</c:v>
                </c:pt>
                <c:pt idx="128">
                  <c:v>1998</c:v>
                </c:pt>
                <c:pt idx="129">
                  <c:v>1998</c:v>
                </c:pt>
                <c:pt idx="130">
                  <c:v>1998</c:v>
                </c:pt>
                <c:pt idx="131">
                  <c:v>1998</c:v>
                </c:pt>
                <c:pt idx="132">
                  <c:v>1999</c:v>
                </c:pt>
                <c:pt idx="133">
                  <c:v>1999</c:v>
                </c:pt>
                <c:pt idx="134">
                  <c:v>1999</c:v>
                </c:pt>
                <c:pt idx="135">
                  <c:v>1999</c:v>
                </c:pt>
                <c:pt idx="136">
                  <c:v>1999</c:v>
                </c:pt>
                <c:pt idx="137">
                  <c:v>1999</c:v>
                </c:pt>
                <c:pt idx="138">
                  <c:v>1999</c:v>
                </c:pt>
                <c:pt idx="139">
                  <c:v>1999</c:v>
                </c:pt>
                <c:pt idx="140">
                  <c:v>1999</c:v>
                </c:pt>
                <c:pt idx="141">
                  <c:v>1999</c:v>
                </c:pt>
                <c:pt idx="142">
                  <c:v>1999</c:v>
                </c:pt>
                <c:pt idx="143">
                  <c:v>1999</c:v>
                </c:pt>
                <c:pt idx="144">
                  <c:v>2000</c:v>
                </c:pt>
                <c:pt idx="145">
                  <c:v>2000</c:v>
                </c:pt>
                <c:pt idx="146">
                  <c:v>2000</c:v>
                </c:pt>
                <c:pt idx="147">
                  <c:v>2000</c:v>
                </c:pt>
                <c:pt idx="148">
                  <c:v>2000</c:v>
                </c:pt>
                <c:pt idx="149">
                  <c:v>2000</c:v>
                </c:pt>
                <c:pt idx="150">
                  <c:v>2000</c:v>
                </c:pt>
                <c:pt idx="151">
                  <c:v>2000</c:v>
                </c:pt>
                <c:pt idx="152">
                  <c:v>2000</c:v>
                </c:pt>
                <c:pt idx="153">
                  <c:v>2000</c:v>
                </c:pt>
                <c:pt idx="154">
                  <c:v>2000</c:v>
                </c:pt>
                <c:pt idx="155">
                  <c:v>2000</c:v>
                </c:pt>
                <c:pt idx="156">
                  <c:v>2001</c:v>
                </c:pt>
                <c:pt idx="157">
                  <c:v>2001</c:v>
                </c:pt>
                <c:pt idx="158">
                  <c:v>2001</c:v>
                </c:pt>
                <c:pt idx="159">
                  <c:v>2001</c:v>
                </c:pt>
                <c:pt idx="160">
                  <c:v>2001</c:v>
                </c:pt>
                <c:pt idx="161">
                  <c:v>2001</c:v>
                </c:pt>
                <c:pt idx="162">
                  <c:v>2001</c:v>
                </c:pt>
                <c:pt idx="163">
                  <c:v>2001</c:v>
                </c:pt>
                <c:pt idx="164">
                  <c:v>2001</c:v>
                </c:pt>
                <c:pt idx="165">
                  <c:v>2001</c:v>
                </c:pt>
                <c:pt idx="166">
                  <c:v>2001</c:v>
                </c:pt>
                <c:pt idx="167">
                  <c:v>2001</c:v>
                </c:pt>
                <c:pt idx="168">
                  <c:v>2002</c:v>
                </c:pt>
                <c:pt idx="169">
                  <c:v>2002</c:v>
                </c:pt>
                <c:pt idx="170">
                  <c:v>2002</c:v>
                </c:pt>
                <c:pt idx="171">
                  <c:v>2002</c:v>
                </c:pt>
                <c:pt idx="172">
                  <c:v>2002</c:v>
                </c:pt>
                <c:pt idx="173">
                  <c:v>2002</c:v>
                </c:pt>
                <c:pt idx="174">
                  <c:v>2002</c:v>
                </c:pt>
                <c:pt idx="175">
                  <c:v>2002</c:v>
                </c:pt>
                <c:pt idx="176">
                  <c:v>2002</c:v>
                </c:pt>
                <c:pt idx="177">
                  <c:v>2002</c:v>
                </c:pt>
                <c:pt idx="178">
                  <c:v>2002</c:v>
                </c:pt>
                <c:pt idx="179">
                  <c:v>2002</c:v>
                </c:pt>
                <c:pt idx="180">
                  <c:v>2003</c:v>
                </c:pt>
                <c:pt idx="181">
                  <c:v>2003</c:v>
                </c:pt>
                <c:pt idx="182">
                  <c:v>2003</c:v>
                </c:pt>
                <c:pt idx="183">
                  <c:v>2003</c:v>
                </c:pt>
                <c:pt idx="184">
                  <c:v>2003</c:v>
                </c:pt>
                <c:pt idx="185">
                  <c:v>2003</c:v>
                </c:pt>
                <c:pt idx="186">
                  <c:v>2003</c:v>
                </c:pt>
                <c:pt idx="187">
                  <c:v>2003</c:v>
                </c:pt>
                <c:pt idx="188">
                  <c:v>2003</c:v>
                </c:pt>
                <c:pt idx="189">
                  <c:v>2003</c:v>
                </c:pt>
                <c:pt idx="190">
                  <c:v>2003</c:v>
                </c:pt>
                <c:pt idx="191">
                  <c:v>2003</c:v>
                </c:pt>
                <c:pt idx="192">
                  <c:v>2004</c:v>
                </c:pt>
                <c:pt idx="193">
                  <c:v>2004</c:v>
                </c:pt>
                <c:pt idx="194">
                  <c:v>2004</c:v>
                </c:pt>
                <c:pt idx="195">
                  <c:v>2004</c:v>
                </c:pt>
                <c:pt idx="196">
                  <c:v>2004</c:v>
                </c:pt>
                <c:pt idx="197">
                  <c:v>2004</c:v>
                </c:pt>
                <c:pt idx="198">
                  <c:v>2004</c:v>
                </c:pt>
                <c:pt idx="199">
                  <c:v>2004</c:v>
                </c:pt>
                <c:pt idx="200">
                  <c:v>2004</c:v>
                </c:pt>
                <c:pt idx="201">
                  <c:v>2004</c:v>
                </c:pt>
                <c:pt idx="202">
                  <c:v>2004</c:v>
                </c:pt>
                <c:pt idx="203">
                  <c:v>2004</c:v>
                </c:pt>
                <c:pt idx="204">
                  <c:v>2005</c:v>
                </c:pt>
                <c:pt idx="205">
                  <c:v>2005</c:v>
                </c:pt>
                <c:pt idx="206">
                  <c:v>2005</c:v>
                </c:pt>
                <c:pt idx="207">
                  <c:v>2005</c:v>
                </c:pt>
                <c:pt idx="208">
                  <c:v>2005</c:v>
                </c:pt>
                <c:pt idx="209">
                  <c:v>2005</c:v>
                </c:pt>
                <c:pt idx="210">
                  <c:v>2005</c:v>
                </c:pt>
                <c:pt idx="211">
                  <c:v>2005</c:v>
                </c:pt>
                <c:pt idx="212">
                  <c:v>2005</c:v>
                </c:pt>
                <c:pt idx="213">
                  <c:v>2005</c:v>
                </c:pt>
                <c:pt idx="214">
                  <c:v>2005</c:v>
                </c:pt>
                <c:pt idx="215">
                  <c:v>2005</c:v>
                </c:pt>
                <c:pt idx="216">
                  <c:v>2006</c:v>
                </c:pt>
                <c:pt idx="217">
                  <c:v>2006</c:v>
                </c:pt>
                <c:pt idx="218">
                  <c:v>2006</c:v>
                </c:pt>
                <c:pt idx="219">
                  <c:v>2006</c:v>
                </c:pt>
                <c:pt idx="220">
                  <c:v>2006</c:v>
                </c:pt>
                <c:pt idx="221">
                  <c:v>2006</c:v>
                </c:pt>
                <c:pt idx="222">
                  <c:v>2006</c:v>
                </c:pt>
                <c:pt idx="223">
                  <c:v>2006</c:v>
                </c:pt>
                <c:pt idx="224">
                  <c:v>2006</c:v>
                </c:pt>
                <c:pt idx="225">
                  <c:v>2006</c:v>
                </c:pt>
                <c:pt idx="226">
                  <c:v>2006</c:v>
                </c:pt>
                <c:pt idx="227">
                  <c:v>2006</c:v>
                </c:pt>
                <c:pt idx="228">
                  <c:v>2007</c:v>
                </c:pt>
                <c:pt idx="229">
                  <c:v>2007</c:v>
                </c:pt>
                <c:pt idx="230">
                  <c:v>2007</c:v>
                </c:pt>
                <c:pt idx="231">
                  <c:v>2007</c:v>
                </c:pt>
                <c:pt idx="232">
                  <c:v>2007</c:v>
                </c:pt>
                <c:pt idx="233">
                  <c:v>2007</c:v>
                </c:pt>
                <c:pt idx="234">
                  <c:v>2007</c:v>
                </c:pt>
                <c:pt idx="235">
                  <c:v>2007</c:v>
                </c:pt>
                <c:pt idx="236">
                  <c:v>2007</c:v>
                </c:pt>
                <c:pt idx="237">
                  <c:v>2007</c:v>
                </c:pt>
                <c:pt idx="238">
                  <c:v>2007</c:v>
                </c:pt>
                <c:pt idx="239">
                  <c:v>2007</c:v>
                </c:pt>
                <c:pt idx="240">
                  <c:v>2008</c:v>
                </c:pt>
                <c:pt idx="241">
                  <c:v>2008</c:v>
                </c:pt>
                <c:pt idx="242">
                  <c:v>2008</c:v>
                </c:pt>
                <c:pt idx="243">
                  <c:v>2008</c:v>
                </c:pt>
                <c:pt idx="244">
                  <c:v>2008</c:v>
                </c:pt>
                <c:pt idx="245">
                  <c:v>2008</c:v>
                </c:pt>
                <c:pt idx="246">
                  <c:v>2008</c:v>
                </c:pt>
                <c:pt idx="247">
                  <c:v>2008</c:v>
                </c:pt>
                <c:pt idx="248">
                  <c:v>2008</c:v>
                </c:pt>
                <c:pt idx="249">
                  <c:v>2008</c:v>
                </c:pt>
                <c:pt idx="250">
                  <c:v>2008</c:v>
                </c:pt>
                <c:pt idx="251">
                  <c:v>2008</c:v>
                </c:pt>
                <c:pt idx="252">
                  <c:v>2009</c:v>
                </c:pt>
                <c:pt idx="253">
                  <c:v>2009</c:v>
                </c:pt>
                <c:pt idx="254">
                  <c:v>2009</c:v>
                </c:pt>
                <c:pt idx="255">
                  <c:v>2009</c:v>
                </c:pt>
                <c:pt idx="256">
                  <c:v>2009</c:v>
                </c:pt>
                <c:pt idx="257">
                  <c:v>2009</c:v>
                </c:pt>
                <c:pt idx="258">
                  <c:v>2009</c:v>
                </c:pt>
                <c:pt idx="259">
                  <c:v>2009</c:v>
                </c:pt>
                <c:pt idx="260">
                  <c:v>2009</c:v>
                </c:pt>
                <c:pt idx="261">
                  <c:v>2009</c:v>
                </c:pt>
                <c:pt idx="262">
                  <c:v>2009</c:v>
                </c:pt>
                <c:pt idx="263">
                  <c:v>2009</c:v>
                </c:pt>
                <c:pt idx="264">
                  <c:v>2010</c:v>
                </c:pt>
                <c:pt idx="265">
                  <c:v>2010</c:v>
                </c:pt>
                <c:pt idx="266">
                  <c:v>2010</c:v>
                </c:pt>
                <c:pt idx="267">
                  <c:v>2010</c:v>
                </c:pt>
                <c:pt idx="268">
                  <c:v>2010</c:v>
                </c:pt>
                <c:pt idx="269">
                  <c:v>2010</c:v>
                </c:pt>
                <c:pt idx="270">
                  <c:v>2010</c:v>
                </c:pt>
                <c:pt idx="271">
                  <c:v>2010</c:v>
                </c:pt>
                <c:pt idx="272">
                  <c:v>2010</c:v>
                </c:pt>
                <c:pt idx="273">
                  <c:v>2010</c:v>
                </c:pt>
                <c:pt idx="274">
                  <c:v>2010</c:v>
                </c:pt>
                <c:pt idx="275">
                  <c:v>2010</c:v>
                </c:pt>
                <c:pt idx="276">
                  <c:v>2011</c:v>
                </c:pt>
                <c:pt idx="277">
                  <c:v>2011</c:v>
                </c:pt>
                <c:pt idx="278">
                  <c:v>2011</c:v>
                </c:pt>
                <c:pt idx="279">
                  <c:v>2011</c:v>
                </c:pt>
                <c:pt idx="280">
                  <c:v>2011</c:v>
                </c:pt>
                <c:pt idx="281">
                  <c:v>2011</c:v>
                </c:pt>
                <c:pt idx="282">
                  <c:v>2011</c:v>
                </c:pt>
                <c:pt idx="283">
                  <c:v>2011</c:v>
                </c:pt>
                <c:pt idx="284">
                  <c:v>2011</c:v>
                </c:pt>
                <c:pt idx="285">
                  <c:v>2011</c:v>
                </c:pt>
                <c:pt idx="286">
                  <c:v>2011</c:v>
                </c:pt>
                <c:pt idx="287">
                  <c:v>2011</c:v>
                </c:pt>
                <c:pt idx="288">
                  <c:v>2012</c:v>
                </c:pt>
                <c:pt idx="289">
                  <c:v>2012</c:v>
                </c:pt>
                <c:pt idx="290">
                  <c:v>2012</c:v>
                </c:pt>
                <c:pt idx="291">
                  <c:v>2012</c:v>
                </c:pt>
                <c:pt idx="292">
                  <c:v>2012</c:v>
                </c:pt>
                <c:pt idx="293">
                  <c:v>2012</c:v>
                </c:pt>
                <c:pt idx="294">
                  <c:v>2012</c:v>
                </c:pt>
                <c:pt idx="295">
                  <c:v>2012</c:v>
                </c:pt>
                <c:pt idx="296">
                  <c:v>2012</c:v>
                </c:pt>
                <c:pt idx="297">
                  <c:v>2012</c:v>
                </c:pt>
                <c:pt idx="298">
                  <c:v>2012</c:v>
                </c:pt>
                <c:pt idx="299">
                  <c:v>2012</c:v>
                </c:pt>
                <c:pt idx="300">
                  <c:v>2013</c:v>
                </c:pt>
                <c:pt idx="301">
                  <c:v>2013</c:v>
                </c:pt>
                <c:pt idx="302">
                  <c:v>2013</c:v>
                </c:pt>
                <c:pt idx="303">
                  <c:v>2013</c:v>
                </c:pt>
                <c:pt idx="304">
                  <c:v>2013</c:v>
                </c:pt>
                <c:pt idx="305">
                  <c:v>2013</c:v>
                </c:pt>
                <c:pt idx="306">
                  <c:v>2013</c:v>
                </c:pt>
                <c:pt idx="307">
                  <c:v>2013</c:v>
                </c:pt>
                <c:pt idx="308">
                  <c:v>2013</c:v>
                </c:pt>
                <c:pt idx="309">
                  <c:v>2013</c:v>
                </c:pt>
                <c:pt idx="310">
                  <c:v>2013</c:v>
                </c:pt>
                <c:pt idx="311">
                  <c:v>2013</c:v>
                </c:pt>
                <c:pt idx="312">
                  <c:v>2014</c:v>
                </c:pt>
                <c:pt idx="313">
                  <c:v>2014</c:v>
                </c:pt>
                <c:pt idx="314">
                  <c:v>2014</c:v>
                </c:pt>
                <c:pt idx="315">
                  <c:v>2014</c:v>
                </c:pt>
                <c:pt idx="316">
                  <c:v>2014</c:v>
                </c:pt>
                <c:pt idx="317">
                  <c:v>2014</c:v>
                </c:pt>
                <c:pt idx="318">
                  <c:v>2014</c:v>
                </c:pt>
                <c:pt idx="319">
                  <c:v>2014</c:v>
                </c:pt>
                <c:pt idx="320">
                  <c:v>2014</c:v>
                </c:pt>
                <c:pt idx="321">
                  <c:v>2014</c:v>
                </c:pt>
                <c:pt idx="322">
                  <c:v>2014</c:v>
                </c:pt>
                <c:pt idx="323">
                  <c:v>2014</c:v>
                </c:pt>
                <c:pt idx="324">
                  <c:v>2015</c:v>
                </c:pt>
                <c:pt idx="325">
                  <c:v>2015</c:v>
                </c:pt>
                <c:pt idx="326">
                  <c:v>2015</c:v>
                </c:pt>
                <c:pt idx="327">
                  <c:v>2015</c:v>
                </c:pt>
                <c:pt idx="328">
                  <c:v>2015</c:v>
                </c:pt>
                <c:pt idx="329">
                  <c:v>2015</c:v>
                </c:pt>
                <c:pt idx="330">
                  <c:v>2015</c:v>
                </c:pt>
                <c:pt idx="331">
                  <c:v>2015</c:v>
                </c:pt>
                <c:pt idx="332">
                  <c:v>2015</c:v>
                </c:pt>
                <c:pt idx="333">
                  <c:v>2015</c:v>
                </c:pt>
                <c:pt idx="334">
                  <c:v>2015</c:v>
                </c:pt>
                <c:pt idx="335">
                  <c:v>2015</c:v>
                </c:pt>
                <c:pt idx="336">
                  <c:v>2016</c:v>
                </c:pt>
                <c:pt idx="337">
                  <c:v>2016</c:v>
                </c:pt>
                <c:pt idx="338">
                  <c:v>2016</c:v>
                </c:pt>
                <c:pt idx="339">
                  <c:v>2016</c:v>
                </c:pt>
                <c:pt idx="340">
                  <c:v>2016</c:v>
                </c:pt>
                <c:pt idx="341">
                  <c:v>2016</c:v>
                </c:pt>
                <c:pt idx="342">
                  <c:v>2016</c:v>
                </c:pt>
                <c:pt idx="343">
                  <c:v>2016</c:v>
                </c:pt>
                <c:pt idx="344">
                  <c:v>2016</c:v>
                </c:pt>
                <c:pt idx="345">
                  <c:v>2016</c:v>
                </c:pt>
                <c:pt idx="346">
                  <c:v>2016</c:v>
                </c:pt>
                <c:pt idx="347">
                  <c:v>2016</c:v>
                </c:pt>
                <c:pt idx="348">
                  <c:v>2017</c:v>
                </c:pt>
                <c:pt idx="349">
                  <c:v>2017</c:v>
                </c:pt>
                <c:pt idx="350">
                  <c:v>2017</c:v>
                </c:pt>
                <c:pt idx="351">
                  <c:v>2017</c:v>
                </c:pt>
                <c:pt idx="352">
                  <c:v>2017</c:v>
                </c:pt>
                <c:pt idx="353">
                  <c:v>2017</c:v>
                </c:pt>
                <c:pt idx="354">
                  <c:v>2017</c:v>
                </c:pt>
                <c:pt idx="355">
                  <c:v>2017</c:v>
                </c:pt>
                <c:pt idx="356">
                  <c:v>2017</c:v>
                </c:pt>
                <c:pt idx="357">
                  <c:v>2017</c:v>
                </c:pt>
                <c:pt idx="358">
                  <c:v>2017</c:v>
                </c:pt>
                <c:pt idx="359">
                  <c:v>2017</c:v>
                </c:pt>
                <c:pt idx="360">
                  <c:v>2018</c:v>
                </c:pt>
                <c:pt idx="361">
                  <c:v>2018</c:v>
                </c:pt>
                <c:pt idx="362">
                  <c:v>2018</c:v>
                </c:pt>
                <c:pt idx="363">
                  <c:v>2018</c:v>
                </c:pt>
                <c:pt idx="364">
                  <c:v>2018</c:v>
                </c:pt>
                <c:pt idx="365">
                  <c:v>2018</c:v>
                </c:pt>
                <c:pt idx="366">
                  <c:v>2018</c:v>
                </c:pt>
                <c:pt idx="367">
                  <c:v>2018</c:v>
                </c:pt>
                <c:pt idx="368">
                  <c:v>2018</c:v>
                </c:pt>
                <c:pt idx="369">
                  <c:v>2018</c:v>
                </c:pt>
                <c:pt idx="370">
                  <c:v>2018</c:v>
                </c:pt>
                <c:pt idx="371">
                  <c:v>2018</c:v>
                </c:pt>
                <c:pt idx="372">
                  <c:v>2019</c:v>
                </c:pt>
                <c:pt idx="373">
                  <c:v>2019</c:v>
                </c:pt>
                <c:pt idx="374">
                  <c:v>2019</c:v>
                </c:pt>
                <c:pt idx="375">
                  <c:v>2019</c:v>
                </c:pt>
              </c:numCache>
            </c:numRef>
          </c:cat>
          <c:val>
            <c:numRef>
              <c:f>Sheet1!$C$122:$C$497</c:f>
              <c:numCache>
                <c:formatCode>#,##0</c:formatCode>
                <c:ptCount val="376"/>
                <c:pt idx="0">
                  <c:v>459.41669999999999</c:v>
                </c:pt>
                <c:pt idx="1">
                  <c:v>451.16669999999999</c:v>
                </c:pt>
                <c:pt idx="2">
                  <c:v>437.33330000000001</c:v>
                </c:pt>
                <c:pt idx="3">
                  <c:v>443</c:v>
                </c:pt>
                <c:pt idx="4">
                  <c:v>435.83330000000001</c:v>
                </c:pt>
                <c:pt idx="5">
                  <c:v>425</c:v>
                </c:pt>
                <c:pt idx="6">
                  <c:v>422.33330000000001</c:v>
                </c:pt>
                <c:pt idx="7">
                  <c:v>413.91669999999999</c:v>
                </c:pt>
                <c:pt idx="8">
                  <c:v>412.66669999999999</c:v>
                </c:pt>
                <c:pt idx="9">
                  <c:v>409.16669999999999</c:v>
                </c:pt>
                <c:pt idx="10">
                  <c:v>399.5</c:v>
                </c:pt>
                <c:pt idx="11">
                  <c:v>405</c:v>
                </c:pt>
                <c:pt idx="12">
                  <c:v>415.41669999999999</c:v>
                </c:pt>
                <c:pt idx="13">
                  <c:v>417.08330000000001</c:v>
                </c:pt>
                <c:pt idx="14">
                  <c:v>424.16669999999999</c:v>
                </c:pt>
                <c:pt idx="15">
                  <c:v>408.16669999999999</c:v>
                </c:pt>
                <c:pt idx="16">
                  <c:v>403.25</c:v>
                </c:pt>
                <c:pt idx="17">
                  <c:v>407.58330000000001</c:v>
                </c:pt>
                <c:pt idx="18">
                  <c:v>407.08330000000001</c:v>
                </c:pt>
                <c:pt idx="19">
                  <c:v>402.75</c:v>
                </c:pt>
                <c:pt idx="20">
                  <c:v>391.5</c:v>
                </c:pt>
                <c:pt idx="21">
                  <c:v>391.66669999999999</c:v>
                </c:pt>
                <c:pt idx="22">
                  <c:v>383.33330000000001</c:v>
                </c:pt>
                <c:pt idx="23">
                  <c:v>375.83330000000001</c:v>
                </c:pt>
                <c:pt idx="24">
                  <c:v>374.08330000000001</c:v>
                </c:pt>
                <c:pt idx="25">
                  <c:v>366.75</c:v>
                </c:pt>
                <c:pt idx="26">
                  <c:v>356.58330000000001</c:v>
                </c:pt>
                <c:pt idx="27">
                  <c:v>358</c:v>
                </c:pt>
                <c:pt idx="28">
                  <c:v>356.08330000000001</c:v>
                </c:pt>
                <c:pt idx="29">
                  <c:v>345.08330000000001</c:v>
                </c:pt>
                <c:pt idx="30">
                  <c:v>335.75</c:v>
                </c:pt>
                <c:pt idx="31">
                  <c:v>332.08330000000001</c:v>
                </c:pt>
                <c:pt idx="32">
                  <c:v>327</c:v>
                </c:pt>
                <c:pt idx="33">
                  <c:v>309.83330000000001</c:v>
                </c:pt>
                <c:pt idx="34">
                  <c:v>312.91669999999999</c:v>
                </c:pt>
                <c:pt idx="35">
                  <c:v>302.58330000000001</c:v>
                </c:pt>
                <c:pt idx="36">
                  <c:v>281.16669999999999</c:v>
                </c:pt>
                <c:pt idx="37">
                  <c:v>270.75</c:v>
                </c:pt>
                <c:pt idx="38">
                  <c:v>258.5</c:v>
                </c:pt>
                <c:pt idx="39">
                  <c:v>246.5</c:v>
                </c:pt>
                <c:pt idx="40">
                  <c:v>233</c:v>
                </c:pt>
                <c:pt idx="41">
                  <c:v>222.16669999999999</c:v>
                </c:pt>
                <c:pt idx="42">
                  <c:v>212.83330000000001</c:v>
                </c:pt>
                <c:pt idx="43">
                  <c:v>202.75</c:v>
                </c:pt>
                <c:pt idx="44">
                  <c:v>194</c:v>
                </c:pt>
                <c:pt idx="45">
                  <c:v>195.83330000000001</c:v>
                </c:pt>
                <c:pt idx="46">
                  <c:v>181</c:v>
                </c:pt>
                <c:pt idx="47">
                  <c:v>173.83330000000001</c:v>
                </c:pt>
                <c:pt idx="48">
                  <c:v>174.91669999999999</c:v>
                </c:pt>
                <c:pt idx="49">
                  <c:v>169.75</c:v>
                </c:pt>
                <c:pt idx="50">
                  <c:v>177.16669999999999</c:v>
                </c:pt>
                <c:pt idx="51">
                  <c:v>174.83330000000001</c:v>
                </c:pt>
                <c:pt idx="52">
                  <c:v>176.41669999999999</c:v>
                </c:pt>
                <c:pt idx="53">
                  <c:v>175.08330000000001</c:v>
                </c:pt>
                <c:pt idx="54">
                  <c:v>173.33330000000001</c:v>
                </c:pt>
                <c:pt idx="55">
                  <c:v>175.16669999999999</c:v>
                </c:pt>
                <c:pt idx="56">
                  <c:v>176.41669999999999</c:v>
                </c:pt>
                <c:pt idx="57">
                  <c:v>172.25</c:v>
                </c:pt>
                <c:pt idx="58">
                  <c:v>168</c:v>
                </c:pt>
                <c:pt idx="59">
                  <c:v>169.66669999999999</c:v>
                </c:pt>
                <c:pt idx="60">
                  <c:v>162.33330000000001</c:v>
                </c:pt>
                <c:pt idx="61">
                  <c:v>162.25</c:v>
                </c:pt>
                <c:pt idx="62">
                  <c:v>151.66669999999999</c:v>
                </c:pt>
                <c:pt idx="63">
                  <c:v>151.16669999999999</c:v>
                </c:pt>
                <c:pt idx="64">
                  <c:v>147.5</c:v>
                </c:pt>
                <c:pt idx="65">
                  <c:v>151.91669999999999</c:v>
                </c:pt>
                <c:pt idx="66">
                  <c:v>153</c:v>
                </c:pt>
                <c:pt idx="67">
                  <c:v>148.75</c:v>
                </c:pt>
                <c:pt idx="68">
                  <c:v>151.91669999999999</c:v>
                </c:pt>
                <c:pt idx="69">
                  <c:v>154.58330000000001</c:v>
                </c:pt>
                <c:pt idx="70">
                  <c:v>155.58330000000001</c:v>
                </c:pt>
                <c:pt idx="71">
                  <c:v>161</c:v>
                </c:pt>
                <c:pt idx="72">
                  <c:v>162.08330000000001</c:v>
                </c:pt>
                <c:pt idx="73">
                  <c:v>166.83330000000001</c:v>
                </c:pt>
                <c:pt idx="74">
                  <c:v>177.25</c:v>
                </c:pt>
                <c:pt idx="75">
                  <c:v>186.5</c:v>
                </c:pt>
                <c:pt idx="76">
                  <c:v>199</c:v>
                </c:pt>
                <c:pt idx="77">
                  <c:v>200.41669999999999</c:v>
                </c:pt>
                <c:pt idx="78">
                  <c:v>203.75</c:v>
                </c:pt>
                <c:pt idx="79">
                  <c:v>217.33330000000001</c:v>
                </c:pt>
                <c:pt idx="80">
                  <c:v>223.41669999999999</c:v>
                </c:pt>
                <c:pt idx="81">
                  <c:v>233</c:v>
                </c:pt>
                <c:pt idx="82">
                  <c:v>247.66669999999999</c:v>
                </c:pt>
                <c:pt idx="83">
                  <c:v>254.91669999999999</c:v>
                </c:pt>
                <c:pt idx="84">
                  <c:v>270.91669999999999</c:v>
                </c:pt>
                <c:pt idx="85">
                  <c:v>275.83330000000001</c:v>
                </c:pt>
                <c:pt idx="86">
                  <c:v>275.41669999999999</c:v>
                </c:pt>
                <c:pt idx="87">
                  <c:v>275</c:v>
                </c:pt>
                <c:pt idx="88">
                  <c:v>275.66669999999999</c:v>
                </c:pt>
                <c:pt idx="89">
                  <c:v>279.25</c:v>
                </c:pt>
                <c:pt idx="90">
                  <c:v>289.25</c:v>
                </c:pt>
                <c:pt idx="91">
                  <c:v>287.33330000000001</c:v>
                </c:pt>
                <c:pt idx="92">
                  <c:v>287.41669999999999</c:v>
                </c:pt>
                <c:pt idx="93">
                  <c:v>282.66669999999999</c:v>
                </c:pt>
                <c:pt idx="94">
                  <c:v>282.41669999999999</c:v>
                </c:pt>
                <c:pt idx="95">
                  <c:v>279</c:v>
                </c:pt>
                <c:pt idx="96">
                  <c:v>279</c:v>
                </c:pt>
                <c:pt idx="97">
                  <c:v>284.83330000000001</c:v>
                </c:pt>
                <c:pt idx="98">
                  <c:v>286.83330000000001</c:v>
                </c:pt>
                <c:pt idx="99">
                  <c:v>291.08330000000001</c:v>
                </c:pt>
                <c:pt idx="100">
                  <c:v>295.91669999999999</c:v>
                </c:pt>
                <c:pt idx="101">
                  <c:v>297.25</c:v>
                </c:pt>
                <c:pt idx="102">
                  <c:v>296.66669999999999</c:v>
                </c:pt>
                <c:pt idx="103">
                  <c:v>298.91669999999999</c:v>
                </c:pt>
                <c:pt idx="104">
                  <c:v>303.33330000000001</c:v>
                </c:pt>
                <c:pt idx="105">
                  <c:v>306.5</c:v>
                </c:pt>
                <c:pt idx="106">
                  <c:v>310.41669999999999</c:v>
                </c:pt>
                <c:pt idx="107">
                  <c:v>314.33330000000001</c:v>
                </c:pt>
                <c:pt idx="108">
                  <c:v>307.91669999999999</c:v>
                </c:pt>
                <c:pt idx="109">
                  <c:v>305.58330000000001</c:v>
                </c:pt>
                <c:pt idx="110">
                  <c:v>309.75</c:v>
                </c:pt>
                <c:pt idx="111">
                  <c:v>315</c:v>
                </c:pt>
                <c:pt idx="112">
                  <c:v>314.08330000000001</c:v>
                </c:pt>
                <c:pt idx="113">
                  <c:v>322.33330000000001</c:v>
                </c:pt>
                <c:pt idx="114">
                  <c:v>320.91669999999999</c:v>
                </c:pt>
                <c:pt idx="115">
                  <c:v>319.66669999999999</c:v>
                </c:pt>
                <c:pt idx="116">
                  <c:v>320.83330000000001</c:v>
                </c:pt>
                <c:pt idx="117">
                  <c:v>330.33330000000001</c:v>
                </c:pt>
                <c:pt idx="118">
                  <c:v>329.33330000000001</c:v>
                </c:pt>
                <c:pt idx="119">
                  <c:v>338.25</c:v>
                </c:pt>
                <c:pt idx="120">
                  <c:v>342.5</c:v>
                </c:pt>
                <c:pt idx="121">
                  <c:v>346</c:v>
                </c:pt>
                <c:pt idx="122">
                  <c:v>347.58330000000001</c:v>
                </c:pt>
                <c:pt idx="123">
                  <c:v>342.75</c:v>
                </c:pt>
                <c:pt idx="124">
                  <c:v>341.66669999999999</c:v>
                </c:pt>
                <c:pt idx="125">
                  <c:v>341</c:v>
                </c:pt>
                <c:pt idx="126">
                  <c:v>348.83330000000001</c:v>
                </c:pt>
                <c:pt idx="127">
                  <c:v>353</c:v>
                </c:pt>
                <c:pt idx="128">
                  <c:v>351.25</c:v>
                </c:pt>
                <c:pt idx="129">
                  <c:v>353.25</c:v>
                </c:pt>
                <c:pt idx="130">
                  <c:v>346.66669999999999</c:v>
                </c:pt>
                <c:pt idx="131">
                  <c:v>343.58330000000001</c:v>
                </c:pt>
                <c:pt idx="132">
                  <c:v>352</c:v>
                </c:pt>
                <c:pt idx="133">
                  <c:v>352.5</c:v>
                </c:pt>
                <c:pt idx="134">
                  <c:v>354.08330000000001</c:v>
                </c:pt>
                <c:pt idx="135">
                  <c:v>356</c:v>
                </c:pt>
                <c:pt idx="136">
                  <c:v>353.91669999999999</c:v>
                </c:pt>
                <c:pt idx="137">
                  <c:v>347.83330000000001</c:v>
                </c:pt>
                <c:pt idx="138">
                  <c:v>344.75</c:v>
                </c:pt>
                <c:pt idx="139">
                  <c:v>348.33330000000001</c:v>
                </c:pt>
                <c:pt idx="140">
                  <c:v>350.75</c:v>
                </c:pt>
                <c:pt idx="141">
                  <c:v>340.83330000000001</c:v>
                </c:pt>
                <c:pt idx="142">
                  <c:v>345</c:v>
                </c:pt>
                <c:pt idx="143">
                  <c:v>341.08330000000001</c:v>
                </c:pt>
                <c:pt idx="144">
                  <c:v>338.5</c:v>
                </c:pt>
                <c:pt idx="145">
                  <c:v>349.25</c:v>
                </c:pt>
                <c:pt idx="146">
                  <c:v>343.08330000000001</c:v>
                </c:pt>
                <c:pt idx="147">
                  <c:v>344.58330000000001</c:v>
                </c:pt>
                <c:pt idx="148">
                  <c:v>348.41669999999999</c:v>
                </c:pt>
                <c:pt idx="149">
                  <c:v>353.75</c:v>
                </c:pt>
                <c:pt idx="150">
                  <c:v>350.41669999999999</c:v>
                </c:pt>
                <c:pt idx="151">
                  <c:v>344.33330000000001</c:v>
                </c:pt>
                <c:pt idx="152">
                  <c:v>341.25</c:v>
                </c:pt>
                <c:pt idx="153">
                  <c:v>342.58330000000001</c:v>
                </c:pt>
                <c:pt idx="154">
                  <c:v>343.58330000000001</c:v>
                </c:pt>
                <c:pt idx="155">
                  <c:v>341.33330000000001</c:v>
                </c:pt>
                <c:pt idx="156">
                  <c:v>337.75</c:v>
                </c:pt>
                <c:pt idx="157">
                  <c:v>326.33330000000001</c:v>
                </c:pt>
                <c:pt idx="158">
                  <c:v>333.08330000000001</c:v>
                </c:pt>
                <c:pt idx="159">
                  <c:v>332</c:v>
                </c:pt>
                <c:pt idx="160">
                  <c:v>329.91669999999999</c:v>
                </c:pt>
                <c:pt idx="161">
                  <c:v>328.58330000000001</c:v>
                </c:pt>
                <c:pt idx="162">
                  <c:v>332.83330000000001</c:v>
                </c:pt>
                <c:pt idx="163">
                  <c:v>330.41669999999999</c:v>
                </c:pt>
                <c:pt idx="164">
                  <c:v>331</c:v>
                </c:pt>
                <c:pt idx="165">
                  <c:v>329.83330000000001</c:v>
                </c:pt>
                <c:pt idx="166">
                  <c:v>331.41669999999999</c:v>
                </c:pt>
                <c:pt idx="167">
                  <c:v>329.5</c:v>
                </c:pt>
                <c:pt idx="168">
                  <c:v>334.08330000000001</c:v>
                </c:pt>
                <c:pt idx="169">
                  <c:v>332.66669999999999</c:v>
                </c:pt>
                <c:pt idx="170">
                  <c:v>330.83330000000001</c:v>
                </c:pt>
                <c:pt idx="171">
                  <c:v>328.91669999999999</c:v>
                </c:pt>
                <c:pt idx="172">
                  <c:v>332.41669999999999</c:v>
                </c:pt>
                <c:pt idx="173">
                  <c:v>333.08330000000001</c:v>
                </c:pt>
                <c:pt idx="174">
                  <c:v>329.75</c:v>
                </c:pt>
                <c:pt idx="175">
                  <c:v>338.5</c:v>
                </c:pt>
                <c:pt idx="176">
                  <c:v>341.75</c:v>
                </c:pt>
                <c:pt idx="177">
                  <c:v>341.41669999999999</c:v>
                </c:pt>
                <c:pt idx="178">
                  <c:v>341.5</c:v>
                </c:pt>
                <c:pt idx="179">
                  <c:v>347</c:v>
                </c:pt>
                <c:pt idx="180">
                  <c:v>341.66669999999999</c:v>
                </c:pt>
                <c:pt idx="181">
                  <c:v>341.66669999999999</c:v>
                </c:pt>
                <c:pt idx="182">
                  <c:v>339.75</c:v>
                </c:pt>
                <c:pt idx="183">
                  <c:v>335.91669999999999</c:v>
                </c:pt>
                <c:pt idx="184">
                  <c:v>335.75</c:v>
                </c:pt>
                <c:pt idx="185">
                  <c:v>336.16669999999999</c:v>
                </c:pt>
                <c:pt idx="186">
                  <c:v>338.66669999999999</c:v>
                </c:pt>
                <c:pt idx="187">
                  <c:v>335.58330000000001</c:v>
                </c:pt>
                <c:pt idx="188">
                  <c:v>337.75</c:v>
                </c:pt>
                <c:pt idx="189">
                  <c:v>341.08330000000001</c:v>
                </c:pt>
                <c:pt idx="190">
                  <c:v>343.58330000000001</c:v>
                </c:pt>
                <c:pt idx="191">
                  <c:v>348.66669999999999</c:v>
                </c:pt>
                <c:pt idx="192">
                  <c:v>351.58330000000001</c:v>
                </c:pt>
                <c:pt idx="193">
                  <c:v>354.66669999999999</c:v>
                </c:pt>
                <c:pt idx="194">
                  <c:v>357.91669999999999</c:v>
                </c:pt>
                <c:pt idx="195">
                  <c:v>365.25</c:v>
                </c:pt>
                <c:pt idx="196">
                  <c:v>362.66669999999999</c:v>
                </c:pt>
                <c:pt idx="197">
                  <c:v>358.33330000000001</c:v>
                </c:pt>
                <c:pt idx="198">
                  <c:v>355.41669999999999</c:v>
                </c:pt>
                <c:pt idx="199">
                  <c:v>354.08330000000001</c:v>
                </c:pt>
                <c:pt idx="200">
                  <c:v>351.25</c:v>
                </c:pt>
                <c:pt idx="201">
                  <c:v>357.58330000000001</c:v>
                </c:pt>
                <c:pt idx="202">
                  <c:v>352.16669999999999</c:v>
                </c:pt>
                <c:pt idx="203">
                  <c:v>345.33330000000001</c:v>
                </c:pt>
                <c:pt idx="204">
                  <c:v>349.83330000000001</c:v>
                </c:pt>
                <c:pt idx="205">
                  <c:v>354</c:v>
                </c:pt>
                <c:pt idx="206">
                  <c:v>346.91669999999999</c:v>
                </c:pt>
                <c:pt idx="207">
                  <c:v>350.75</c:v>
                </c:pt>
                <c:pt idx="208">
                  <c:v>349.25</c:v>
                </c:pt>
                <c:pt idx="209">
                  <c:v>353.16669999999999</c:v>
                </c:pt>
                <c:pt idx="210">
                  <c:v>353.41669999999999</c:v>
                </c:pt>
                <c:pt idx="211">
                  <c:v>356.25</c:v>
                </c:pt>
                <c:pt idx="212">
                  <c:v>357.25</c:v>
                </c:pt>
                <c:pt idx="213">
                  <c:v>350</c:v>
                </c:pt>
                <c:pt idx="214">
                  <c:v>351.25</c:v>
                </c:pt>
                <c:pt idx="215">
                  <c:v>354.41669999999999</c:v>
                </c:pt>
                <c:pt idx="216">
                  <c:v>358.16669999999999</c:v>
                </c:pt>
                <c:pt idx="217">
                  <c:v>349.83330000000001</c:v>
                </c:pt>
                <c:pt idx="218">
                  <c:v>357.08330000000001</c:v>
                </c:pt>
                <c:pt idx="219">
                  <c:v>349.33330000000001</c:v>
                </c:pt>
                <c:pt idx="220">
                  <c:v>354.41669999999999</c:v>
                </c:pt>
                <c:pt idx="221">
                  <c:v>354.58330000000001</c:v>
                </c:pt>
                <c:pt idx="222">
                  <c:v>353.16669999999999</c:v>
                </c:pt>
                <c:pt idx="223">
                  <c:v>346.41669999999999</c:v>
                </c:pt>
                <c:pt idx="224">
                  <c:v>344.25</c:v>
                </c:pt>
                <c:pt idx="225">
                  <c:v>340.41669999999999</c:v>
                </c:pt>
                <c:pt idx="226">
                  <c:v>335.5</c:v>
                </c:pt>
                <c:pt idx="227">
                  <c:v>338.33330000000001</c:v>
                </c:pt>
                <c:pt idx="228">
                  <c:v>324.08330000000001</c:v>
                </c:pt>
                <c:pt idx="229">
                  <c:v>322.08330000000001</c:v>
                </c:pt>
                <c:pt idx="230">
                  <c:v>315.83330000000001</c:v>
                </c:pt>
                <c:pt idx="231">
                  <c:v>314.41669999999999</c:v>
                </c:pt>
                <c:pt idx="232">
                  <c:v>307.16669999999999</c:v>
                </c:pt>
                <c:pt idx="233">
                  <c:v>304.33330000000001</c:v>
                </c:pt>
                <c:pt idx="234">
                  <c:v>304.25</c:v>
                </c:pt>
                <c:pt idx="235">
                  <c:v>311.5</c:v>
                </c:pt>
                <c:pt idx="236">
                  <c:v>304.16669999999999</c:v>
                </c:pt>
                <c:pt idx="237">
                  <c:v>313.08330000000001</c:v>
                </c:pt>
                <c:pt idx="238">
                  <c:v>320.08330000000001</c:v>
                </c:pt>
                <c:pt idx="239">
                  <c:v>306.08330000000001</c:v>
                </c:pt>
                <c:pt idx="240">
                  <c:v>308.75</c:v>
                </c:pt>
                <c:pt idx="241">
                  <c:v>316.08330000000001</c:v>
                </c:pt>
                <c:pt idx="242">
                  <c:v>314.75</c:v>
                </c:pt>
                <c:pt idx="243">
                  <c:v>317.91669999999999</c:v>
                </c:pt>
                <c:pt idx="244">
                  <c:v>318.66669999999999</c:v>
                </c:pt>
                <c:pt idx="245">
                  <c:v>325.5</c:v>
                </c:pt>
                <c:pt idx="246">
                  <c:v>325.16669999999999</c:v>
                </c:pt>
                <c:pt idx="247">
                  <c:v>313.83330000000001</c:v>
                </c:pt>
                <c:pt idx="248">
                  <c:v>316.75</c:v>
                </c:pt>
                <c:pt idx="249">
                  <c:v>304.16669999999999</c:v>
                </c:pt>
                <c:pt idx="250">
                  <c:v>289.91669999999999</c:v>
                </c:pt>
                <c:pt idx="251">
                  <c:v>283.66669999999999</c:v>
                </c:pt>
                <c:pt idx="252">
                  <c:v>268.75</c:v>
                </c:pt>
                <c:pt idx="253">
                  <c:v>255.83330000000001</c:v>
                </c:pt>
                <c:pt idx="254">
                  <c:v>245.41669999999999</c:v>
                </c:pt>
                <c:pt idx="255">
                  <c:v>225.41669999999999</c:v>
                </c:pt>
                <c:pt idx="256">
                  <c:v>211.91669999999999</c:v>
                </c:pt>
                <c:pt idx="257">
                  <c:v>187.25</c:v>
                </c:pt>
                <c:pt idx="258">
                  <c:v>168.66669999999999</c:v>
                </c:pt>
                <c:pt idx="259">
                  <c:v>157.16669999999999</c:v>
                </c:pt>
                <c:pt idx="260">
                  <c:v>139.83330000000001</c:v>
                </c:pt>
                <c:pt idx="261">
                  <c:v>125.08329999999999</c:v>
                </c:pt>
                <c:pt idx="262">
                  <c:v>116.58329999999999</c:v>
                </c:pt>
                <c:pt idx="263">
                  <c:v>111.58329999999999</c:v>
                </c:pt>
                <c:pt idx="264">
                  <c:v>109.25</c:v>
                </c:pt>
                <c:pt idx="265">
                  <c:v>97.083330000000004</c:v>
                </c:pt>
                <c:pt idx="266">
                  <c:v>92.25</c:v>
                </c:pt>
                <c:pt idx="267">
                  <c:v>94.75</c:v>
                </c:pt>
                <c:pt idx="268">
                  <c:v>94.25</c:v>
                </c:pt>
                <c:pt idx="269">
                  <c:v>93.25</c:v>
                </c:pt>
                <c:pt idx="270">
                  <c:v>96.166669999999996</c:v>
                </c:pt>
                <c:pt idx="271">
                  <c:v>103.08329999999999</c:v>
                </c:pt>
                <c:pt idx="272">
                  <c:v>108.91670000000001</c:v>
                </c:pt>
                <c:pt idx="273">
                  <c:v>112.83329999999999</c:v>
                </c:pt>
                <c:pt idx="274">
                  <c:v>113</c:v>
                </c:pt>
                <c:pt idx="275">
                  <c:v>114.08329999999999</c:v>
                </c:pt>
                <c:pt idx="276">
                  <c:v>122.08329999999999</c:v>
                </c:pt>
                <c:pt idx="277">
                  <c:v>126.08329999999999</c:v>
                </c:pt>
                <c:pt idx="278">
                  <c:v>132.5</c:v>
                </c:pt>
                <c:pt idx="279">
                  <c:v>134</c:v>
                </c:pt>
                <c:pt idx="280">
                  <c:v>135.75</c:v>
                </c:pt>
                <c:pt idx="281">
                  <c:v>142.58330000000001</c:v>
                </c:pt>
                <c:pt idx="282">
                  <c:v>148.5</c:v>
                </c:pt>
                <c:pt idx="283">
                  <c:v>146.91669999999999</c:v>
                </c:pt>
                <c:pt idx="284">
                  <c:v>154.16669999999999</c:v>
                </c:pt>
                <c:pt idx="285">
                  <c:v>159.66669999999999</c:v>
                </c:pt>
                <c:pt idx="286">
                  <c:v>172.41669999999999</c:v>
                </c:pt>
                <c:pt idx="287">
                  <c:v>177.58330000000001</c:v>
                </c:pt>
                <c:pt idx="288">
                  <c:v>178</c:v>
                </c:pt>
                <c:pt idx="289">
                  <c:v>187.33330000000001</c:v>
                </c:pt>
                <c:pt idx="290">
                  <c:v>191.66669999999999</c:v>
                </c:pt>
                <c:pt idx="291">
                  <c:v>200.83330000000001</c:v>
                </c:pt>
                <c:pt idx="292">
                  <c:v>204.41669999999999</c:v>
                </c:pt>
                <c:pt idx="293">
                  <c:v>209.41669999999999</c:v>
                </c:pt>
                <c:pt idx="294">
                  <c:v>212.08330000000001</c:v>
                </c:pt>
                <c:pt idx="295">
                  <c:v>216.66669999999999</c:v>
                </c:pt>
                <c:pt idx="296">
                  <c:v>218.41669999999999</c:v>
                </c:pt>
                <c:pt idx="297">
                  <c:v>229.5</c:v>
                </c:pt>
                <c:pt idx="298">
                  <c:v>231</c:v>
                </c:pt>
                <c:pt idx="299">
                  <c:v>246.75</c:v>
                </c:pt>
                <c:pt idx="300">
                  <c:v>253.33330000000001</c:v>
                </c:pt>
                <c:pt idx="301">
                  <c:v>259.41669999999999</c:v>
                </c:pt>
                <c:pt idx="302">
                  <c:v>273</c:v>
                </c:pt>
                <c:pt idx="303">
                  <c:v>272.91669999999999</c:v>
                </c:pt>
                <c:pt idx="304">
                  <c:v>283.91669999999999</c:v>
                </c:pt>
                <c:pt idx="305">
                  <c:v>283.25</c:v>
                </c:pt>
                <c:pt idx="306">
                  <c:v>288.58330000000001</c:v>
                </c:pt>
                <c:pt idx="307">
                  <c:v>294.25</c:v>
                </c:pt>
                <c:pt idx="308">
                  <c:v>295.91669999999999</c:v>
                </c:pt>
                <c:pt idx="309">
                  <c:v>298.08330000000001</c:v>
                </c:pt>
                <c:pt idx="310">
                  <c:v>309.5</c:v>
                </c:pt>
                <c:pt idx="311">
                  <c:v>309</c:v>
                </c:pt>
                <c:pt idx="312">
                  <c:v>312.08330000000001</c:v>
                </c:pt>
                <c:pt idx="313">
                  <c:v>315.33330000000001</c:v>
                </c:pt>
                <c:pt idx="314">
                  <c:v>309.66669999999999</c:v>
                </c:pt>
                <c:pt idx="315">
                  <c:v>322.08330000000001</c:v>
                </c:pt>
                <c:pt idx="316">
                  <c:v>324.83330000000001</c:v>
                </c:pt>
                <c:pt idx="317">
                  <c:v>331.75</c:v>
                </c:pt>
                <c:pt idx="318">
                  <c:v>343.58330000000001</c:v>
                </c:pt>
                <c:pt idx="319">
                  <c:v>348.08330000000001</c:v>
                </c:pt>
                <c:pt idx="320">
                  <c:v>355.25</c:v>
                </c:pt>
                <c:pt idx="321">
                  <c:v>359</c:v>
                </c:pt>
                <c:pt idx="322">
                  <c:v>354.16669999999999</c:v>
                </c:pt>
                <c:pt idx="323">
                  <c:v>354</c:v>
                </c:pt>
                <c:pt idx="324">
                  <c:v>359.33330000000001</c:v>
                </c:pt>
                <c:pt idx="325">
                  <c:v>355.33330000000001</c:v>
                </c:pt>
                <c:pt idx="326">
                  <c:v>356.75</c:v>
                </c:pt>
                <c:pt idx="327">
                  <c:v>361.33330000000001</c:v>
                </c:pt>
                <c:pt idx="328">
                  <c:v>363.08330000000001</c:v>
                </c:pt>
                <c:pt idx="329">
                  <c:v>379.16669999999999</c:v>
                </c:pt>
                <c:pt idx="330">
                  <c:v>375.25</c:v>
                </c:pt>
                <c:pt idx="331">
                  <c:v>380</c:v>
                </c:pt>
                <c:pt idx="332">
                  <c:v>389.25</c:v>
                </c:pt>
                <c:pt idx="333">
                  <c:v>387.41669999999999</c:v>
                </c:pt>
                <c:pt idx="334">
                  <c:v>391.58330000000001</c:v>
                </c:pt>
                <c:pt idx="335">
                  <c:v>394.5</c:v>
                </c:pt>
                <c:pt idx="336">
                  <c:v>391.5</c:v>
                </c:pt>
                <c:pt idx="337">
                  <c:v>397.08330000000001</c:v>
                </c:pt>
                <c:pt idx="338">
                  <c:v>399.08330000000001</c:v>
                </c:pt>
                <c:pt idx="339">
                  <c:v>393.91669999999999</c:v>
                </c:pt>
                <c:pt idx="340">
                  <c:v>395.41669999999999</c:v>
                </c:pt>
                <c:pt idx="341">
                  <c:v>389.16669999999999</c:v>
                </c:pt>
                <c:pt idx="342">
                  <c:v>395.41669999999999</c:v>
                </c:pt>
                <c:pt idx="343">
                  <c:v>398.83330000000001</c:v>
                </c:pt>
                <c:pt idx="344">
                  <c:v>383.25</c:v>
                </c:pt>
                <c:pt idx="345">
                  <c:v>391.66669999999999</c:v>
                </c:pt>
                <c:pt idx="346">
                  <c:v>386</c:v>
                </c:pt>
                <c:pt idx="347">
                  <c:v>392.41669999999999</c:v>
                </c:pt>
                <c:pt idx="348">
                  <c:v>398.33330000000001</c:v>
                </c:pt>
                <c:pt idx="349">
                  <c:v>401.83330000000001</c:v>
                </c:pt>
                <c:pt idx="350">
                  <c:v>401.41669999999999</c:v>
                </c:pt>
                <c:pt idx="351">
                  <c:v>396.08330000000001</c:v>
                </c:pt>
                <c:pt idx="352">
                  <c:v>390.83330000000001</c:v>
                </c:pt>
                <c:pt idx="353">
                  <c:v>386.75</c:v>
                </c:pt>
                <c:pt idx="354">
                  <c:v>378.08330000000001</c:v>
                </c:pt>
                <c:pt idx="355">
                  <c:v>366</c:v>
                </c:pt>
                <c:pt idx="356">
                  <c:v>369.66669999999999</c:v>
                </c:pt>
                <c:pt idx="357">
                  <c:v>363.25</c:v>
                </c:pt>
                <c:pt idx="358">
                  <c:v>365.16669999999999</c:v>
                </c:pt>
                <c:pt idx="359">
                  <c:v>356.83330000000001</c:v>
                </c:pt>
                <c:pt idx="360">
                  <c:v>359.5</c:v>
                </c:pt>
                <c:pt idx="361">
                  <c:v>357.66669999999999</c:v>
                </c:pt>
                <c:pt idx="362">
                  <c:v>365.08330000000001</c:v>
                </c:pt>
                <c:pt idx="363">
                  <c:v>369.16669999999999</c:v>
                </c:pt>
                <c:pt idx="364">
                  <c:v>374.5</c:v>
                </c:pt>
                <c:pt idx="365">
                  <c:v>370.25</c:v>
                </c:pt>
                <c:pt idx="366">
                  <c:v>367.83330000000001</c:v>
                </c:pt>
                <c:pt idx="367">
                  <c:v>375.91669999999999</c:v>
                </c:pt>
                <c:pt idx="368">
                  <c:v>378.33330000000001</c:v>
                </c:pt>
                <c:pt idx="369">
                  <c:v>375.75</c:v>
                </c:pt>
                <c:pt idx="370">
                  <c:v>379.91669999999999</c:v>
                </c:pt>
                <c:pt idx="371">
                  <c:v>376.83330000000001</c:v>
                </c:pt>
                <c:pt idx="372">
                  <c:v>366.25</c:v>
                </c:pt>
                <c:pt idx="373" formatCode="0.0">
                  <c:v>363.58330000000001</c:v>
                </c:pt>
                <c:pt idx="374" formatCode="0.0">
                  <c:v>357</c:v>
                </c:pt>
                <c:pt idx="375" formatCode="0.0">
                  <c:v>357.5</c:v>
                </c:pt>
              </c:numCache>
            </c:numRef>
          </c:val>
          <c:smooth val="0"/>
          <c:extLst>
            <c:ext xmlns:c16="http://schemas.microsoft.com/office/drawing/2014/chart" uri="{C3380CC4-5D6E-409C-BE32-E72D297353CC}">
              <c16:uniqueId val="{00000001-B048-40D4-9F90-963FEDCB5885}"/>
            </c:ext>
          </c:extLst>
        </c:ser>
        <c:dLbls>
          <c:showLegendKey val="0"/>
          <c:showVal val="0"/>
          <c:showCatName val="0"/>
          <c:showSerName val="0"/>
          <c:showPercent val="0"/>
          <c:showBubbleSize val="0"/>
        </c:dLbls>
        <c:smooth val="0"/>
        <c:axId val="305999560"/>
        <c:axId val="305999952"/>
      </c:lineChart>
      <c:catAx>
        <c:axId val="3059995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tickLblSkip val="30"/>
        <c:tickMarkSkip val="12"/>
        <c:noMultiLvlLbl val="0"/>
      </c:catAx>
      <c:valAx>
        <c:axId val="305999952"/>
        <c:scaling>
          <c:orientation val="minMax"/>
          <c:max val="1800"/>
        </c:scaling>
        <c:delete val="0"/>
        <c:axPos val="l"/>
        <c:majorGridlines>
          <c:spPr>
            <a:ln w="6350" cap="flat" cmpd="sng" algn="ctr">
              <a:solidFill>
                <a:schemeClr val="tx1">
                  <a:lumMod val="40000"/>
                  <a:lumOff val="60000"/>
                </a:schemeClr>
              </a:solidFill>
              <a:prstDash val="dash"/>
              <a:round/>
            </a:ln>
            <a:effectLst/>
          </c:spPr>
        </c:majorGridlines>
        <c:numFmt formatCode="#,##0.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dispUnits>
          <c:builtInUnit val="thousands"/>
        </c:dispUnits>
      </c:valAx>
      <c:spPr>
        <a:noFill/>
        <a:ln>
          <a:noFill/>
        </a:ln>
        <a:effectLst/>
      </c:spPr>
    </c:plotArea>
    <c:legend>
      <c:legendPos val="b"/>
      <c:layout>
        <c:manualLayout>
          <c:xMode val="edge"/>
          <c:yMode val="edge"/>
          <c:x val="2.2009345413815964E-2"/>
          <c:y val="0.91050712071407836"/>
          <c:w val="0.35909741871628942"/>
          <c:h val="8.657676614587199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47487119665598E-2"/>
          <c:y val="6.5833545000423294E-2"/>
          <c:w val="0.933477204238359"/>
          <c:h val="0.68054661534851635"/>
        </c:manualLayout>
      </c:layout>
      <c:barChart>
        <c:barDir val="col"/>
        <c:grouping val="clustered"/>
        <c:varyColors val="0"/>
        <c:ser>
          <c:idx val="0"/>
          <c:order val="0"/>
          <c:tx>
            <c:strRef>
              <c:f>Sheet1!$A$2</c:f>
              <c:strCache>
                <c:ptCount val="1"/>
                <c:pt idx="0">
                  <c:v>1980–2016 Annual Average</c:v>
                </c:pt>
              </c:strCache>
            </c:strRef>
          </c:tx>
          <c:spPr>
            <a:gradFill>
              <a:gsLst>
                <a:gs pos="0">
                  <a:srgbClr val="002060"/>
                </a:gs>
                <a:gs pos="48000">
                  <a:schemeClr val="accent3"/>
                </a:gs>
                <a:gs pos="100000">
                  <a:srgbClr val="002060"/>
                </a:gs>
              </a:gsLst>
              <a:lin ang="10800000" scaled="0"/>
            </a:gradFill>
            <a:ln>
              <a:noFill/>
            </a:ln>
            <a:effectLst/>
          </c:spPr>
          <c:invertIfNegative val="0"/>
          <c:cat>
            <c:strRef>
              <c:f>Sheet1!$B$1:$E$1</c:f>
              <c:strCache>
                <c:ptCount val="4"/>
                <c:pt idx="0">
                  <c:v>South</c:v>
                </c:pt>
                <c:pt idx="1">
                  <c:v>West</c:v>
                </c:pt>
                <c:pt idx="2">
                  <c:v>Midwest</c:v>
                </c:pt>
                <c:pt idx="3">
                  <c:v>Northeast</c:v>
                </c:pt>
              </c:strCache>
            </c:strRef>
          </c:cat>
          <c:val>
            <c:numRef>
              <c:f>Sheet1!$B$2:$E$2</c:f>
              <c:numCache>
                <c:formatCode>General</c:formatCode>
                <c:ptCount val="4"/>
                <c:pt idx="0">
                  <c:v>474.47030000000001</c:v>
                </c:pt>
                <c:pt idx="1">
                  <c:v>237.64320000000001</c:v>
                </c:pt>
                <c:pt idx="2">
                  <c:v>189.54859999999999</c:v>
                </c:pt>
                <c:pt idx="3">
                  <c:v>107.8946</c:v>
                </c:pt>
              </c:numCache>
            </c:numRef>
          </c:val>
          <c:extLst>
            <c:ext xmlns:c16="http://schemas.microsoft.com/office/drawing/2014/chart" uri="{C3380CC4-5D6E-409C-BE32-E72D297353CC}">
              <c16:uniqueId val="{00000000-B048-40D4-9F90-963FEDCB5885}"/>
            </c:ext>
          </c:extLst>
        </c:ser>
        <c:ser>
          <c:idx val="1"/>
          <c:order val="1"/>
          <c:tx>
            <c:strRef>
              <c:f>Sheet1!$A$3</c:f>
              <c:strCache>
                <c:ptCount val="1"/>
                <c:pt idx="0">
                  <c:v>2017</c:v>
                </c:pt>
              </c:strCache>
            </c:strRef>
          </c:tx>
          <c:spPr>
            <a:gradFill>
              <a:gsLst>
                <a:gs pos="0">
                  <a:schemeClr val="accent6"/>
                </a:gs>
                <a:gs pos="48000">
                  <a:schemeClr val="accent6">
                    <a:lumMod val="60000"/>
                    <a:lumOff val="40000"/>
                  </a:schemeClr>
                </a:gs>
                <a:gs pos="100000">
                  <a:schemeClr val="accent6"/>
                </a:gs>
              </a:gsLst>
              <a:lin ang="10800000" scaled="0"/>
            </a:gradFill>
            <a:ln>
              <a:noFill/>
            </a:ln>
            <a:effectLst/>
          </c:spPr>
          <c:invertIfNegative val="0"/>
          <c:cat>
            <c:strRef>
              <c:f>Sheet1!$B$1:$E$1</c:f>
              <c:strCache>
                <c:ptCount val="4"/>
                <c:pt idx="0">
                  <c:v>South</c:v>
                </c:pt>
                <c:pt idx="1">
                  <c:v>West</c:v>
                </c:pt>
                <c:pt idx="2">
                  <c:v>Midwest</c:v>
                </c:pt>
                <c:pt idx="3">
                  <c:v>Northeast</c:v>
                </c:pt>
              </c:strCache>
            </c:strRef>
          </c:cat>
          <c:val>
            <c:numRef>
              <c:f>Sheet1!$B$3:$E$3</c:f>
              <c:numCache>
                <c:formatCode>General</c:formatCode>
                <c:ptCount val="4"/>
                <c:pt idx="0">
                  <c:v>453</c:v>
                </c:pt>
                <c:pt idx="1">
                  <c:v>203.8</c:v>
                </c:pt>
                <c:pt idx="2">
                  <c:v>130.19999999999999</c:v>
                </c:pt>
                <c:pt idx="3">
                  <c:v>62</c:v>
                </c:pt>
              </c:numCache>
            </c:numRef>
          </c:val>
          <c:extLst>
            <c:ext xmlns:c16="http://schemas.microsoft.com/office/drawing/2014/chart" uri="{C3380CC4-5D6E-409C-BE32-E72D297353CC}">
              <c16:uniqueId val="{00000000-86F3-4543-A3D0-431AB093A7BF}"/>
            </c:ext>
          </c:extLst>
        </c:ser>
        <c:ser>
          <c:idx val="3"/>
          <c:order val="2"/>
          <c:tx>
            <c:strRef>
              <c:f>Sheet1!$A$4</c:f>
              <c:strCache>
                <c:ptCount val="1"/>
                <c:pt idx="0">
                  <c:v>2018</c:v>
                </c:pt>
              </c:strCache>
            </c:strRef>
          </c:tx>
          <c:spPr>
            <a:gradFill>
              <a:gsLst>
                <a:gs pos="0">
                  <a:schemeClr val="accent5"/>
                </a:gs>
                <a:gs pos="48000">
                  <a:schemeClr val="accent5">
                    <a:lumMod val="60000"/>
                    <a:lumOff val="40000"/>
                  </a:schemeClr>
                </a:gs>
                <a:gs pos="100000">
                  <a:schemeClr val="accent5"/>
                </a:gs>
              </a:gsLst>
              <a:lin ang="10800000" scaled="0"/>
            </a:gradFill>
            <a:ln>
              <a:noFill/>
            </a:ln>
            <a:effectLst/>
          </c:spPr>
          <c:invertIfNegative val="0"/>
          <c:cat>
            <c:strRef>
              <c:f>Sheet1!$B$1:$E$1</c:f>
              <c:strCache>
                <c:ptCount val="4"/>
                <c:pt idx="0">
                  <c:v>South</c:v>
                </c:pt>
                <c:pt idx="1">
                  <c:v>West</c:v>
                </c:pt>
                <c:pt idx="2">
                  <c:v>Midwest</c:v>
                </c:pt>
                <c:pt idx="3">
                  <c:v>Northeast</c:v>
                </c:pt>
              </c:strCache>
            </c:strRef>
          </c:cat>
          <c:val>
            <c:numRef>
              <c:f>Sheet1!$B$4:$E$4</c:f>
              <c:numCache>
                <c:formatCode>General</c:formatCode>
                <c:ptCount val="4"/>
                <c:pt idx="0">
                  <c:v>465.5</c:v>
                </c:pt>
                <c:pt idx="1">
                  <c:v>222.4</c:v>
                </c:pt>
                <c:pt idx="2">
                  <c:v>123.4</c:v>
                </c:pt>
                <c:pt idx="3">
                  <c:v>64.5</c:v>
                </c:pt>
              </c:numCache>
            </c:numRef>
          </c:val>
          <c:extLst>
            <c:ext xmlns:c16="http://schemas.microsoft.com/office/drawing/2014/chart" uri="{C3380CC4-5D6E-409C-BE32-E72D297353CC}">
              <c16:uniqueId val="{00000000-80A7-498C-A2F8-91252C96B4EE}"/>
            </c:ext>
          </c:extLst>
        </c:ser>
        <c:dLbls>
          <c:showLegendKey val="0"/>
          <c:showVal val="0"/>
          <c:showCatName val="0"/>
          <c:showSerName val="0"/>
          <c:showPercent val="0"/>
          <c:showBubbleSize val="0"/>
        </c:dLbls>
        <c:gapWidth val="150"/>
        <c:axId val="305999560"/>
        <c:axId val="305999952"/>
      </c:barChart>
      <c:catAx>
        <c:axId val="3059995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noMultiLvlLbl val="0"/>
      </c:catAx>
      <c:valAx>
        <c:axId val="305999952"/>
        <c:scaling>
          <c:orientation val="minMax"/>
          <c:max val="5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valAx>
      <c:spPr>
        <a:noFill/>
        <a:ln>
          <a:noFill/>
        </a:ln>
        <a:effectLst/>
      </c:spPr>
    </c:plotArea>
    <c:legend>
      <c:legendPos val="b"/>
      <c:layout>
        <c:manualLayout>
          <c:xMode val="edge"/>
          <c:yMode val="edge"/>
          <c:x val="1.5579678594982022E-2"/>
          <c:y val="0.93215958622114059"/>
          <c:w val="0.66100036248686245"/>
          <c:h val="6.370221464201621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15576168964673E-2"/>
          <c:y val="7.1970973752228717E-2"/>
          <c:w val="0.933477204238359"/>
          <c:h val="0.71940407852995658"/>
        </c:manualLayout>
      </c:layout>
      <c:barChart>
        <c:barDir val="col"/>
        <c:grouping val="clustered"/>
        <c:varyColors val="0"/>
        <c:ser>
          <c:idx val="0"/>
          <c:order val="0"/>
          <c:tx>
            <c:strRef>
              <c:f>Sheet1!$A$2</c:f>
              <c:strCache>
                <c:ptCount val="1"/>
                <c:pt idx="0">
                  <c:v>Average 1980–2016</c:v>
                </c:pt>
              </c:strCache>
            </c:strRef>
          </c:tx>
          <c:spPr>
            <a:gradFill>
              <a:gsLst>
                <a:gs pos="0">
                  <a:srgbClr val="002060"/>
                </a:gs>
                <a:gs pos="48000">
                  <a:schemeClr val="accent3"/>
                </a:gs>
                <a:gs pos="100000">
                  <a:srgbClr val="002060"/>
                </a:gs>
              </a:gsLst>
              <a:lin ang="10800000" scaled="0"/>
            </a:gradFill>
            <a:ln>
              <a:noFill/>
            </a:ln>
            <a:effectLst/>
          </c:spPr>
          <c:invertIfNegative val="0"/>
          <c:cat>
            <c:strRef>
              <c:f>Sheet1!$B$1:$E$1</c:f>
              <c:strCache>
                <c:ptCount val="4"/>
                <c:pt idx="0">
                  <c:v>South</c:v>
                </c:pt>
                <c:pt idx="1">
                  <c:v>West</c:v>
                </c:pt>
                <c:pt idx="2">
                  <c:v>Midwest</c:v>
                </c:pt>
                <c:pt idx="3">
                  <c:v>Northeast</c:v>
                </c:pt>
              </c:strCache>
            </c:strRef>
          </c:cat>
          <c:val>
            <c:numRef>
              <c:f>Sheet1!$B$2:$E$2</c:f>
              <c:numCache>
                <c:formatCode>General</c:formatCode>
                <c:ptCount val="4"/>
                <c:pt idx="0">
                  <c:v>154.7405</c:v>
                </c:pt>
                <c:pt idx="1">
                  <c:v>95.375680000000003</c:v>
                </c:pt>
                <c:pt idx="2">
                  <c:v>57.486490000000003</c:v>
                </c:pt>
                <c:pt idx="3">
                  <c:v>39.343240000000002</c:v>
                </c:pt>
              </c:numCache>
            </c:numRef>
          </c:val>
          <c:extLst>
            <c:ext xmlns:c16="http://schemas.microsoft.com/office/drawing/2014/chart" uri="{C3380CC4-5D6E-409C-BE32-E72D297353CC}">
              <c16:uniqueId val="{00000000-EF10-420E-9AA1-159DB700E6D0}"/>
            </c:ext>
          </c:extLst>
        </c:ser>
        <c:ser>
          <c:idx val="1"/>
          <c:order val="1"/>
          <c:tx>
            <c:strRef>
              <c:f>Sheet1!$A$3</c:f>
              <c:strCache>
                <c:ptCount val="1"/>
                <c:pt idx="0">
                  <c:v>2017</c:v>
                </c:pt>
              </c:strCache>
            </c:strRef>
          </c:tx>
          <c:spPr>
            <a:gradFill>
              <a:gsLst>
                <a:gs pos="0">
                  <a:schemeClr val="accent6"/>
                </a:gs>
                <a:gs pos="48000">
                  <a:schemeClr val="accent6">
                    <a:lumMod val="60000"/>
                    <a:lumOff val="40000"/>
                  </a:schemeClr>
                </a:gs>
                <a:gs pos="100000">
                  <a:schemeClr val="accent6"/>
                </a:gs>
              </a:gsLst>
              <a:lin ang="10800000" scaled="0"/>
            </a:gradFill>
            <a:ln>
              <a:noFill/>
            </a:ln>
            <a:effectLst/>
          </c:spPr>
          <c:invertIfNegative val="0"/>
          <c:cat>
            <c:strRef>
              <c:f>Sheet1!$B$1:$E$1</c:f>
              <c:strCache>
                <c:ptCount val="4"/>
                <c:pt idx="0">
                  <c:v>South</c:v>
                </c:pt>
                <c:pt idx="1">
                  <c:v>West</c:v>
                </c:pt>
                <c:pt idx="2">
                  <c:v>Midwest</c:v>
                </c:pt>
                <c:pt idx="3">
                  <c:v>Northeast</c:v>
                </c:pt>
              </c:strCache>
            </c:strRef>
          </c:cat>
          <c:val>
            <c:numRef>
              <c:f>Sheet1!$B$3:$E$3</c:f>
              <c:numCache>
                <c:formatCode>General</c:formatCode>
                <c:ptCount val="4"/>
                <c:pt idx="0">
                  <c:v>145.69999999999999</c:v>
                </c:pt>
                <c:pt idx="1">
                  <c:v>109.4</c:v>
                </c:pt>
                <c:pt idx="2">
                  <c:v>49.4</c:v>
                </c:pt>
                <c:pt idx="3">
                  <c:v>49.4</c:v>
                </c:pt>
              </c:numCache>
            </c:numRef>
          </c:val>
          <c:extLst>
            <c:ext xmlns:c16="http://schemas.microsoft.com/office/drawing/2014/chart" uri="{C3380CC4-5D6E-409C-BE32-E72D297353CC}">
              <c16:uniqueId val="{00000000-85CE-4C7D-B07B-50DAE79217D6}"/>
            </c:ext>
          </c:extLst>
        </c:ser>
        <c:ser>
          <c:idx val="3"/>
          <c:order val="2"/>
          <c:tx>
            <c:strRef>
              <c:f>Sheet1!$A$4</c:f>
              <c:strCache>
                <c:ptCount val="1"/>
                <c:pt idx="0">
                  <c:v>2018</c:v>
                </c:pt>
              </c:strCache>
            </c:strRef>
          </c:tx>
          <c:spPr>
            <a:gradFill>
              <a:gsLst>
                <a:gs pos="0">
                  <a:schemeClr val="accent5"/>
                </a:gs>
                <a:gs pos="48000">
                  <a:schemeClr val="accent5">
                    <a:lumMod val="60000"/>
                    <a:lumOff val="40000"/>
                  </a:schemeClr>
                </a:gs>
                <a:gs pos="100000">
                  <a:schemeClr val="accent5"/>
                </a:gs>
              </a:gsLst>
              <a:lin ang="10800000" scaled="0"/>
            </a:gradFill>
            <a:ln>
              <a:noFill/>
            </a:ln>
            <a:effectLst/>
          </c:spPr>
          <c:invertIfNegative val="0"/>
          <c:cat>
            <c:strRef>
              <c:f>Sheet1!$B$1:$E$1</c:f>
              <c:strCache>
                <c:ptCount val="4"/>
                <c:pt idx="0">
                  <c:v>South</c:v>
                </c:pt>
                <c:pt idx="1">
                  <c:v>West</c:v>
                </c:pt>
                <c:pt idx="2">
                  <c:v>Midwest</c:v>
                </c:pt>
                <c:pt idx="3">
                  <c:v>Northeast</c:v>
                </c:pt>
              </c:strCache>
            </c:strRef>
          </c:cat>
          <c:val>
            <c:numRef>
              <c:f>Sheet1!$B$4:$E$4</c:f>
              <c:numCache>
                <c:formatCode>General</c:formatCode>
                <c:ptCount val="4"/>
                <c:pt idx="0">
                  <c:v>164.8</c:v>
                </c:pt>
                <c:pt idx="1">
                  <c:v>113.7</c:v>
                </c:pt>
                <c:pt idx="2">
                  <c:v>49.2</c:v>
                </c:pt>
                <c:pt idx="3">
                  <c:v>46.4</c:v>
                </c:pt>
              </c:numCache>
            </c:numRef>
          </c:val>
          <c:extLst>
            <c:ext xmlns:c16="http://schemas.microsoft.com/office/drawing/2014/chart" uri="{C3380CC4-5D6E-409C-BE32-E72D297353CC}">
              <c16:uniqueId val="{00000003-EF10-420E-9AA1-159DB700E6D0}"/>
            </c:ext>
          </c:extLst>
        </c:ser>
        <c:dLbls>
          <c:showLegendKey val="0"/>
          <c:showVal val="0"/>
          <c:showCatName val="0"/>
          <c:showSerName val="0"/>
          <c:showPercent val="0"/>
          <c:showBubbleSize val="0"/>
        </c:dLbls>
        <c:gapWidth val="150"/>
        <c:axId val="305999560"/>
        <c:axId val="305999952"/>
      </c:barChart>
      <c:catAx>
        <c:axId val="3059995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noMultiLvlLbl val="0"/>
      </c:catAx>
      <c:valAx>
        <c:axId val="305999952"/>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89953339165899E-2"/>
          <c:y val="3.1411396156125697E-2"/>
          <c:w val="0.90019174686497505"/>
          <c:h val="0.74754463233098067"/>
        </c:manualLayout>
      </c:layout>
      <c:lineChart>
        <c:grouping val="standard"/>
        <c:varyColors val="0"/>
        <c:ser>
          <c:idx val="0"/>
          <c:order val="0"/>
          <c:tx>
            <c:strRef>
              <c:f>Sheet1!$B$2</c:f>
              <c:strCache>
                <c:ptCount val="1"/>
                <c:pt idx="0">
                  <c:v>10 Lowest-Cost Metros</c:v>
                </c:pt>
              </c:strCache>
            </c:strRef>
          </c:tx>
          <c:spPr>
            <a:ln w="50800" cap="rnd">
              <a:solidFill>
                <a:schemeClr val="accent3"/>
              </a:solidFill>
              <a:round/>
            </a:ln>
            <a:effectLst/>
          </c:spPr>
          <c:marker>
            <c:symbol val="none"/>
          </c:marker>
          <c:cat>
            <c:numRef>
              <c:f>Sheet1!$A$3:$A$79</c:f>
              <c:numCache>
                <c:formatCode>General</c:formatCode>
                <c:ptCount val="77"/>
                <c:pt idx="0">
                  <c:v>2000</c:v>
                </c:pt>
                <c:pt idx="1">
                  <c:v>2000</c:v>
                </c:pt>
                <c:pt idx="2">
                  <c:v>2000</c:v>
                </c:pt>
                <c:pt idx="3">
                  <c:v>2000</c:v>
                </c:pt>
                <c:pt idx="4">
                  <c:v>2001</c:v>
                </c:pt>
                <c:pt idx="5">
                  <c:v>2001</c:v>
                </c:pt>
                <c:pt idx="6">
                  <c:v>2001</c:v>
                </c:pt>
                <c:pt idx="7">
                  <c:v>2001</c:v>
                </c:pt>
                <c:pt idx="8">
                  <c:v>2002</c:v>
                </c:pt>
                <c:pt idx="9">
                  <c:v>2002</c:v>
                </c:pt>
                <c:pt idx="10">
                  <c:v>2002</c:v>
                </c:pt>
                <c:pt idx="11">
                  <c:v>2002</c:v>
                </c:pt>
                <c:pt idx="12">
                  <c:v>2003</c:v>
                </c:pt>
                <c:pt idx="13">
                  <c:v>2003</c:v>
                </c:pt>
                <c:pt idx="14">
                  <c:v>2003</c:v>
                </c:pt>
                <c:pt idx="15">
                  <c:v>2003</c:v>
                </c:pt>
                <c:pt idx="16">
                  <c:v>2004</c:v>
                </c:pt>
                <c:pt idx="17">
                  <c:v>2004</c:v>
                </c:pt>
                <c:pt idx="18">
                  <c:v>2004</c:v>
                </c:pt>
                <c:pt idx="19">
                  <c:v>2004</c:v>
                </c:pt>
                <c:pt idx="20">
                  <c:v>2005</c:v>
                </c:pt>
                <c:pt idx="21">
                  <c:v>2005</c:v>
                </c:pt>
                <c:pt idx="22">
                  <c:v>2005</c:v>
                </c:pt>
                <c:pt idx="23">
                  <c:v>2005</c:v>
                </c:pt>
                <c:pt idx="24">
                  <c:v>2006</c:v>
                </c:pt>
                <c:pt idx="25">
                  <c:v>2006</c:v>
                </c:pt>
                <c:pt idx="26">
                  <c:v>2006</c:v>
                </c:pt>
                <c:pt idx="27">
                  <c:v>2006</c:v>
                </c:pt>
                <c:pt idx="28">
                  <c:v>2007</c:v>
                </c:pt>
                <c:pt idx="29">
                  <c:v>2007</c:v>
                </c:pt>
                <c:pt idx="30">
                  <c:v>2007</c:v>
                </c:pt>
                <c:pt idx="31">
                  <c:v>2007</c:v>
                </c:pt>
                <c:pt idx="32">
                  <c:v>2008</c:v>
                </c:pt>
                <c:pt idx="33">
                  <c:v>2008</c:v>
                </c:pt>
                <c:pt idx="34">
                  <c:v>2008</c:v>
                </c:pt>
                <c:pt idx="35">
                  <c:v>2008</c:v>
                </c:pt>
                <c:pt idx="36">
                  <c:v>2009</c:v>
                </c:pt>
                <c:pt idx="37">
                  <c:v>2009</c:v>
                </c:pt>
                <c:pt idx="38">
                  <c:v>2009</c:v>
                </c:pt>
                <c:pt idx="39">
                  <c:v>2009</c:v>
                </c:pt>
                <c:pt idx="40">
                  <c:v>2010</c:v>
                </c:pt>
                <c:pt idx="41">
                  <c:v>2010</c:v>
                </c:pt>
                <c:pt idx="42">
                  <c:v>2010</c:v>
                </c:pt>
                <c:pt idx="43">
                  <c:v>2010</c:v>
                </c:pt>
                <c:pt idx="44">
                  <c:v>2011</c:v>
                </c:pt>
                <c:pt idx="45">
                  <c:v>2011</c:v>
                </c:pt>
                <c:pt idx="46">
                  <c:v>2011</c:v>
                </c:pt>
                <c:pt idx="47">
                  <c:v>2011</c:v>
                </c:pt>
                <c:pt idx="48">
                  <c:v>2012</c:v>
                </c:pt>
                <c:pt idx="49">
                  <c:v>2012</c:v>
                </c:pt>
                <c:pt idx="50">
                  <c:v>2012</c:v>
                </c:pt>
                <c:pt idx="51">
                  <c:v>2012</c:v>
                </c:pt>
                <c:pt idx="52">
                  <c:v>2013</c:v>
                </c:pt>
                <c:pt idx="53">
                  <c:v>2013</c:v>
                </c:pt>
                <c:pt idx="54">
                  <c:v>2013</c:v>
                </c:pt>
                <c:pt idx="55">
                  <c:v>2013</c:v>
                </c:pt>
                <c:pt idx="56">
                  <c:v>2014</c:v>
                </c:pt>
                <c:pt idx="57">
                  <c:v>2014</c:v>
                </c:pt>
                <c:pt idx="58">
                  <c:v>2014</c:v>
                </c:pt>
                <c:pt idx="59">
                  <c:v>2014</c:v>
                </c:pt>
                <c:pt idx="60">
                  <c:v>2015</c:v>
                </c:pt>
                <c:pt idx="61">
                  <c:v>2015</c:v>
                </c:pt>
                <c:pt idx="62">
                  <c:v>2015</c:v>
                </c:pt>
                <c:pt idx="63">
                  <c:v>2015</c:v>
                </c:pt>
                <c:pt idx="64">
                  <c:v>2016</c:v>
                </c:pt>
                <c:pt idx="65">
                  <c:v>2016</c:v>
                </c:pt>
                <c:pt idx="66">
                  <c:v>2016</c:v>
                </c:pt>
                <c:pt idx="67">
                  <c:v>2016</c:v>
                </c:pt>
                <c:pt idx="68">
                  <c:v>2017</c:v>
                </c:pt>
                <c:pt idx="69">
                  <c:v>2017</c:v>
                </c:pt>
                <c:pt idx="70">
                  <c:v>2017</c:v>
                </c:pt>
                <c:pt idx="71">
                  <c:v>2017</c:v>
                </c:pt>
                <c:pt idx="72">
                  <c:v>2018</c:v>
                </c:pt>
                <c:pt idx="73">
                  <c:v>2018</c:v>
                </c:pt>
                <c:pt idx="74">
                  <c:v>2018</c:v>
                </c:pt>
                <c:pt idx="75">
                  <c:v>2018</c:v>
                </c:pt>
                <c:pt idx="76">
                  <c:v>2019</c:v>
                </c:pt>
              </c:numCache>
            </c:numRef>
          </c:cat>
          <c:val>
            <c:numRef>
              <c:f>Sheet1!$B$3:$B$79</c:f>
              <c:numCache>
                <c:formatCode>General</c:formatCode>
                <c:ptCount val="77"/>
                <c:pt idx="0">
                  <c:v>2.2000000000000002</c:v>
                </c:pt>
                <c:pt idx="1">
                  <c:v>2.6</c:v>
                </c:pt>
                <c:pt idx="2">
                  <c:v>3.4</c:v>
                </c:pt>
                <c:pt idx="3">
                  <c:v>4.3</c:v>
                </c:pt>
                <c:pt idx="4">
                  <c:v>5.6</c:v>
                </c:pt>
                <c:pt idx="5">
                  <c:v>5.7</c:v>
                </c:pt>
                <c:pt idx="6">
                  <c:v>5.4</c:v>
                </c:pt>
                <c:pt idx="7">
                  <c:v>5.4</c:v>
                </c:pt>
                <c:pt idx="8">
                  <c:v>3.7</c:v>
                </c:pt>
                <c:pt idx="9">
                  <c:v>3.4</c:v>
                </c:pt>
                <c:pt idx="10">
                  <c:v>3.6</c:v>
                </c:pt>
                <c:pt idx="11">
                  <c:v>3.9</c:v>
                </c:pt>
                <c:pt idx="12">
                  <c:v>4</c:v>
                </c:pt>
                <c:pt idx="13">
                  <c:v>4</c:v>
                </c:pt>
                <c:pt idx="14">
                  <c:v>3.3</c:v>
                </c:pt>
                <c:pt idx="15">
                  <c:v>3.2</c:v>
                </c:pt>
                <c:pt idx="16">
                  <c:v>3.9</c:v>
                </c:pt>
                <c:pt idx="17">
                  <c:v>3.7</c:v>
                </c:pt>
                <c:pt idx="18">
                  <c:v>4.4000000000000004</c:v>
                </c:pt>
                <c:pt idx="19">
                  <c:v>4.2</c:v>
                </c:pt>
                <c:pt idx="20">
                  <c:v>3.8</c:v>
                </c:pt>
                <c:pt idx="21">
                  <c:v>5</c:v>
                </c:pt>
                <c:pt idx="22">
                  <c:v>5.2</c:v>
                </c:pt>
                <c:pt idx="23">
                  <c:v>5.6</c:v>
                </c:pt>
                <c:pt idx="24">
                  <c:v>5.6</c:v>
                </c:pt>
                <c:pt idx="25">
                  <c:v>4.5999999999999996</c:v>
                </c:pt>
                <c:pt idx="26">
                  <c:v>4.7</c:v>
                </c:pt>
                <c:pt idx="27">
                  <c:v>4.5999999999999996</c:v>
                </c:pt>
                <c:pt idx="28">
                  <c:v>4.4000000000000004</c:v>
                </c:pt>
                <c:pt idx="29">
                  <c:v>4.7</c:v>
                </c:pt>
                <c:pt idx="30">
                  <c:v>3.2</c:v>
                </c:pt>
                <c:pt idx="31">
                  <c:v>2.7</c:v>
                </c:pt>
                <c:pt idx="32">
                  <c:v>2.6</c:v>
                </c:pt>
                <c:pt idx="33">
                  <c:v>0.9</c:v>
                </c:pt>
                <c:pt idx="34">
                  <c:v>-0.2</c:v>
                </c:pt>
                <c:pt idx="35">
                  <c:v>-1</c:v>
                </c:pt>
                <c:pt idx="36">
                  <c:v>-0.1</c:v>
                </c:pt>
                <c:pt idx="37">
                  <c:v>-0.6</c:v>
                </c:pt>
                <c:pt idx="38">
                  <c:v>-0.8</c:v>
                </c:pt>
                <c:pt idx="39">
                  <c:v>-1.3</c:v>
                </c:pt>
                <c:pt idx="40">
                  <c:v>-3.5</c:v>
                </c:pt>
                <c:pt idx="41">
                  <c:v>-2.8</c:v>
                </c:pt>
                <c:pt idx="42">
                  <c:v>-0.7</c:v>
                </c:pt>
                <c:pt idx="43">
                  <c:v>-0.7</c:v>
                </c:pt>
                <c:pt idx="44">
                  <c:v>-1.4</c:v>
                </c:pt>
                <c:pt idx="45">
                  <c:v>-2.8</c:v>
                </c:pt>
                <c:pt idx="46">
                  <c:v>-2.9</c:v>
                </c:pt>
                <c:pt idx="47">
                  <c:v>-1.8</c:v>
                </c:pt>
                <c:pt idx="48">
                  <c:v>-1.3</c:v>
                </c:pt>
                <c:pt idx="49">
                  <c:v>0</c:v>
                </c:pt>
                <c:pt idx="50">
                  <c:v>-0.2</c:v>
                </c:pt>
                <c:pt idx="51">
                  <c:v>-0.5</c:v>
                </c:pt>
                <c:pt idx="52">
                  <c:v>0.1</c:v>
                </c:pt>
                <c:pt idx="53">
                  <c:v>0.7</c:v>
                </c:pt>
                <c:pt idx="54">
                  <c:v>0.1</c:v>
                </c:pt>
                <c:pt idx="55">
                  <c:v>-0.7</c:v>
                </c:pt>
                <c:pt idx="56">
                  <c:v>-0.3</c:v>
                </c:pt>
                <c:pt idx="57">
                  <c:v>0.8</c:v>
                </c:pt>
                <c:pt idx="58">
                  <c:v>2.1</c:v>
                </c:pt>
                <c:pt idx="59">
                  <c:v>3</c:v>
                </c:pt>
                <c:pt idx="60">
                  <c:v>3.6</c:v>
                </c:pt>
                <c:pt idx="61">
                  <c:v>3.2</c:v>
                </c:pt>
                <c:pt idx="62">
                  <c:v>2.2000000000000002</c:v>
                </c:pt>
                <c:pt idx="63">
                  <c:v>2.5</c:v>
                </c:pt>
                <c:pt idx="64">
                  <c:v>2.5</c:v>
                </c:pt>
                <c:pt idx="65">
                  <c:v>2.7</c:v>
                </c:pt>
                <c:pt idx="66">
                  <c:v>3.8</c:v>
                </c:pt>
                <c:pt idx="67">
                  <c:v>3.3</c:v>
                </c:pt>
                <c:pt idx="68">
                  <c:v>2.8</c:v>
                </c:pt>
                <c:pt idx="69">
                  <c:v>3.1</c:v>
                </c:pt>
                <c:pt idx="70">
                  <c:v>4</c:v>
                </c:pt>
                <c:pt idx="71">
                  <c:v>4</c:v>
                </c:pt>
                <c:pt idx="72">
                  <c:v>4.5999999999999996</c:v>
                </c:pt>
                <c:pt idx="73">
                  <c:v>5.2</c:v>
                </c:pt>
                <c:pt idx="74">
                  <c:v>3.9</c:v>
                </c:pt>
                <c:pt idx="75">
                  <c:v>4.3</c:v>
                </c:pt>
                <c:pt idx="76" formatCode="_(* #,##0.0_);_(* \(#,##0.0\);_(* &quot;-&quot;??_);_(@_)">
                  <c:v>4.5999999999999996</c:v>
                </c:pt>
              </c:numCache>
            </c:numRef>
          </c:val>
          <c:smooth val="0"/>
          <c:extLst>
            <c:ext xmlns:c16="http://schemas.microsoft.com/office/drawing/2014/chart" uri="{C3380CC4-5D6E-409C-BE32-E72D297353CC}">
              <c16:uniqueId val="{00000001-4738-4781-AF33-94E7723F8883}"/>
            </c:ext>
          </c:extLst>
        </c:ser>
        <c:ser>
          <c:idx val="1"/>
          <c:order val="1"/>
          <c:tx>
            <c:strRef>
              <c:f>Sheet1!$C$2</c:f>
              <c:strCache>
                <c:ptCount val="1"/>
                <c:pt idx="0">
                  <c:v>10 Highest-Cost Metros</c:v>
                </c:pt>
              </c:strCache>
            </c:strRef>
          </c:tx>
          <c:spPr>
            <a:ln w="50800" cap="rnd">
              <a:solidFill>
                <a:schemeClr val="accent5"/>
              </a:solidFill>
              <a:round/>
            </a:ln>
            <a:effectLst/>
          </c:spPr>
          <c:marker>
            <c:symbol val="none"/>
          </c:marker>
          <c:cat>
            <c:numRef>
              <c:f>Sheet1!$A$3:$A$79</c:f>
              <c:numCache>
                <c:formatCode>General</c:formatCode>
                <c:ptCount val="77"/>
                <c:pt idx="0">
                  <c:v>2000</c:v>
                </c:pt>
                <c:pt idx="1">
                  <c:v>2000</c:v>
                </c:pt>
                <c:pt idx="2">
                  <c:v>2000</c:v>
                </c:pt>
                <c:pt idx="3">
                  <c:v>2000</c:v>
                </c:pt>
                <c:pt idx="4">
                  <c:v>2001</c:v>
                </c:pt>
                <c:pt idx="5">
                  <c:v>2001</c:v>
                </c:pt>
                <c:pt idx="6">
                  <c:v>2001</c:v>
                </c:pt>
                <c:pt idx="7">
                  <c:v>2001</c:v>
                </c:pt>
                <c:pt idx="8">
                  <c:v>2002</c:v>
                </c:pt>
                <c:pt idx="9">
                  <c:v>2002</c:v>
                </c:pt>
                <c:pt idx="10">
                  <c:v>2002</c:v>
                </c:pt>
                <c:pt idx="11">
                  <c:v>2002</c:v>
                </c:pt>
                <c:pt idx="12">
                  <c:v>2003</c:v>
                </c:pt>
                <c:pt idx="13">
                  <c:v>2003</c:v>
                </c:pt>
                <c:pt idx="14">
                  <c:v>2003</c:v>
                </c:pt>
                <c:pt idx="15">
                  <c:v>2003</c:v>
                </c:pt>
                <c:pt idx="16">
                  <c:v>2004</c:v>
                </c:pt>
                <c:pt idx="17">
                  <c:v>2004</c:v>
                </c:pt>
                <c:pt idx="18">
                  <c:v>2004</c:v>
                </c:pt>
                <c:pt idx="19">
                  <c:v>2004</c:v>
                </c:pt>
                <c:pt idx="20">
                  <c:v>2005</c:v>
                </c:pt>
                <c:pt idx="21">
                  <c:v>2005</c:v>
                </c:pt>
                <c:pt idx="22">
                  <c:v>2005</c:v>
                </c:pt>
                <c:pt idx="23">
                  <c:v>2005</c:v>
                </c:pt>
                <c:pt idx="24">
                  <c:v>2006</c:v>
                </c:pt>
                <c:pt idx="25">
                  <c:v>2006</c:v>
                </c:pt>
                <c:pt idx="26">
                  <c:v>2006</c:v>
                </c:pt>
                <c:pt idx="27">
                  <c:v>2006</c:v>
                </c:pt>
                <c:pt idx="28">
                  <c:v>2007</c:v>
                </c:pt>
                <c:pt idx="29">
                  <c:v>2007</c:v>
                </c:pt>
                <c:pt idx="30">
                  <c:v>2007</c:v>
                </c:pt>
                <c:pt idx="31">
                  <c:v>2007</c:v>
                </c:pt>
                <c:pt idx="32">
                  <c:v>2008</c:v>
                </c:pt>
                <c:pt idx="33">
                  <c:v>2008</c:v>
                </c:pt>
                <c:pt idx="34">
                  <c:v>2008</c:v>
                </c:pt>
                <c:pt idx="35">
                  <c:v>2008</c:v>
                </c:pt>
                <c:pt idx="36">
                  <c:v>2009</c:v>
                </c:pt>
                <c:pt idx="37">
                  <c:v>2009</c:v>
                </c:pt>
                <c:pt idx="38">
                  <c:v>2009</c:v>
                </c:pt>
                <c:pt idx="39">
                  <c:v>2009</c:v>
                </c:pt>
                <c:pt idx="40">
                  <c:v>2010</c:v>
                </c:pt>
                <c:pt idx="41">
                  <c:v>2010</c:v>
                </c:pt>
                <c:pt idx="42">
                  <c:v>2010</c:v>
                </c:pt>
                <c:pt idx="43">
                  <c:v>2010</c:v>
                </c:pt>
                <c:pt idx="44">
                  <c:v>2011</c:v>
                </c:pt>
                <c:pt idx="45">
                  <c:v>2011</c:v>
                </c:pt>
                <c:pt idx="46">
                  <c:v>2011</c:v>
                </c:pt>
                <c:pt idx="47">
                  <c:v>2011</c:v>
                </c:pt>
                <c:pt idx="48">
                  <c:v>2012</c:v>
                </c:pt>
                <c:pt idx="49">
                  <c:v>2012</c:v>
                </c:pt>
                <c:pt idx="50">
                  <c:v>2012</c:v>
                </c:pt>
                <c:pt idx="51">
                  <c:v>2012</c:v>
                </c:pt>
                <c:pt idx="52">
                  <c:v>2013</c:v>
                </c:pt>
                <c:pt idx="53">
                  <c:v>2013</c:v>
                </c:pt>
                <c:pt idx="54">
                  <c:v>2013</c:v>
                </c:pt>
                <c:pt idx="55">
                  <c:v>2013</c:v>
                </c:pt>
                <c:pt idx="56">
                  <c:v>2014</c:v>
                </c:pt>
                <c:pt idx="57">
                  <c:v>2014</c:v>
                </c:pt>
                <c:pt idx="58">
                  <c:v>2014</c:v>
                </c:pt>
                <c:pt idx="59">
                  <c:v>2014</c:v>
                </c:pt>
                <c:pt idx="60">
                  <c:v>2015</c:v>
                </c:pt>
                <c:pt idx="61">
                  <c:v>2015</c:v>
                </c:pt>
                <c:pt idx="62">
                  <c:v>2015</c:v>
                </c:pt>
                <c:pt idx="63">
                  <c:v>2015</c:v>
                </c:pt>
                <c:pt idx="64">
                  <c:v>2016</c:v>
                </c:pt>
                <c:pt idx="65">
                  <c:v>2016</c:v>
                </c:pt>
                <c:pt idx="66">
                  <c:v>2016</c:v>
                </c:pt>
                <c:pt idx="67">
                  <c:v>2016</c:v>
                </c:pt>
                <c:pt idx="68">
                  <c:v>2017</c:v>
                </c:pt>
                <c:pt idx="69">
                  <c:v>2017</c:v>
                </c:pt>
                <c:pt idx="70">
                  <c:v>2017</c:v>
                </c:pt>
                <c:pt idx="71">
                  <c:v>2017</c:v>
                </c:pt>
                <c:pt idx="72">
                  <c:v>2018</c:v>
                </c:pt>
                <c:pt idx="73">
                  <c:v>2018</c:v>
                </c:pt>
                <c:pt idx="74">
                  <c:v>2018</c:v>
                </c:pt>
                <c:pt idx="75">
                  <c:v>2018</c:v>
                </c:pt>
                <c:pt idx="76">
                  <c:v>2019</c:v>
                </c:pt>
              </c:numCache>
            </c:numRef>
          </c:cat>
          <c:val>
            <c:numRef>
              <c:f>Sheet1!$C$3:$C$79</c:f>
              <c:numCache>
                <c:formatCode>General</c:formatCode>
                <c:ptCount val="77"/>
                <c:pt idx="0">
                  <c:v>12</c:v>
                </c:pt>
                <c:pt idx="1">
                  <c:v>12.8</c:v>
                </c:pt>
                <c:pt idx="2">
                  <c:v>13.1</c:v>
                </c:pt>
                <c:pt idx="3">
                  <c:v>13.4</c:v>
                </c:pt>
                <c:pt idx="4">
                  <c:v>12.3</c:v>
                </c:pt>
                <c:pt idx="5">
                  <c:v>11.9</c:v>
                </c:pt>
                <c:pt idx="6">
                  <c:v>10.9</c:v>
                </c:pt>
                <c:pt idx="7">
                  <c:v>9.8000000000000007</c:v>
                </c:pt>
                <c:pt idx="8">
                  <c:v>9.5</c:v>
                </c:pt>
                <c:pt idx="9">
                  <c:v>10.4</c:v>
                </c:pt>
                <c:pt idx="10">
                  <c:v>11.4</c:v>
                </c:pt>
                <c:pt idx="11">
                  <c:v>12.3</c:v>
                </c:pt>
                <c:pt idx="12">
                  <c:v>11.7</c:v>
                </c:pt>
                <c:pt idx="13">
                  <c:v>9.9</c:v>
                </c:pt>
                <c:pt idx="14">
                  <c:v>9.1</c:v>
                </c:pt>
                <c:pt idx="15">
                  <c:v>12.4</c:v>
                </c:pt>
                <c:pt idx="16">
                  <c:v>13</c:v>
                </c:pt>
                <c:pt idx="17">
                  <c:v>16.100000000000001</c:v>
                </c:pt>
                <c:pt idx="18">
                  <c:v>22.5</c:v>
                </c:pt>
                <c:pt idx="19">
                  <c:v>19.3</c:v>
                </c:pt>
                <c:pt idx="20">
                  <c:v>20.3</c:v>
                </c:pt>
                <c:pt idx="21">
                  <c:v>20.7</c:v>
                </c:pt>
                <c:pt idx="22">
                  <c:v>15.9</c:v>
                </c:pt>
                <c:pt idx="23">
                  <c:v>16.899999999999999</c:v>
                </c:pt>
                <c:pt idx="24">
                  <c:v>15.1</c:v>
                </c:pt>
                <c:pt idx="25">
                  <c:v>10.8</c:v>
                </c:pt>
                <c:pt idx="26">
                  <c:v>7.2</c:v>
                </c:pt>
                <c:pt idx="27">
                  <c:v>3.3</c:v>
                </c:pt>
                <c:pt idx="28">
                  <c:v>0.8</c:v>
                </c:pt>
                <c:pt idx="29">
                  <c:v>-1</c:v>
                </c:pt>
                <c:pt idx="30">
                  <c:v>-3.5</c:v>
                </c:pt>
                <c:pt idx="31">
                  <c:v>-5.3</c:v>
                </c:pt>
                <c:pt idx="32">
                  <c:v>-7.5</c:v>
                </c:pt>
                <c:pt idx="33">
                  <c:v>-11.5</c:v>
                </c:pt>
                <c:pt idx="34">
                  <c:v>-14</c:v>
                </c:pt>
                <c:pt idx="35">
                  <c:v>-14.2</c:v>
                </c:pt>
                <c:pt idx="36">
                  <c:v>-12.1</c:v>
                </c:pt>
                <c:pt idx="37">
                  <c:v>-10.6</c:v>
                </c:pt>
                <c:pt idx="38">
                  <c:v>-8.1999999999999993</c:v>
                </c:pt>
                <c:pt idx="39">
                  <c:v>-6.1</c:v>
                </c:pt>
                <c:pt idx="40">
                  <c:v>-6.2</c:v>
                </c:pt>
                <c:pt idx="41">
                  <c:v>-3.2</c:v>
                </c:pt>
                <c:pt idx="42">
                  <c:v>-0.4</c:v>
                </c:pt>
                <c:pt idx="43">
                  <c:v>-1</c:v>
                </c:pt>
                <c:pt idx="44">
                  <c:v>-2.9</c:v>
                </c:pt>
                <c:pt idx="45">
                  <c:v>-4.0999999999999996</c:v>
                </c:pt>
                <c:pt idx="46">
                  <c:v>-4.5999999999999996</c:v>
                </c:pt>
                <c:pt idx="47">
                  <c:v>-4</c:v>
                </c:pt>
                <c:pt idx="48">
                  <c:v>-2.5</c:v>
                </c:pt>
                <c:pt idx="49">
                  <c:v>-1.1000000000000001</c:v>
                </c:pt>
                <c:pt idx="50">
                  <c:v>0.1</c:v>
                </c:pt>
                <c:pt idx="51">
                  <c:v>1.4</c:v>
                </c:pt>
                <c:pt idx="52">
                  <c:v>3.9</c:v>
                </c:pt>
                <c:pt idx="53">
                  <c:v>7.2</c:v>
                </c:pt>
                <c:pt idx="54">
                  <c:v>9.9</c:v>
                </c:pt>
                <c:pt idx="55">
                  <c:v>10.6</c:v>
                </c:pt>
                <c:pt idx="56">
                  <c:v>10.7</c:v>
                </c:pt>
                <c:pt idx="57">
                  <c:v>9.8000000000000007</c:v>
                </c:pt>
                <c:pt idx="58">
                  <c:v>7.6</c:v>
                </c:pt>
                <c:pt idx="59">
                  <c:v>6.6</c:v>
                </c:pt>
                <c:pt idx="60">
                  <c:v>6</c:v>
                </c:pt>
                <c:pt idx="61">
                  <c:v>6</c:v>
                </c:pt>
                <c:pt idx="62">
                  <c:v>6.6</c:v>
                </c:pt>
                <c:pt idx="63">
                  <c:v>6.7</c:v>
                </c:pt>
                <c:pt idx="64">
                  <c:v>7.2</c:v>
                </c:pt>
                <c:pt idx="65">
                  <c:v>6.9</c:v>
                </c:pt>
                <c:pt idx="66">
                  <c:v>6.3</c:v>
                </c:pt>
                <c:pt idx="67">
                  <c:v>6.5</c:v>
                </c:pt>
                <c:pt idx="68">
                  <c:v>7</c:v>
                </c:pt>
                <c:pt idx="69">
                  <c:v>7.6</c:v>
                </c:pt>
                <c:pt idx="70">
                  <c:v>7.7</c:v>
                </c:pt>
                <c:pt idx="71">
                  <c:v>8</c:v>
                </c:pt>
                <c:pt idx="72">
                  <c:v>8.3000000000000007</c:v>
                </c:pt>
                <c:pt idx="73">
                  <c:v>8.6999999999999993</c:v>
                </c:pt>
                <c:pt idx="74">
                  <c:v>8.1999999999999993</c:v>
                </c:pt>
                <c:pt idx="75">
                  <c:v>6.7</c:v>
                </c:pt>
                <c:pt idx="76" formatCode="_(* #,##0.0_);_(* \(#,##0.0\);_(* &quot;-&quot;??_);_(@_)">
                  <c:v>4.9000000000000004</c:v>
                </c:pt>
              </c:numCache>
            </c:numRef>
          </c:val>
          <c:smooth val="0"/>
          <c:extLst>
            <c:ext xmlns:c16="http://schemas.microsoft.com/office/drawing/2014/chart" uri="{C3380CC4-5D6E-409C-BE32-E72D297353CC}">
              <c16:uniqueId val="{00000002-4738-4781-AF33-94E7723F8883}"/>
            </c:ext>
          </c:extLst>
        </c:ser>
        <c:ser>
          <c:idx val="2"/>
          <c:order val="2"/>
          <c:tx>
            <c:strRef>
              <c:f>Sheet1!$D$2</c:f>
              <c:strCache>
                <c:ptCount val="1"/>
                <c:pt idx="0">
                  <c:v>Non-Metro Areas</c:v>
                </c:pt>
              </c:strCache>
            </c:strRef>
          </c:tx>
          <c:spPr>
            <a:ln w="50800" cap="rnd">
              <a:solidFill>
                <a:schemeClr val="accent2"/>
              </a:solidFill>
              <a:round/>
            </a:ln>
            <a:effectLst/>
          </c:spPr>
          <c:marker>
            <c:symbol val="none"/>
          </c:marker>
          <c:cat>
            <c:numRef>
              <c:f>Sheet1!$A$3:$A$79</c:f>
              <c:numCache>
                <c:formatCode>General</c:formatCode>
                <c:ptCount val="77"/>
                <c:pt idx="0">
                  <c:v>2000</c:v>
                </c:pt>
                <c:pt idx="1">
                  <c:v>2000</c:v>
                </c:pt>
                <c:pt idx="2">
                  <c:v>2000</c:v>
                </c:pt>
                <c:pt idx="3">
                  <c:v>2000</c:v>
                </c:pt>
                <c:pt idx="4">
                  <c:v>2001</c:v>
                </c:pt>
                <c:pt idx="5">
                  <c:v>2001</c:v>
                </c:pt>
                <c:pt idx="6">
                  <c:v>2001</c:v>
                </c:pt>
                <c:pt idx="7">
                  <c:v>2001</c:v>
                </c:pt>
                <c:pt idx="8">
                  <c:v>2002</c:v>
                </c:pt>
                <c:pt idx="9">
                  <c:v>2002</c:v>
                </c:pt>
                <c:pt idx="10">
                  <c:v>2002</c:v>
                </c:pt>
                <c:pt idx="11">
                  <c:v>2002</c:v>
                </c:pt>
                <c:pt idx="12">
                  <c:v>2003</c:v>
                </c:pt>
                <c:pt idx="13">
                  <c:v>2003</c:v>
                </c:pt>
                <c:pt idx="14">
                  <c:v>2003</c:v>
                </c:pt>
                <c:pt idx="15">
                  <c:v>2003</c:v>
                </c:pt>
                <c:pt idx="16">
                  <c:v>2004</c:v>
                </c:pt>
                <c:pt idx="17">
                  <c:v>2004</c:v>
                </c:pt>
                <c:pt idx="18">
                  <c:v>2004</c:v>
                </c:pt>
                <c:pt idx="19">
                  <c:v>2004</c:v>
                </c:pt>
                <c:pt idx="20">
                  <c:v>2005</c:v>
                </c:pt>
                <c:pt idx="21">
                  <c:v>2005</c:v>
                </c:pt>
                <c:pt idx="22">
                  <c:v>2005</c:v>
                </c:pt>
                <c:pt idx="23">
                  <c:v>2005</c:v>
                </c:pt>
                <c:pt idx="24">
                  <c:v>2006</c:v>
                </c:pt>
                <c:pt idx="25">
                  <c:v>2006</c:v>
                </c:pt>
                <c:pt idx="26">
                  <c:v>2006</c:v>
                </c:pt>
                <c:pt idx="27">
                  <c:v>2006</c:v>
                </c:pt>
                <c:pt idx="28">
                  <c:v>2007</c:v>
                </c:pt>
                <c:pt idx="29">
                  <c:v>2007</c:v>
                </c:pt>
                <c:pt idx="30">
                  <c:v>2007</c:v>
                </c:pt>
                <c:pt idx="31">
                  <c:v>2007</c:v>
                </c:pt>
                <c:pt idx="32">
                  <c:v>2008</c:v>
                </c:pt>
                <c:pt idx="33">
                  <c:v>2008</c:v>
                </c:pt>
                <c:pt idx="34">
                  <c:v>2008</c:v>
                </c:pt>
                <c:pt idx="35">
                  <c:v>2008</c:v>
                </c:pt>
                <c:pt idx="36">
                  <c:v>2009</c:v>
                </c:pt>
                <c:pt idx="37">
                  <c:v>2009</c:v>
                </c:pt>
                <c:pt idx="38">
                  <c:v>2009</c:v>
                </c:pt>
                <c:pt idx="39">
                  <c:v>2009</c:v>
                </c:pt>
                <c:pt idx="40">
                  <c:v>2010</c:v>
                </c:pt>
                <c:pt idx="41">
                  <c:v>2010</c:v>
                </c:pt>
                <c:pt idx="42">
                  <c:v>2010</c:v>
                </c:pt>
                <c:pt idx="43">
                  <c:v>2010</c:v>
                </c:pt>
                <c:pt idx="44">
                  <c:v>2011</c:v>
                </c:pt>
                <c:pt idx="45">
                  <c:v>2011</c:v>
                </c:pt>
                <c:pt idx="46">
                  <c:v>2011</c:v>
                </c:pt>
                <c:pt idx="47">
                  <c:v>2011</c:v>
                </c:pt>
                <c:pt idx="48">
                  <c:v>2012</c:v>
                </c:pt>
                <c:pt idx="49">
                  <c:v>2012</c:v>
                </c:pt>
                <c:pt idx="50">
                  <c:v>2012</c:v>
                </c:pt>
                <c:pt idx="51">
                  <c:v>2012</c:v>
                </c:pt>
                <c:pt idx="52">
                  <c:v>2013</c:v>
                </c:pt>
                <c:pt idx="53">
                  <c:v>2013</c:v>
                </c:pt>
                <c:pt idx="54">
                  <c:v>2013</c:v>
                </c:pt>
                <c:pt idx="55">
                  <c:v>2013</c:v>
                </c:pt>
                <c:pt idx="56">
                  <c:v>2014</c:v>
                </c:pt>
                <c:pt idx="57">
                  <c:v>2014</c:v>
                </c:pt>
                <c:pt idx="58">
                  <c:v>2014</c:v>
                </c:pt>
                <c:pt idx="59">
                  <c:v>2014</c:v>
                </c:pt>
                <c:pt idx="60">
                  <c:v>2015</c:v>
                </c:pt>
                <c:pt idx="61">
                  <c:v>2015</c:v>
                </c:pt>
                <c:pt idx="62">
                  <c:v>2015</c:v>
                </c:pt>
                <c:pt idx="63">
                  <c:v>2015</c:v>
                </c:pt>
                <c:pt idx="64">
                  <c:v>2016</c:v>
                </c:pt>
                <c:pt idx="65">
                  <c:v>2016</c:v>
                </c:pt>
                <c:pt idx="66">
                  <c:v>2016</c:v>
                </c:pt>
                <c:pt idx="67">
                  <c:v>2016</c:v>
                </c:pt>
                <c:pt idx="68">
                  <c:v>2017</c:v>
                </c:pt>
                <c:pt idx="69">
                  <c:v>2017</c:v>
                </c:pt>
                <c:pt idx="70">
                  <c:v>2017</c:v>
                </c:pt>
                <c:pt idx="71">
                  <c:v>2017</c:v>
                </c:pt>
                <c:pt idx="72">
                  <c:v>2018</c:v>
                </c:pt>
                <c:pt idx="73">
                  <c:v>2018</c:v>
                </c:pt>
                <c:pt idx="74">
                  <c:v>2018</c:v>
                </c:pt>
                <c:pt idx="75">
                  <c:v>2018</c:v>
                </c:pt>
                <c:pt idx="76">
                  <c:v>2019</c:v>
                </c:pt>
              </c:numCache>
            </c:numRef>
          </c:cat>
          <c:val>
            <c:numRef>
              <c:f>Sheet1!$D$3:$D$79</c:f>
              <c:numCache>
                <c:formatCode>_(* #,##0.0_);_(* \(#,##0.0\);_(* "-"??_);_(@_)</c:formatCode>
                <c:ptCount val="77"/>
                <c:pt idx="0">
                  <c:v>3.5</c:v>
                </c:pt>
                <c:pt idx="1">
                  <c:v>3.6</c:v>
                </c:pt>
                <c:pt idx="2">
                  <c:v>4.4000000000000004</c:v>
                </c:pt>
                <c:pt idx="3">
                  <c:v>5.0999999999999996</c:v>
                </c:pt>
                <c:pt idx="4">
                  <c:v>6</c:v>
                </c:pt>
                <c:pt idx="5">
                  <c:v>6.4</c:v>
                </c:pt>
                <c:pt idx="6">
                  <c:v>6</c:v>
                </c:pt>
                <c:pt idx="7">
                  <c:v>5.8</c:v>
                </c:pt>
                <c:pt idx="8">
                  <c:v>4.5999999999999996</c:v>
                </c:pt>
                <c:pt idx="9">
                  <c:v>4.0999999999999996</c:v>
                </c:pt>
                <c:pt idx="10">
                  <c:v>4.5999999999999996</c:v>
                </c:pt>
                <c:pt idx="11">
                  <c:v>4.7</c:v>
                </c:pt>
                <c:pt idx="12">
                  <c:v>4.5</c:v>
                </c:pt>
                <c:pt idx="13">
                  <c:v>4.7</c:v>
                </c:pt>
                <c:pt idx="14">
                  <c:v>4.5999999999999996</c:v>
                </c:pt>
                <c:pt idx="15">
                  <c:v>5.3</c:v>
                </c:pt>
                <c:pt idx="16">
                  <c:v>5.5</c:v>
                </c:pt>
                <c:pt idx="17">
                  <c:v>6.3</c:v>
                </c:pt>
                <c:pt idx="18">
                  <c:v>7.3</c:v>
                </c:pt>
                <c:pt idx="19">
                  <c:v>7.4</c:v>
                </c:pt>
                <c:pt idx="20">
                  <c:v>8</c:v>
                </c:pt>
                <c:pt idx="21">
                  <c:v>8.5</c:v>
                </c:pt>
                <c:pt idx="22">
                  <c:v>8.9</c:v>
                </c:pt>
                <c:pt idx="23">
                  <c:v>8.8000000000000007</c:v>
                </c:pt>
                <c:pt idx="24">
                  <c:v>8.6</c:v>
                </c:pt>
                <c:pt idx="25">
                  <c:v>7.6</c:v>
                </c:pt>
                <c:pt idx="26">
                  <c:v>6.1</c:v>
                </c:pt>
                <c:pt idx="27">
                  <c:v>5.8</c:v>
                </c:pt>
                <c:pt idx="28">
                  <c:v>5.2</c:v>
                </c:pt>
                <c:pt idx="29">
                  <c:v>4.5</c:v>
                </c:pt>
                <c:pt idx="30">
                  <c:v>3.2</c:v>
                </c:pt>
                <c:pt idx="31">
                  <c:v>2.1</c:v>
                </c:pt>
                <c:pt idx="32">
                  <c:v>1.6</c:v>
                </c:pt>
                <c:pt idx="33">
                  <c:v>0.4</c:v>
                </c:pt>
                <c:pt idx="34">
                  <c:v>-1.2</c:v>
                </c:pt>
                <c:pt idx="35">
                  <c:v>-1.8</c:v>
                </c:pt>
                <c:pt idx="36">
                  <c:v>-1.3</c:v>
                </c:pt>
                <c:pt idx="37">
                  <c:v>-2.2000000000000002</c:v>
                </c:pt>
                <c:pt idx="38">
                  <c:v>-2.6</c:v>
                </c:pt>
                <c:pt idx="39">
                  <c:v>-3.4</c:v>
                </c:pt>
                <c:pt idx="40">
                  <c:v>-5.5</c:v>
                </c:pt>
                <c:pt idx="41">
                  <c:v>-4.9000000000000004</c:v>
                </c:pt>
                <c:pt idx="42">
                  <c:v>-1.9</c:v>
                </c:pt>
                <c:pt idx="43">
                  <c:v>-1.5</c:v>
                </c:pt>
                <c:pt idx="44">
                  <c:v>-2.2000000000000002</c:v>
                </c:pt>
                <c:pt idx="45">
                  <c:v>-2.7</c:v>
                </c:pt>
                <c:pt idx="46">
                  <c:v>-2.9</c:v>
                </c:pt>
                <c:pt idx="47">
                  <c:v>-2</c:v>
                </c:pt>
                <c:pt idx="48">
                  <c:v>-0.6</c:v>
                </c:pt>
                <c:pt idx="49">
                  <c:v>0.3</c:v>
                </c:pt>
                <c:pt idx="50">
                  <c:v>0.4</c:v>
                </c:pt>
                <c:pt idx="51">
                  <c:v>0.2</c:v>
                </c:pt>
                <c:pt idx="52">
                  <c:v>0.9</c:v>
                </c:pt>
                <c:pt idx="53">
                  <c:v>1.6</c:v>
                </c:pt>
                <c:pt idx="54">
                  <c:v>0.9</c:v>
                </c:pt>
                <c:pt idx="55">
                  <c:v>0.5</c:v>
                </c:pt>
                <c:pt idx="56">
                  <c:v>0.7</c:v>
                </c:pt>
                <c:pt idx="57">
                  <c:v>1.4</c:v>
                </c:pt>
                <c:pt idx="58">
                  <c:v>2.2000000000000002</c:v>
                </c:pt>
                <c:pt idx="59">
                  <c:v>3</c:v>
                </c:pt>
                <c:pt idx="60">
                  <c:v>3.7</c:v>
                </c:pt>
                <c:pt idx="61">
                  <c:v>3.7</c:v>
                </c:pt>
                <c:pt idx="62">
                  <c:v>3.5</c:v>
                </c:pt>
                <c:pt idx="63">
                  <c:v>3.4</c:v>
                </c:pt>
                <c:pt idx="64">
                  <c:v>3.2</c:v>
                </c:pt>
                <c:pt idx="65">
                  <c:v>3.4</c:v>
                </c:pt>
                <c:pt idx="66">
                  <c:v>3.9</c:v>
                </c:pt>
                <c:pt idx="67">
                  <c:v>3.9</c:v>
                </c:pt>
                <c:pt idx="68">
                  <c:v>3.6</c:v>
                </c:pt>
                <c:pt idx="69">
                  <c:v>3.8</c:v>
                </c:pt>
                <c:pt idx="70">
                  <c:v>4.0999999999999996</c:v>
                </c:pt>
                <c:pt idx="71">
                  <c:v>4.4000000000000004</c:v>
                </c:pt>
                <c:pt idx="72">
                  <c:v>5</c:v>
                </c:pt>
                <c:pt idx="73">
                  <c:v>5.4</c:v>
                </c:pt>
                <c:pt idx="74">
                  <c:v>5.5</c:v>
                </c:pt>
                <c:pt idx="75">
                  <c:v>4.8</c:v>
                </c:pt>
                <c:pt idx="76">
                  <c:v>4.7</c:v>
                </c:pt>
              </c:numCache>
            </c:numRef>
          </c:val>
          <c:smooth val="0"/>
          <c:extLst>
            <c:ext xmlns:c16="http://schemas.microsoft.com/office/drawing/2014/chart" uri="{C3380CC4-5D6E-409C-BE32-E72D297353CC}">
              <c16:uniqueId val="{00000000-525A-45C8-BC40-C2B9F7CE968E}"/>
            </c:ext>
          </c:extLst>
        </c:ser>
        <c:ser>
          <c:idx val="3"/>
          <c:order val="3"/>
          <c:tx>
            <c:strRef>
              <c:f>Sheet1!$E$2</c:f>
              <c:strCache>
                <c:ptCount val="1"/>
                <c:pt idx="0">
                  <c:v> US Total </c:v>
                </c:pt>
              </c:strCache>
            </c:strRef>
          </c:tx>
          <c:spPr>
            <a:ln w="50800" cap="rnd">
              <a:solidFill>
                <a:schemeClr val="accent6"/>
              </a:solidFill>
              <a:round/>
            </a:ln>
            <a:effectLst/>
          </c:spPr>
          <c:marker>
            <c:symbol val="none"/>
          </c:marker>
          <c:cat>
            <c:numRef>
              <c:f>Sheet1!$A$3:$A$79</c:f>
              <c:numCache>
                <c:formatCode>General</c:formatCode>
                <c:ptCount val="77"/>
                <c:pt idx="0">
                  <c:v>2000</c:v>
                </c:pt>
                <c:pt idx="1">
                  <c:v>2000</c:v>
                </c:pt>
                <c:pt idx="2">
                  <c:v>2000</c:v>
                </c:pt>
                <c:pt idx="3">
                  <c:v>2000</c:v>
                </c:pt>
                <c:pt idx="4">
                  <c:v>2001</c:v>
                </c:pt>
                <c:pt idx="5">
                  <c:v>2001</c:v>
                </c:pt>
                <c:pt idx="6">
                  <c:v>2001</c:v>
                </c:pt>
                <c:pt idx="7">
                  <c:v>2001</c:v>
                </c:pt>
                <c:pt idx="8">
                  <c:v>2002</c:v>
                </c:pt>
                <c:pt idx="9">
                  <c:v>2002</c:v>
                </c:pt>
                <c:pt idx="10">
                  <c:v>2002</c:v>
                </c:pt>
                <c:pt idx="11">
                  <c:v>2002</c:v>
                </c:pt>
                <c:pt idx="12">
                  <c:v>2003</c:v>
                </c:pt>
                <c:pt idx="13">
                  <c:v>2003</c:v>
                </c:pt>
                <c:pt idx="14">
                  <c:v>2003</c:v>
                </c:pt>
                <c:pt idx="15">
                  <c:v>2003</c:v>
                </c:pt>
                <c:pt idx="16">
                  <c:v>2004</c:v>
                </c:pt>
                <c:pt idx="17">
                  <c:v>2004</c:v>
                </c:pt>
                <c:pt idx="18">
                  <c:v>2004</c:v>
                </c:pt>
                <c:pt idx="19">
                  <c:v>2004</c:v>
                </c:pt>
                <c:pt idx="20">
                  <c:v>2005</c:v>
                </c:pt>
                <c:pt idx="21">
                  <c:v>2005</c:v>
                </c:pt>
                <c:pt idx="22">
                  <c:v>2005</c:v>
                </c:pt>
                <c:pt idx="23">
                  <c:v>2005</c:v>
                </c:pt>
                <c:pt idx="24">
                  <c:v>2006</c:v>
                </c:pt>
                <c:pt idx="25">
                  <c:v>2006</c:v>
                </c:pt>
                <c:pt idx="26">
                  <c:v>2006</c:v>
                </c:pt>
                <c:pt idx="27">
                  <c:v>2006</c:v>
                </c:pt>
                <c:pt idx="28">
                  <c:v>2007</c:v>
                </c:pt>
                <c:pt idx="29">
                  <c:v>2007</c:v>
                </c:pt>
                <c:pt idx="30">
                  <c:v>2007</c:v>
                </c:pt>
                <c:pt idx="31">
                  <c:v>2007</c:v>
                </c:pt>
                <c:pt idx="32">
                  <c:v>2008</c:v>
                </c:pt>
                <c:pt idx="33">
                  <c:v>2008</c:v>
                </c:pt>
                <c:pt idx="34">
                  <c:v>2008</c:v>
                </c:pt>
                <c:pt idx="35">
                  <c:v>2008</c:v>
                </c:pt>
                <c:pt idx="36">
                  <c:v>2009</c:v>
                </c:pt>
                <c:pt idx="37">
                  <c:v>2009</c:v>
                </c:pt>
                <c:pt idx="38">
                  <c:v>2009</c:v>
                </c:pt>
                <c:pt idx="39">
                  <c:v>2009</c:v>
                </c:pt>
                <c:pt idx="40">
                  <c:v>2010</c:v>
                </c:pt>
                <c:pt idx="41">
                  <c:v>2010</c:v>
                </c:pt>
                <c:pt idx="42">
                  <c:v>2010</c:v>
                </c:pt>
                <c:pt idx="43">
                  <c:v>2010</c:v>
                </c:pt>
                <c:pt idx="44">
                  <c:v>2011</c:v>
                </c:pt>
                <c:pt idx="45">
                  <c:v>2011</c:v>
                </c:pt>
                <c:pt idx="46">
                  <c:v>2011</c:v>
                </c:pt>
                <c:pt idx="47">
                  <c:v>2011</c:v>
                </c:pt>
                <c:pt idx="48">
                  <c:v>2012</c:v>
                </c:pt>
                <c:pt idx="49">
                  <c:v>2012</c:v>
                </c:pt>
                <c:pt idx="50">
                  <c:v>2012</c:v>
                </c:pt>
                <c:pt idx="51">
                  <c:v>2012</c:v>
                </c:pt>
                <c:pt idx="52">
                  <c:v>2013</c:v>
                </c:pt>
                <c:pt idx="53">
                  <c:v>2013</c:v>
                </c:pt>
                <c:pt idx="54">
                  <c:v>2013</c:v>
                </c:pt>
                <c:pt idx="55">
                  <c:v>2013</c:v>
                </c:pt>
                <c:pt idx="56">
                  <c:v>2014</c:v>
                </c:pt>
                <c:pt idx="57">
                  <c:v>2014</c:v>
                </c:pt>
                <c:pt idx="58">
                  <c:v>2014</c:v>
                </c:pt>
                <c:pt idx="59">
                  <c:v>2014</c:v>
                </c:pt>
                <c:pt idx="60">
                  <c:v>2015</c:v>
                </c:pt>
                <c:pt idx="61">
                  <c:v>2015</c:v>
                </c:pt>
                <c:pt idx="62">
                  <c:v>2015</c:v>
                </c:pt>
                <c:pt idx="63">
                  <c:v>2015</c:v>
                </c:pt>
                <c:pt idx="64">
                  <c:v>2016</c:v>
                </c:pt>
                <c:pt idx="65">
                  <c:v>2016</c:v>
                </c:pt>
                <c:pt idx="66">
                  <c:v>2016</c:v>
                </c:pt>
                <c:pt idx="67">
                  <c:v>2016</c:v>
                </c:pt>
                <c:pt idx="68">
                  <c:v>2017</c:v>
                </c:pt>
                <c:pt idx="69">
                  <c:v>2017</c:v>
                </c:pt>
                <c:pt idx="70">
                  <c:v>2017</c:v>
                </c:pt>
                <c:pt idx="71">
                  <c:v>2017</c:v>
                </c:pt>
                <c:pt idx="72">
                  <c:v>2018</c:v>
                </c:pt>
                <c:pt idx="73">
                  <c:v>2018</c:v>
                </c:pt>
                <c:pt idx="74">
                  <c:v>2018</c:v>
                </c:pt>
                <c:pt idx="75">
                  <c:v>2018</c:v>
                </c:pt>
                <c:pt idx="76">
                  <c:v>2019</c:v>
                </c:pt>
              </c:numCache>
            </c:numRef>
          </c:cat>
          <c:val>
            <c:numRef>
              <c:f>Sheet1!$E$3:$E$79</c:f>
              <c:numCache>
                <c:formatCode>_(* #,##0.0_);_(* \(#,##0.0\);_(* "-"??_);_(@_)</c:formatCode>
                <c:ptCount val="77"/>
                <c:pt idx="0">
                  <c:v>5.8</c:v>
                </c:pt>
                <c:pt idx="1">
                  <c:v>6.1</c:v>
                </c:pt>
                <c:pt idx="2">
                  <c:v>6.5</c:v>
                </c:pt>
                <c:pt idx="3">
                  <c:v>7.1</c:v>
                </c:pt>
                <c:pt idx="4">
                  <c:v>7.7</c:v>
                </c:pt>
                <c:pt idx="5">
                  <c:v>7.7</c:v>
                </c:pt>
                <c:pt idx="6">
                  <c:v>7.4</c:v>
                </c:pt>
                <c:pt idx="7">
                  <c:v>7.1</c:v>
                </c:pt>
                <c:pt idx="8">
                  <c:v>6</c:v>
                </c:pt>
                <c:pt idx="9">
                  <c:v>6.1</c:v>
                </c:pt>
                <c:pt idx="10">
                  <c:v>6.5</c:v>
                </c:pt>
                <c:pt idx="11">
                  <c:v>6.7</c:v>
                </c:pt>
                <c:pt idx="12">
                  <c:v>6.5</c:v>
                </c:pt>
                <c:pt idx="13">
                  <c:v>6</c:v>
                </c:pt>
                <c:pt idx="14">
                  <c:v>5.5</c:v>
                </c:pt>
                <c:pt idx="15">
                  <c:v>7</c:v>
                </c:pt>
                <c:pt idx="16">
                  <c:v>7.3</c:v>
                </c:pt>
                <c:pt idx="17">
                  <c:v>8.6</c:v>
                </c:pt>
                <c:pt idx="18">
                  <c:v>11.1</c:v>
                </c:pt>
                <c:pt idx="19">
                  <c:v>10.3</c:v>
                </c:pt>
                <c:pt idx="20">
                  <c:v>11.1</c:v>
                </c:pt>
                <c:pt idx="21">
                  <c:v>11.9</c:v>
                </c:pt>
                <c:pt idx="22">
                  <c:v>11.1</c:v>
                </c:pt>
                <c:pt idx="23">
                  <c:v>11.2</c:v>
                </c:pt>
                <c:pt idx="24">
                  <c:v>10.4</c:v>
                </c:pt>
                <c:pt idx="25">
                  <c:v>8.1</c:v>
                </c:pt>
                <c:pt idx="26">
                  <c:v>5.8</c:v>
                </c:pt>
                <c:pt idx="27">
                  <c:v>4.5</c:v>
                </c:pt>
                <c:pt idx="28">
                  <c:v>3.3</c:v>
                </c:pt>
                <c:pt idx="29">
                  <c:v>2.2000000000000002</c:v>
                </c:pt>
                <c:pt idx="30">
                  <c:v>0.2</c:v>
                </c:pt>
                <c:pt idx="31">
                  <c:v>-1.1000000000000001</c:v>
                </c:pt>
                <c:pt idx="32">
                  <c:v>-2.2000000000000002</c:v>
                </c:pt>
                <c:pt idx="33">
                  <c:v>-4.5999999999999996</c:v>
                </c:pt>
                <c:pt idx="34">
                  <c:v>-6.6</c:v>
                </c:pt>
                <c:pt idx="35">
                  <c:v>-7.1</c:v>
                </c:pt>
                <c:pt idx="36">
                  <c:v>-5.8</c:v>
                </c:pt>
                <c:pt idx="37">
                  <c:v>-5.9</c:v>
                </c:pt>
                <c:pt idx="38">
                  <c:v>-5.4</c:v>
                </c:pt>
                <c:pt idx="39">
                  <c:v>-5.2</c:v>
                </c:pt>
                <c:pt idx="40">
                  <c:v>-7.1</c:v>
                </c:pt>
                <c:pt idx="41">
                  <c:v>-5.4</c:v>
                </c:pt>
                <c:pt idx="42">
                  <c:v>-1.9</c:v>
                </c:pt>
                <c:pt idx="43">
                  <c:v>-1.9</c:v>
                </c:pt>
                <c:pt idx="44">
                  <c:v>-3.4</c:v>
                </c:pt>
                <c:pt idx="45">
                  <c:v>-4.2</c:v>
                </c:pt>
                <c:pt idx="46">
                  <c:v>-4.4000000000000004</c:v>
                </c:pt>
                <c:pt idx="47">
                  <c:v>-3.3</c:v>
                </c:pt>
                <c:pt idx="48">
                  <c:v>-1.6</c:v>
                </c:pt>
                <c:pt idx="49">
                  <c:v>-0.3</c:v>
                </c:pt>
                <c:pt idx="50">
                  <c:v>0.2</c:v>
                </c:pt>
                <c:pt idx="51">
                  <c:v>0.6</c:v>
                </c:pt>
                <c:pt idx="52">
                  <c:v>2.2000000000000002</c:v>
                </c:pt>
                <c:pt idx="53">
                  <c:v>4.2</c:v>
                </c:pt>
                <c:pt idx="54">
                  <c:v>4.5</c:v>
                </c:pt>
                <c:pt idx="55">
                  <c:v>4.5</c:v>
                </c:pt>
                <c:pt idx="56">
                  <c:v>4.9000000000000004</c:v>
                </c:pt>
                <c:pt idx="57">
                  <c:v>5.3</c:v>
                </c:pt>
                <c:pt idx="58">
                  <c:v>5.2</c:v>
                </c:pt>
                <c:pt idx="59">
                  <c:v>5.0999999999999996</c:v>
                </c:pt>
                <c:pt idx="60">
                  <c:v>5.3</c:v>
                </c:pt>
                <c:pt idx="61">
                  <c:v>5.0999999999999996</c:v>
                </c:pt>
                <c:pt idx="62">
                  <c:v>5.2</c:v>
                </c:pt>
                <c:pt idx="63">
                  <c:v>5.3</c:v>
                </c:pt>
                <c:pt idx="64">
                  <c:v>5.2</c:v>
                </c:pt>
                <c:pt idx="65">
                  <c:v>5.4</c:v>
                </c:pt>
                <c:pt idx="66">
                  <c:v>5.7</c:v>
                </c:pt>
                <c:pt idx="67">
                  <c:v>5.7</c:v>
                </c:pt>
                <c:pt idx="68">
                  <c:v>5.7</c:v>
                </c:pt>
                <c:pt idx="69">
                  <c:v>6.3</c:v>
                </c:pt>
                <c:pt idx="70">
                  <c:v>6.2</c:v>
                </c:pt>
                <c:pt idx="71">
                  <c:v>6.3</c:v>
                </c:pt>
                <c:pt idx="72">
                  <c:v>6.9</c:v>
                </c:pt>
                <c:pt idx="73">
                  <c:v>6.8</c:v>
                </c:pt>
                <c:pt idx="74">
                  <c:v>6.7</c:v>
                </c:pt>
                <c:pt idx="75">
                  <c:v>6.1</c:v>
                </c:pt>
                <c:pt idx="76">
                  <c:v>5.5</c:v>
                </c:pt>
              </c:numCache>
            </c:numRef>
          </c:val>
          <c:smooth val="0"/>
          <c:extLst>
            <c:ext xmlns:c16="http://schemas.microsoft.com/office/drawing/2014/chart" uri="{C3380CC4-5D6E-409C-BE32-E72D297353CC}">
              <c16:uniqueId val="{00000001-525A-45C8-BC40-C2B9F7CE968E}"/>
            </c:ext>
          </c:extLst>
        </c:ser>
        <c:dLbls>
          <c:showLegendKey val="0"/>
          <c:showVal val="0"/>
          <c:showCatName val="0"/>
          <c:showSerName val="0"/>
          <c:showPercent val="0"/>
          <c:showBubbleSize val="0"/>
        </c:dLbls>
        <c:smooth val="0"/>
        <c:axId val="308807072"/>
        <c:axId val="308807464"/>
      </c:lineChart>
      <c:catAx>
        <c:axId val="308807072"/>
        <c:scaling>
          <c:orientation val="minMax"/>
        </c:scaling>
        <c:delete val="0"/>
        <c:axPos val="b"/>
        <c:numFmt formatCode="General" sourceLinked="1"/>
        <c:majorTickMark val="out"/>
        <c:minorTickMark val="none"/>
        <c:tickLblPos val="low"/>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464"/>
        <c:crosses val="autoZero"/>
        <c:auto val="1"/>
        <c:lblAlgn val="ctr"/>
        <c:lblOffset val="100"/>
        <c:tickLblSkip val="4"/>
        <c:noMultiLvlLbl val="0"/>
      </c:catAx>
      <c:valAx>
        <c:axId val="308807464"/>
        <c:scaling>
          <c:orientation val="minMax"/>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8807072"/>
        <c:crosses val="autoZero"/>
        <c:crossBetween val="between"/>
      </c:valAx>
      <c:spPr>
        <a:noFill/>
        <a:ln>
          <a:noFill/>
        </a:ln>
        <a:effectLst/>
      </c:spPr>
    </c:plotArea>
    <c:legend>
      <c:legendPos val="b"/>
      <c:layout>
        <c:manualLayout>
          <c:xMode val="edge"/>
          <c:yMode val="edge"/>
          <c:x val="0.15648477376773137"/>
          <c:y val="0.90474293427857322"/>
          <c:w val="0.62842672707211478"/>
          <c:h val="6.701284640897872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547487119665598E-2"/>
          <c:y val="6.5833545000423294E-2"/>
          <c:w val="0.933477204238359"/>
          <c:h val="0.71019812039623997"/>
        </c:manualLayout>
      </c:layout>
      <c:barChart>
        <c:barDir val="col"/>
        <c:grouping val="stacked"/>
        <c:varyColors val="0"/>
        <c:ser>
          <c:idx val="4"/>
          <c:order val="0"/>
          <c:tx>
            <c:strRef>
              <c:f>Sheet1!$F$1</c:f>
              <c:strCache>
                <c:ptCount val="1"/>
                <c:pt idx="0">
                  <c:v>6.0 and Over</c:v>
                </c:pt>
              </c:strCache>
            </c:strRef>
          </c:tx>
          <c:spPr>
            <a:gradFill>
              <a:gsLst>
                <a:gs pos="0">
                  <a:srgbClr val="002060"/>
                </a:gs>
                <a:gs pos="48000">
                  <a:schemeClr val="accent3"/>
                </a:gs>
                <a:gs pos="100000">
                  <a:srgbClr val="002060"/>
                </a:gs>
              </a:gsLst>
              <a:lin ang="10800000" scaled="0"/>
            </a:gradFill>
            <a:ln>
              <a:noFill/>
            </a:ln>
            <a:effectLst/>
          </c:spPr>
          <c:invertIfNegative val="0"/>
          <c:cat>
            <c:numRef>
              <c:f>Sheet1!$A$22:$A$40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Sheet1!$F$22:$F$40</c:f>
              <c:numCache>
                <c:formatCode>0.0</c:formatCode>
                <c:ptCount val="19"/>
                <c:pt idx="0">
                  <c:v>2</c:v>
                </c:pt>
                <c:pt idx="1">
                  <c:v>2</c:v>
                </c:pt>
                <c:pt idx="2">
                  <c:v>6</c:v>
                </c:pt>
                <c:pt idx="3">
                  <c:v>9</c:v>
                </c:pt>
                <c:pt idx="4">
                  <c:v>13</c:v>
                </c:pt>
                <c:pt idx="5">
                  <c:v>15</c:v>
                </c:pt>
                <c:pt idx="6">
                  <c:v>17</c:v>
                </c:pt>
                <c:pt idx="7">
                  <c:v>13</c:v>
                </c:pt>
                <c:pt idx="8">
                  <c:v>7</c:v>
                </c:pt>
                <c:pt idx="9">
                  <c:v>4</c:v>
                </c:pt>
                <c:pt idx="10">
                  <c:v>6</c:v>
                </c:pt>
                <c:pt idx="11">
                  <c:v>5</c:v>
                </c:pt>
                <c:pt idx="12">
                  <c:v>5</c:v>
                </c:pt>
                <c:pt idx="13">
                  <c:v>5</c:v>
                </c:pt>
                <c:pt idx="14">
                  <c:v>6</c:v>
                </c:pt>
                <c:pt idx="15">
                  <c:v>6</c:v>
                </c:pt>
                <c:pt idx="16">
                  <c:v>6</c:v>
                </c:pt>
                <c:pt idx="17">
                  <c:v>7</c:v>
                </c:pt>
                <c:pt idx="18">
                  <c:v>8</c:v>
                </c:pt>
              </c:numCache>
            </c:numRef>
          </c:val>
          <c:extLst>
            <c:ext xmlns:c16="http://schemas.microsoft.com/office/drawing/2014/chart" uri="{C3380CC4-5D6E-409C-BE32-E72D297353CC}">
              <c16:uniqueId val="{00000002-7449-4723-99EF-9A27D45D4A36}"/>
            </c:ext>
          </c:extLst>
        </c:ser>
        <c:ser>
          <c:idx val="3"/>
          <c:order val="1"/>
          <c:tx>
            <c:strRef>
              <c:f>Sheet1!$E$1</c:f>
              <c:strCache>
                <c:ptCount val="1"/>
                <c:pt idx="0">
                  <c:v>5.0–5.9</c:v>
                </c:pt>
              </c:strCache>
            </c:strRef>
          </c:tx>
          <c:spPr>
            <a:gradFill>
              <a:gsLst>
                <a:gs pos="0">
                  <a:schemeClr val="accent2"/>
                </a:gs>
                <a:gs pos="48000">
                  <a:schemeClr val="accent2">
                    <a:lumMod val="40000"/>
                    <a:lumOff val="60000"/>
                  </a:schemeClr>
                </a:gs>
                <a:gs pos="100000">
                  <a:schemeClr val="accent2"/>
                </a:gs>
              </a:gsLst>
              <a:lin ang="10800000" scaled="0"/>
            </a:gradFill>
            <a:ln>
              <a:noFill/>
            </a:ln>
            <a:effectLst/>
          </c:spPr>
          <c:invertIfNegative val="0"/>
          <c:cat>
            <c:numRef>
              <c:f>Sheet1!$A$22:$A$40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Sheet1!$E$22:$E$40</c:f>
              <c:numCache>
                <c:formatCode>0.0</c:formatCode>
                <c:ptCount val="19"/>
                <c:pt idx="0">
                  <c:v>3</c:v>
                </c:pt>
                <c:pt idx="1">
                  <c:v>4</c:v>
                </c:pt>
                <c:pt idx="2">
                  <c:v>4</c:v>
                </c:pt>
                <c:pt idx="3">
                  <c:v>3</c:v>
                </c:pt>
                <c:pt idx="4">
                  <c:v>5</c:v>
                </c:pt>
                <c:pt idx="5">
                  <c:v>8</c:v>
                </c:pt>
                <c:pt idx="6">
                  <c:v>9</c:v>
                </c:pt>
                <c:pt idx="7">
                  <c:v>10</c:v>
                </c:pt>
                <c:pt idx="8">
                  <c:v>6</c:v>
                </c:pt>
                <c:pt idx="9">
                  <c:v>4</c:v>
                </c:pt>
                <c:pt idx="10">
                  <c:v>3</c:v>
                </c:pt>
                <c:pt idx="11">
                  <c:v>3</c:v>
                </c:pt>
                <c:pt idx="12">
                  <c:v>3</c:v>
                </c:pt>
                <c:pt idx="13">
                  <c:v>5</c:v>
                </c:pt>
                <c:pt idx="14">
                  <c:v>5</c:v>
                </c:pt>
                <c:pt idx="15">
                  <c:v>6</c:v>
                </c:pt>
                <c:pt idx="16">
                  <c:v>8</c:v>
                </c:pt>
                <c:pt idx="17">
                  <c:v>8</c:v>
                </c:pt>
                <c:pt idx="18">
                  <c:v>8</c:v>
                </c:pt>
              </c:numCache>
            </c:numRef>
          </c:val>
          <c:extLst>
            <c:ext xmlns:c16="http://schemas.microsoft.com/office/drawing/2014/chart" uri="{C3380CC4-5D6E-409C-BE32-E72D297353CC}">
              <c16:uniqueId val="{00000001-7449-4723-99EF-9A27D45D4A36}"/>
            </c:ext>
          </c:extLst>
        </c:ser>
        <c:ser>
          <c:idx val="2"/>
          <c:order val="2"/>
          <c:tx>
            <c:strRef>
              <c:f>Sheet1!$D$1</c:f>
              <c:strCache>
                <c:ptCount val="1"/>
                <c:pt idx="0">
                  <c:v>4.0–4.9</c:v>
                </c:pt>
              </c:strCache>
            </c:strRef>
          </c:tx>
          <c:spPr>
            <a:gradFill>
              <a:gsLst>
                <a:gs pos="0">
                  <a:schemeClr val="accent5"/>
                </a:gs>
                <a:gs pos="48000">
                  <a:schemeClr val="accent5">
                    <a:lumMod val="60000"/>
                    <a:lumOff val="40000"/>
                  </a:schemeClr>
                </a:gs>
                <a:gs pos="100000">
                  <a:schemeClr val="accent5"/>
                </a:gs>
              </a:gsLst>
              <a:lin ang="10800000" scaled="0"/>
            </a:gradFill>
            <a:ln>
              <a:noFill/>
            </a:ln>
            <a:effectLst/>
          </c:spPr>
          <c:invertIfNegative val="0"/>
          <c:cat>
            <c:numRef>
              <c:f>Sheet1!$A$22:$A$40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Sheet1!$D$22:$D$40</c:f>
              <c:numCache>
                <c:formatCode>General</c:formatCode>
                <c:ptCount val="19"/>
                <c:pt idx="0">
                  <c:v>4</c:v>
                </c:pt>
                <c:pt idx="1">
                  <c:v>6</c:v>
                </c:pt>
                <c:pt idx="2">
                  <c:v>8</c:v>
                </c:pt>
                <c:pt idx="3">
                  <c:v>10</c:v>
                </c:pt>
                <c:pt idx="4">
                  <c:v>12</c:v>
                </c:pt>
                <c:pt idx="5">
                  <c:v>20</c:v>
                </c:pt>
                <c:pt idx="6">
                  <c:v>22</c:v>
                </c:pt>
                <c:pt idx="7">
                  <c:v>24</c:v>
                </c:pt>
                <c:pt idx="8">
                  <c:v>15</c:v>
                </c:pt>
                <c:pt idx="9">
                  <c:v>7</c:v>
                </c:pt>
                <c:pt idx="10">
                  <c:v>10</c:v>
                </c:pt>
                <c:pt idx="11">
                  <c:v>3</c:v>
                </c:pt>
                <c:pt idx="12">
                  <c:v>6</c:v>
                </c:pt>
                <c:pt idx="13">
                  <c:v>10</c:v>
                </c:pt>
                <c:pt idx="14">
                  <c:v>11</c:v>
                </c:pt>
                <c:pt idx="15" formatCode="0.0">
                  <c:v>13</c:v>
                </c:pt>
                <c:pt idx="16" formatCode="0.0">
                  <c:v>14</c:v>
                </c:pt>
                <c:pt idx="17" formatCode="0.0">
                  <c:v>22</c:v>
                </c:pt>
                <c:pt idx="18" formatCode="0.0">
                  <c:v>25</c:v>
                </c:pt>
              </c:numCache>
            </c:numRef>
          </c:val>
          <c:extLst>
            <c:ext xmlns:c16="http://schemas.microsoft.com/office/drawing/2014/chart" uri="{C3380CC4-5D6E-409C-BE32-E72D297353CC}">
              <c16:uniqueId val="{00000000-7449-4723-99EF-9A27D45D4A36}"/>
            </c:ext>
          </c:extLst>
        </c:ser>
        <c:ser>
          <c:idx val="1"/>
          <c:order val="3"/>
          <c:tx>
            <c:strRef>
              <c:f>Sheet1!$C$1</c:f>
              <c:strCache>
                <c:ptCount val="1"/>
                <c:pt idx="0">
                  <c:v>3.0–3.9</c:v>
                </c:pt>
              </c:strCache>
            </c:strRef>
          </c:tx>
          <c:spPr>
            <a:gradFill>
              <a:gsLst>
                <a:gs pos="0">
                  <a:schemeClr val="bg1">
                    <a:lumMod val="75000"/>
                  </a:schemeClr>
                </a:gs>
                <a:gs pos="50000">
                  <a:schemeClr val="bg1">
                    <a:lumMod val="85000"/>
                  </a:schemeClr>
                </a:gs>
                <a:gs pos="100000">
                  <a:schemeClr val="bg1">
                    <a:lumMod val="75000"/>
                  </a:schemeClr>
                </a:gs>
              </a:gsLst>
              <a:lin ang="10800000" scaled="0"/>
            </a:gradFill>
            <a:ln>
              <a:noFill/>
            </a:ln>
            <a:effectLst/>
          </c:spPr>
          <c:invertIfNegative val="0"/>
          <c:cat>
            <c:numRef>
              <c:f>Sheet1!$A$22:$A$40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Sheet1!$C$22:$C$40</c:f>
              <c:numCache>
                <c:formatCode>#,##0.0</c:formatCode>
                <c:ptCount val="19"/>
                <c:pt idx="0">
                  <c:v>25</c:v>
                </c:pt>
                <c:pt idx="1">
                  <c:v>31</c:v>
                </c:pt>
                <c:pt idx="2">
                  <c:v>34</c:v>
                </c:pt>
                <c:pt idx="3">
                  <c:v>39</c:v>
                </c:pt>
                <c:pt idx="4">
                  <c:v>36</c:v>
                </c:pt>
                <c:pt idx="5">
                  <c:v>33</c:v>
                </c:pt>
                <c:pt idx="6">
                  <c:v>27</c:v>
                </c:pt>
                <c:pt idx="7">
                  <c:v>24</c:v>
                </c:pt>
                <c:pt idx="8">
                  <c:v>41</c:v>
                </c:pt>
                <c:pt idx="9">
                  <c:v>47</c:v>
                </c:pt>
                <c:pt idx="10">
                  <c:v>41</c:v>
                </c:pt>
                <c:pt idx="11">
                  <c:v>43</c:v>
                </c:pt>
                <c:pt idx="12">
                  <c:v>42</c:v>
                </c:pt>
                <c:pt idx="13">
                  <c:v>47</c:v>
                </c:pt>
                <c:pt idx="14">
                  <c:v>46</c:v>
                </c:pt>
                <c:pt idx="15">
                  <c:v>46</c:v>
                </c:pt>
                <c:pt idx="16">
                  <c:v>44</c:v>
                </c:pt>
                <c:pt idx="17">
                  <c:v>37</c:v>
                </c:pt>
                <c:pt idx="18">
                  <c:v>39</c:v>
                </c:pt>
              </c:numCache>
            </c:numRef>
          </c:val>
          <c:extLst>
            <c:ext xmlns:c16="http://schemas.microsoft.com/office/drawing/2014/chart" uri="{C3380CC4-5D6E-409C-BE32-E72D297353CC}">
              <c16:uniqueId val="{00000001-B048-40D4-9F90-963FEDCB5885}"/>
            </c:ext>
          </c:extLst>
        </c:ser>
        <c:ser>
          <c:idx val="0"/>
          <c:order val="4"/>
          <c:tx>
            <c:strRef>
              <c:f>Sheet1!$B$1</c:f>
              <c:strCache>
                <c:ptCount val="1"/>
                <c:pt idx="0">
                  <c:v>Under 3.0</c:v>
                </c:pt>
              </c:strCache>
            </c:strRef>
          </c:tx>
          <c:spPr>
            <a:gradFill>
              <a:gsLst>
                <a:gs pos="0">
                  <a:schemeClr val="accent6"/>
                </a:gs>
                <a:gs pos="48000">
                  <a:schemeClr val="accent6">
                    <a:lumMod val="60000"/>
                    <a:lumOff val="40000"/>
                  </a:schemeClr>
                </a:gs>
                <a:gs pos="100000">
                  <a:schemeClr val="accent6"/>
                </a:gs>
              </a:gsLst>
              <a:lin ang="10800000" scaled="0"/>
            </a:gradFill>
            <a:ln>
              <a:noFill/>
            </a:ln>
            <a:effectLst/>
          </c:spPr>
          <c:invertIfNegative val="0"/>
          <c:cat>
            <c:numRef>
              <c:f>Sheet1!$A$22:$A$40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Sheet1!$B$22:$B$40</c:f>
              <c:numCache>
                <c:formatCode>#,##0.0</c:formatCode>
                <c:ptCount val="19"/>
                <c:pt idx="0">
                  <c:v>66</c:v>
                </c:pt>
                <c:pt idx="1">
                  <c:v>57</c:v>
                </c:pt>
                <c:pt idx="2">
                  <c:v>48</c:v>
                </c:pt>
                <c:pt idx="3">
                  <c:v>39</c:v>
                </c:pt>
                <c:pt idx="4">
                  <c:v>34</c:v>
                </c:pt>
                <c:pt idx="5">
                  <c:v>24</c:v>
                </c:pt>
                <c:pt idx="6">
                  <c:v>25</c:v>
                </c:pt>
                <c:pt idx="7">
                  <c:v>29</c:v>
                </c:pt>
                <c:pt idx="8">
                  <c:v>31</c:v>
                </c:pt>
                <c:pt idx="9">
                  <c:v>38</c:v>
                </c:pt>
                <c:pt idx="10">
                  <c:v>40</c:v>
                </c:pt>
                <c:pt idx="11">
                  <c:v>46</c:v>
                </c:pt>
                <c:pt idx="12">
                  <c:v>44</c:v>
                </c:pt>
                <c:pt idx="13">
                  <c:v>33</c:v>
                </c:pt>
                <c:pt idx="14">
                  <c:v>32</c:v>
                </c:pt>
                <c:pt idx="15">
                  <c:v>29</c:v>
                </c:pt>
                <c:pt idx="16">
                  <c:v>28</c:v>
                </c:pt>
                <c:pt idx="17">
                  <c:v>26</c:v>
                </c:pt>
                <c:pt idx="18">
                  <c:v>20</c:v>
                </c:pt>
              </c:numCache>
            </c:numRef>
          </c:val>
          <c:extLst>
            <c:ext xmlns:c16="http://schemas.microsoft.com/office/drawing/2014/chart" uri="{C3380CC4-5D6E-409C-BE32-E72D297353CC}">
              <c16:uniqueId val="{00000000-B048-40D4-9F90-963FEDCB5885}"/>
            </c:ext>
          </c:extLst>
        </c:ser>
        <c:dLbls>
          <c:showLegendKey val="0"/>
          <c:showVal val="0"/>
          <c:showCatName val="0"/>
          <c:showSerName val="0"/>
          <c:showPercent val="0"/>
          <c:showBubbleSize val="0"/>
        </c:dLbls>
        <c:gapWidth val="150"/>
        <c:overlap val="100"/>
        <c:axId val="305999560"/>
        <c:axId val="305999952"/>
      </c:barChart>
      <c:lineChart>
        <c:grouping val="standard"/>
        <c:varyColors val="0"/>
        <c:ser>
          <c:idx val="5"/>
          <c:order val="5"/>
          <c:tx>
            <c:strRef>
              <c:f>Sheet1!$G$1</c:f>
              <c:strCache>
                <c:ptCount val="1"/>
                <c:pt idx="0">
                  <c:v>US Ratio (Right scale)</c:v>
                </c:pt>
              </c:strCache>
            </c:strRef>
          </c:tx>
          <c:spPr>
            <a:ln w="50800" cap="rnd">
              <a:solidFill>
                <a:schemeClr val="accent1"/>
              </a:solidFill>
              <a:round/>
            </a:ln>
            <a:effectLst/>
          </c:spPr>
          <c:marker>
            <c:symbol val="none"/>
          </c:marker>
          <c:cat>
            <c:numRef>
              <c:f>Sheet1!$A$22:$A$40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Sheet1!$G$22:$G$40</c:f>
              <c:numCache>
                <c:formatCode>0.0</c:formatCode>
                <c:ptCount val="19"/>
                <c:pt idx="0">
                  <c:v>3.45</c:v>
                </c:pt>
                <c:pt idx="1">
                  <c:v>3.62</c:v>
                </c:pt>
                <c:pt idx="2">
                  <c:v>3.86</c:v>
                </c:pt>
                <c:pt idx="3">
                  <c:v>4.09</c:v>
                </c:pt>
                <c:pt idx="4">
                  <c:v>4.3099999999999996</c:v>
                </c:pt>
                <c:pt idx="5">
                  <c:v>4.7</c:v>
                </c:pt>
                <c:pt idx="6">
                  <c:v>4.58</c:v>
                </c:pt>
                <c:pt idx="7">
                  <c:v>4.25</c:v>
                </c:pt>
                <c:pt idx="8">
                  <c:v>3.76</c:v>
                </c:pt>
                <c:pt idx="9">
                  <c:v>3.44</c:v>
                </c:pt>
                <c:pt idx="10">
                  <c:v>3.45</c:v>
                </c:pt>
                <c:pt idx="11">
                  <c:v>3.27</c:v>
                </c:pt>
                <c:pt idx="12">
                  <c:v>3.42</c:v>
                </c:pt>
                <c:pt idx="13">
                  <c:v>3.75</c:v>
                </c:pt>
                <c:pt idx="14">
                  <c:v>3.86</c:v>
                </c:pt>
                <c:pt idx="15">
                  <c:v>3.97</c:v>
                </c:pt>
                <c:pt idx="16">
                  <c:v>4.0599999999999996</c:v>
                </c:pt>
                <c:pt idx="17">
                  <c:v>4.1100000000000003</c:v>
                </c:pt>
                <c:pt idx="18">
                  <c:v>4.13</c:v>
                </c:pt>
              </c:numCache>
            </c:numRef>
          </c:val>
          <c:smooth val="0"/>
          <c:extLst>
            <c:ext xmlns:c16="http://schemas.microsoft.com/office/drawing/2014/chart" uri="{C3380CC4-5D6E-409C-BE32-E72D297353CC}">
              <c16:uniqueId val="{00000000-8101-4638-BB62-28603FC344DF}"/>
            </c:ext>
          </c:extLst>
        </c:ser>
        <c:dLbls>
          <c:showLegendKey val="0"/>
          <c:showVal val="0"/>
          <c:showCatName val="0"/>
          <c:showSerName val="0"/>
          <c:showPercent val="0"/>
          <c:showBubbleSize val="0"/>
        </c:dLbls>
        <c:marker val="1"/>
        <c:smooth val="0"/>
        <c:axId val="693678648"/>
        <c:axId val="693680288"/>
      </c:lineChart>
      <c:catAx>
        <c:axId val="305999560"/>
        <c:scaling>
          <c:orientation val="minMax"/>
        </c:scaling>
        <c:delete val="0"/>
        <c:axPos val="b"/>
        <c:numFmt formatCode="General" sourceLinked="1"/>
        <c:majorTickMark val="out"/>
        <c:minorTickMark val="none"/>
        <c:tickLblPos val="nextTo"/>
        <c:spPr>
          <a:noFill/>
          <a:ln w="6350"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305999952"/>
        <c:crosses val="autoZero"/>
        <c:auto val="1"/>
        <c:lblAlgn val="ctr"/>
        <c:lblOffset val="100"/>
        <c:tickLblSkip val="2"/>
        <c:noMultiLvlLbl val="0"/>
      </c:catAx>
      <c:valAx>
        <c:axId val="305999952"/>
        <c:scaling>
          <c:orientation val="minMax"/>
          <c:max val="100"/>
        </c:scaling>
        <c:delete val="0"/>
        <c:axPos val="l"/>
        <c:majorGridlines>
          <c:spPr>
            <a:ln w="6350" cap="flat" cmpd="sng" algn="ctr">
              <a:solidFill>
                <a:schemeClr val="tx1">
                  <a:lumMod val="40000"/>
                  <a:lumOff val="60000"/>
                </a:schemeClr>
              </a:solidFill>
              <a:prstDash val="dash"/>
              <a:round/>
            </a:ln>
            <a:effectLst/>
          </c:spPr>
        </c:majorGridlines>
        <c:numFmt formatCode="#,##0" sourceLinked="0"/>
        <c:majorTickMark val="out"/>
        <c:minorTickMark val="none"/>
        <c:tickLblPos val="nextTo"/>
        <c:spPr>
          <a:noFill/>
          <a:ln w="6350">
            <a:solidFill>
              <a:schemeClr val="bg1">
                <a:lumMod val="65000"/>
              </a:schemeClr>
            </a:solidFill>
          </a:ln>
          <a:effectLst/>
        </c:spPr>
        <c:txPr>
          <a:bodyPr rot="-60000000" spcFirstLastPara="1" vertOverflow="ellipsis" vert="horz" wrap="square" anchor="b" anchorCtr="0"/>
          <a:lstStyle/>
          <a:p>
            <a:pPr>
              <a:defRPr sz="1400" b="0" i="0" u="none" strike="noStrike" kern="1200" baseline="0">
                <a:solidFill>
                  <a:schemeClr val="tx1">
                    <a:lumMod val="50000"/>
                  </a:schemeClr>
                </a:solidFill>
                <a:latin typeface="+mn-lt"/>
                <a:ea typeface="+mn-ea"/>
                <a:cs typeface="+mn-cs"/>
              </a:defRPr>
            </a:pPr>
            <a:endParaRPr lang="en-US"/>
          </a:p>
        </c:txPr>
        <c:crossAx val="305999560"/>
        <c:crosses val="autoZero"/>
        <c:crossBetween val="between"/>
      </c:valAx>
      <c:valAx>
        <c:axId val="693680288"/>
        <c:scaling>
          <c:orientation val="minMax"/>
          <c:min val="2.5"/>
        </c:scaling>
        <c:delete val="0"/>
        <c:axPos val="r"/>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crossAx val="693678648"/>
        <c:crosses val="max"/>
        <c:crossBetween val="between"/>
        <c:majorUnit val="0.25"/>
      </c:valAx>
      <c:catAx>
        <c:axId val="693678648"/>
        <c:scaling>
          <c:orientation val="minMax"/>
        </c:scaling>
        <c:delete val="1"/>
        <c:axPos val="b"/>
        <c:numFmt formatCode="General" sourceLinked="1"/>
        <c:majorTickMark val="out"/>
        <c:minorTickMark val="none"/>
        <c:tickLblPos val="nextTo"/>
        <c:crossAx val="693680288"/>
        <c:crosses val="autoZero"/>
        <c:auto val="1"/>
        <c:lblAlgn val="ctr"/>
        <c:lblOffset val="100"/>
        <c:noMultiLvlLbl val="0"/>
      </c:catAx>
      <c:spPr>
        <a:noFill/>
        <a:ln>
          <a:noFill/>
        </a:ln>
        <a:effectLst/>
      </c:spPr>
    </c:plotArea>
    <c:legend>
      <c:legendPos val="b"/>
      <c:layout>
        <c:manualLayout>
          <c:xMode val="edge"/>
          <c:yMode val="edge"/>
          <c:x val="0.23431938408227668"/>
          <c:y val="0.90723684338715671"/>
          <c:w val="0.7380953136191768"/>
          <c:h val="6.64533407635307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0.73157</cdr:x>
      <cdr:y>0.88558</cdr:y>
    </cdr:from>
    <cdr:to>
      <cdr:x>0.81018</cdr:x>
      <cdr:y>1</cdr:y>
    </cdr:to>
    <cdr:sp macro="" textlink="">
      <cdr:nvSpPr>
        <cdr:cNvPr id="2" name="TextBox 1">
          <a:extLst xmlns:a="http://schemas.openxmlformats.org/drawingml/2006/main">
            <a:ext uri="{FF2B5EF4-FFF2-40B4-BE49-F238E27FC236}">
              <a16:creationId xmlns:a16="http://schemas.microsoft.com/office/drawing/2014/main" id="{F666A76C-204F-924A-899E-6F8535240256}"/>
            </a:ext>
          </a:extLst>
        </cdr:cNvPr>
        <cdr:cNvSpPr txBox="1"/>
      </cdr:nvSpPr>
      <cdr:spPr>
        <a:xfrm xmlns:a="http://schemas.openxmlformats.org/drawingml/2006/main">
          <a:off x="8509652" y="4129084"/>
          <a:ext cx="914400" cy="5335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10.xml><?xml version="1.0" encoding="utf-8"?>
<c:userShapes xmlns:c="http://schemas.openxmlformats.org/drawingml/2006/chart">
  <cdr:relSizeAnchor xmlns:cdr="http://schemas.openxmlformats.org/drawingml/2006/chartDrawing">
    <cdr:from>
      <cdr:x>0.13694</cdr:x>
      <cdr:y>0.89</cdr:y>
    </cdr:from>
    <cdr:to>
      <cdr:x>0.31994</cdr:x>
      <cdr:y>0.96395</cdr:y>
    </cdr:to>
    <cdr:sp macro="" textlink="">
      <cdr:nvSpPr>
        <cdr:cNvPr id="2" name="TextBox 1">
          <a:extLst xmlns:a="http://schemas.openxmlformats.org/drawingml/2006/main">
            <a:ext uri="{FF2B5EF4-FFF2-40B4-BE49-F238E27FC236}">
              <a16:creationId xmlns:a16="http://schemas.microsoft.com/office/drawing/2014/main" id="{3045F0AC-8E48-432C-9303-5C084BDE2FAA}"/>
            </a:ext>
          </a:extLst>
        </cdr:cNvPr>
        <cdr:cNvSpPr txBox="1"/>
      </cdr:nvSpPr>
      <cdr:spPr>
        <a:xfrm xmlns:a="http://schemas.openxmlformats.org/drawingml/2006/main">
          <a:off x="1583958" y="3807131"/>
          <a:ext cx="2116612" cy="3163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Assistance Program</a:t>
          </a:r>
        </a:p>
      </cdr:txBody>
    </cdr:sp>
  </cdr:relSizeAnchor>
</c:userShapes>
</file>

<file path=ppt/drawings/drawing2.xml><?xml version="1.0" encoding="utf-8"?>
<c:userShapes xmlns:c="http://schemas.openxmlformats.org/drawingml/2006/chart">
  <cdr:relSizeAnchor xmlns:cdr="http://schemas.openxmlformats.org/drawingml/2006/chartDrawing">
    <cdr:from>
      <cdr:x>0.04918</cdr:x>
      <cdr:y>0</cdr:y>
    </cdr:from>
    <cdr:to>
      <cdr:x>0.73968</cdr:x>
      <cdr:y>0.06439</cdr:y>
    </cdr:to>
    <cdr:sp macro="" textlink="">
      <cdr:nvSpPr>
        <cdr:cNvPr id="2" name="TextBox 1"/>
        <cdr:cNvSpPr txBox="1"/>
      </cdr:nvSpPr>
      <cdr:spPr>
        <a:xfrm xmlns:a="http://schemas.openxmlformats.org/drawingml/2006/main">
          <a:off x="389744" y="0"/>
          <a:ext cx="5472074" cy="25667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b="1" dirty="0">
            <a:solidFill>
              <a:schemeClr val="tx1">
                <a:lumMod val="50000"/>
              </a:schemeClr>
            </a:solidFill>
          </a:endParaRPr>
        </a:p>
      </cdr:txBody>
    </cdr:sp>
  </cdr:relSizeAnchor>
  <cdr:relSizeAnchor xmlns:cdr="http://schemas.openxmlformats.org/drawingml/2006/chartDrawing">
    <cdr:from>
      <cdr:x>0.03669</cdr:x>
      <cdr:y>0.76361</cdr:y>
    </cdr:from>
    <cdr:to>
      <cdr:x>0.28315</cdr:x>
      <cdr:y>0.83214</cdr:y>
    </cdr:to>
    <cdr:sp macro="" textlink="">
      <cdr:nvSpPr>
        <cdr:cNvPr id="3" name="TextBox 1"/>
        <cdr:cNvSpPr txBox="1"/>
      </cdr:nvSpPr>
      <cdr:spPr>
        <a:xfrm xmlns:a="http://schemas.openxmlformats.org/drawingml/2006/main">
          <a:off x="290761" y="3570354"/>
          <a:ext cx="1953146" cy="320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Under $15,000</a:t>
          </a:r>
        </a:p>
      </cdr:txBody>
    </cdr:sp>
  </cdr:relSizeAnchor>
  <cdr:relSizeAnchor xmlns:cdr="http://schemas.openxmlformats.org/drawingml/2006/chartDrawing">
    <cdr:from>
      <cdr:x>0.22001</cdr:x>
      <cdr:y>0.76271</cdr:y>
    </cdr:from>
    <cdr:to>
      <cdr:x>0.46647</cdr:x>
      <cdr:y>0.83124</cdr:y>
    </cdr:to>
    <cdr:sp macro="" textlink="">
      <cdr:nvSpPr>
        <cdr:cNvPr id="4" name="TextBox 1"/>
        <cdr:cNvSpPr txBox="1"/>
      </cdr:nvSpPr>
      <cdr:spPr>
        <a:xfrm xmlns:a="http://schemas.openxmlformats.org/drawingml/2006/main">
          <a:off x="1743535" y="3566146"/>
          <a:ext cx="1953146" cy="3204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$15,000–29,999</a:t>
          </a:r>
        </a:p>
      </cdr:txBody>
    </cdr:sp>
  </cdr:relSizeAnchor>
  <cdr:relSizeAnchor xmlns:cdr="http://schemas.openxmlformats.org/drawingml/2006/chartDrawing">
    <cdr:from>
      <cdr:x>0.41441</cdr:x>
      <cdr:y>0.76009</cdr:y>
    </cdr:from>
    <cdr:to>
      <cdr:x>0.66087</cdr:x>
      <cdr:y>0.82862</cdr:y>
    </cdr:to>
    <cdr:sp macro="" textlink="">
      <cdr:nvSpPr>
        <cdr:cNvPr id="5" name="TextBox 1"/>
        <cdr:cNvSpPr txBox="1"/>
      </cdr:nvSpPr>
      <cdr:spPr>
        <a:xfrm xmlns:a="http://schemas.openxmlformats.org/drawingml/2006/main">
          <a:off x="4793323" y="3195190"/>
          <a:ext cx="2850685" cy="288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$30,000–44,999</a:t>
          </a:r>
        </a:p>
      </cdr:txBody>
    </cdr:sp>
  </cdr:relSizeAnchor>
  <cdr:relSizeAnchor xmlns:cdr="http://schemas.openxmlformats.org/drawingml/2006/chartDrawing">
    <cdr:from>
      <cdr:x>0.59951</cdr:x>
      <cdr:y>0.7717</cdr:y>
    </cdr:from>
    <cdr:to>
      <cdr:x>0.84597</cdr:x>
      <cdr:y>0.84023</cdr:y>
    </cdr:to>
    <cdr:sp macro="" textlink="">
      <cdr:nvSpPr>
        <cdr:cNvPr id="6" name="TextBox 1"/>
        <cdr:cNvSpPr txBox="1"/>
      </cdr:nvSpPr>
      <cdr:spPr>
        <a:xfrm xmlns:a="http://schemas.openxmlformats.org/drawingml/2006/main">
          <a:off x="6934272" y="3244012"/>
          <a:ext cx="2850685" cy="2880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$45,000–74,999</a:t>
          </a:r>
        </a:p>
      </cdr:txBody>
    </cdr:sp>
  </cdr:relSizeAnchor>
  <cdr:relSizeAnchor xmlns:cdr="http://schemas.openxmlformats.org/drawingml/2006/chartDrawing">
    <cdr:from>
      <cdr:x>0.82724</cdr:x>
      <cdr:y>0.7658</cdr:y>
    </cdr:from>
    <cdr:to>
      <cdr:x>0.9883</cdr:x>
      <cdr:y>0.83433</cdr:y>
    </cdr:to>
    <cdr:sp macro="" textlink="">
      <cdr:nvSpPr>
        <cdr:cNvPr id="7" name="TextBox 1"/>
        <cdr:cNvSpPr txBox="1"/>
      </cdr:nvSpPr>
      <cdr:spPr>
        <a:xfrm xmlns:a="http://schemas.openxmlformats.org/drawingml/2006/main">
          <a:off x="9568235" y="3178222"/>
          <a:ext cx="1862905" cy="2844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solidFill>
                <a:schemeClr val="tx1">
                  <a:lumMod val="50000"/>
                </a:schemeClr>
              </a:solidFill>
            </a:rPr>
            <a:t>All Renter Households</a:t>
          </a:r>
        </a:p>
      </cdr:txBody>
    </cdr:sp>
  </cdr:relSizeAnchor>
  <cdr:relSizeAnchor xmlns:cdr="http://schemas.openxmlformats.org/drawingml/2006/chartDrawing">
    <cdr:from>
      <cdr:x>0.31214</cdr:x>
      <cdr:y>0.82558</cdr:y>
    </cdr:from>
    <cdr:to>
      <cdr:x>0.55974</cdr:x>
      <cdr:y>0.88752</cdr:y>
    </cdr:to>
    <cdr:sp macro="" textlink="">
      <cdr:nvSpPr>
        <cdr:cNvPr id="8" name="TextBox 7"/>
        <cdr:cNvSpPr txBox="1"/>
      </cdr:nvSpPr>
      <cdr:spPr>
        <a:xfrm xmlns:a="http://schemas.openxmlformats.org/drawingml/2006/main">
          <a:off x="3610401" y="3470481"/>
          <a:ext cx="2863871" cy="2603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dirty="0">
              <a:solidFill>
                <a:schemeClr val="tx1">
                  <a:lumMod val="75000"/>
                </a:schemeClr>
              </a:solidFill>
            </a:rPr>
            <a:t>Household Income</a:t>
          </a:r>
        </a:p>
      </cdr:txBody>
    </cdr:sp>
  </cdr:relSizeAnchor>
  <cdr:relSizeAnchor xmlns:cdr="http://schemas.openxmlformats.org/drawingml/2006/chartDrawing">
    <cdr:from>
      <cdr:x>0.46047</cdr:x>
      <cdr:y>0.38984</cdr:y>
    </cdr:from>
    <cdr:to>
      <cdr:x>0.53953</cdr:x>
      <cdr:y>0.61016</cdr:y>
    </cdr:to>
    <cdr:sp macro="" textlink="">
      <cdr:nvSpPr>
        <cdr:cNvPr id="9" name="TextBox 8">
          <a:extLst xmlns:a="http://schemas.openxmlformats.org/drawingml/2006/main">
            <a:ext uri="{FF2B5EF4-FFF2-40B4-BE49-F238E27FC236}">
              <a16:creationId xmlns:a16="http://schemas.microsoft.com/office/drawing/2014/main" id="{D76A599D-831B-465C-A83A-07D5ED52BB6B}"/>
            </a:ext>
          </a:extLst>
        </cdr:cNvPr>
        <cdr:cNvSpPr txBox="1"/>
      </cdr:nvSpPr>
      <cdr:spPr>
        <a:xfrm xmlns:a="http://schemas.openxmlformats.org/drawingml/2006/main">
          <a:off x="5326062" y="161791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0.44166</cdr:x>
      <cdr:y>0.84753</cdr:y>
    </cdr:from>
    <cdr:to>
      <cdr:x>0.5583</cdr:x>
      <cdr:y>0.93046</cdr:y>
    </cdr:to>
    <cdr:sp macro="" textlink="">
      <cdr:nvSpPr>
        <cdr:cNvPr id="7" name="TextBox 6">
          <a:extLst xmlns:a="http://schemas.openxmlformats.org/drawingml/2006/main">
            <a:ext uri="{FF2B5EF4-FFF2-40B4-BE49-F238E27FC236}">
              <a16:creationId xmlns:a16="http://schemas.microsoft.com/office/drawing/2014/main" id="{C8840F14-DFB1-4FD0-B124-76EB44FBEC4F}"/>
            </a:ext>
          </a:extLst>
        </cdr:cNvPr>
        <cdr:cNvSpPr txBox="1"/>
      </cdr:nvSpPr>
      <cdr:spPr>
        <a:xfrm xmlns:a="http://schemas.openxmlformats.org/drawingml/2006/main">
          <a:off x="5108446" y="3358253"/>
          <a:ext cx="1349120" cy="3286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t>Age Group</a:t>
          </a:r>
        </a:p>
      </cdr:txBody>
    </cdr:sp>
  </cdr:relSizeAnchor>
  <cdr:relSizeAnchor xmlns:cdr="http://schemas.openxmlformats.org/drawingml/2006/chartDrawing">
    <cdr:from>
      <cdr:x>0.13166</cdr:x>
      <cdr:y>0.92066</cdr:y>
    </cdr:from>
    <cdr:to>
      <cdr:x>0.20863</cdr:x>
      <cdr:y>0.98441</cdr:y>
    </cdr:to>
    <cdr:pic>
      <cdr:nvPicPr>
        <cdr:cNvPr id="6" name="chart">
          <a:extLst xmlns:a="http://schemas.openxmlformats.org/drawingml/2006/main">
            <a:ext uri="{FF2B5EF4-FFF2-40B4-BE49-F238E27FC236}">
              <a16:creationId xmlns:a16="http://schemas.microsoft.com/office/drawing/2014/main" id="{B7C2543D-87C7-4229-815A-018BC4F2EF0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522858" y="3937764"/>
          <a:ext cx="890242" cy="272692"/>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0.45114</cdr:x>
      <cdr:y>0.76418</cdr:y>
    </cdr:from>
    <cdr:to>
      <cdr:x>0.59186</cdr:x>
      <cdr:y>0.86177</cdr:y>
    </cdr:to>
    <cdr:sp macro="" textlink="">
      <cdr:nvSpPr>
        <cdr:cNvPr id="2" name="TextBox 1">
          <a:extLst xmlns:a="http://schemas.openxmlformats.org/drawingml/2006/main">
            <a:ext uri="{FF2B5EF4-FFF2-40B4-BE49-F238E27FC236}">
              <a16:creationId xmlns:a16="http://schemas.microsoft.com/office/drawing/2014/main" id="{2C3980B0-F25A-458E-8EF4-9024FFA93890}"/>
            </a:ext>
          </a:extLst>
        </cdr:cNvPr>
        <cdr:cNvSpPr txBox="1"/>
      </cdr:nvSpPr>
      <cdr:spPr>
        <a:xfrm xmlns:a="http://schemas.openxmlformats.org/drawingml/2006/main">
          <a:off x="5218122" y="3152651"/>
          <a:ext cx="1627622" cy="4025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chemeClr val="tx1">
                  <a:lumMod val="50000"/>
                </a:schemeClr>
              </a:solidFill>
            </a:rPr>
            <a:t>Age Group</a:t>
          </a:r>
        </a:p>
      </cdr:txBody>
    </cdr:sp>
  </cdr:relSizeAnchor>
</c:userShapes>
</file>

<file path=ppt/drawings/drawing5.xml><?xml version="1.0" encoding="utf-8"?>
<c:userShapes xmlns:c="http://schemas.openxmlformats.org/drawingml/2006/chart">
  <cdr:relSizeAnchor xmlns:cdr="http://schemas.openxmlformats.org/drawingml/2006/chartDrawing">
    <cdr:from>
      <cdr:x>0.26632</cdr:x>
      <cdr:y>0</cdr:y>
    </cdr:from>
    <cdr:to>
      <cdr:x>0.73368</cdr:x>
      <cdr:y>0.08804</cdr:y>
    </cdr:to>
    <cdr:sp macro="" textlink="">
      <cdr:nvSpPr>
        <cdr:cNvPr id="3" name="TextBox 2">
          <a:extLst xmlns:a="http://schemas.openxmlformats.org/drawingml/2006/main">
            <a:ext uri="{FF2B5EF4-FFF2-40B4-BE49-F238E27FC236}">
              <a16:creationId xmlns:a16="http://schemas.microsoft.com/office/drawing/2014/main" id="{6D12B5BA-B84B-44D6-8D20-4CFABD98C173}"/>
            </a:ext>
          </a:extLst>
        </cdr:cNvPr>
        <cdr:cNvSpPr txBox="1"/>
      </cdr:nvSpPr>
      <cdr:spPr>
        <a:xfrm xmlns:a="http://schemas.openxmlformats.org/drawingml/2006/main">
          <a:off x="1404914" y="0"/>
          <a:ext cx="2465434" cy="335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b="1" dirty="0">
            <a:solidFill>
              <a:schemeClr val="tx1">
                <a:lumMod val="60000"/>
                <a:lumOff val="40000"/>
              </a:schemeClr>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0.45302</cdr:x>
      <cdr:y>0.77776</cdr:y>
    </cdr:from>
    <cdr:to>
      <cdr:x>0.57455</cdr:x>
      <cdr:y>0.89672</cdr:y>
    </cdr:to>
    <cdr:sp macro="" textlink="">
      <cdr:nvSpPr>
        <cdr:cNvPr id="2" name="TextBox 1">
          <a:extLst xmlns:a="http://schemas.openxmlformats.org/drawingml/2006/main">
            <a:ext uri="{FF2B5EF4-FFF2-40B4-BE49-F238E27FC236}">
              <a16:creationId xmlns:a16="http://schemas.microsoft.com/office/drawing/2014/main" id="{8302AA49-0672-4A3F-8BFC-4C8EFB74DF49}"/>
            </a:ext>
          </a:extLst>
        </cdr:cNvPr>
        <cdr:cNvSpPr txBox="1"/>
      </cdr:nvSpPr>
      <cdr:spPr>
        <a:xfrm xmlns:a="http://schemas.openxmlformats.org/drawingml/2006/main">
          <a:off x="5239843" y="3294666"/>
          <a:ext cx="1405680" cy="503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solidFill>
                <a:schemeClr val="tx1"/>
              </a:solidFill>
            </a:rPr>
            <a:t>Age Group</a:t>
          </a:r>
        </a:p>
      </cdr:txBody>
    </cdr:sp>
  </cdr:relSizeAnchor>
  <cdr:relSizeAnchor xmlns:cdr="http://schemas.openxmlformats.org/drawingml/2006/chartDrawing">
    <cdr:from>
      <cdr:x>0.03607</cdr:x>
      <cdr:y>0.89672</cdr:y>
    </cdr:from>
    <cdr:to>
      <cdr:x>0.18559</cdr:x>
      <cdr:y>1</cdr:y>
    </cdr:to>
    <cdr:sp macro="" textlink="">
      <cdr:nvSpPr>
        <cdr:cNvPr id="3" name="TextBox 1">
          <a:extLst xmlns:a="http://schemas.openxmlformats.org/drawingml/2006/main">
            <a:ext uri="{FF2B5EF4-FFF2-40B4-BE49-F238E27FC236}">
              <a16:creationId xmlns:a16="http://schemas.microsoft.com/office/drawing/2014/main" id="{DB1C824E-5BB8-48A8-BD31-F0BBEC9951D8}"/>
            </a:ext>
          </a:extLst>
        </cdr:cNvPr>
        <cdr:cNvSpPr txBox="1"/>
      </cdr:nvSpPr>
      <cdr:spPr>
        <a:xfrm xmlns:a="http://schemas.openxmlformats.org/drawingml/2006/main">
          <a:off x="417193" y="3798592"/>
          <a:ext cx="1729473" cy="4374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chemeClr val="tx1">
                  <a:lumMod val="50000"/>
                </a:schemeClr>
              </a:solidFill>
            </a:rPr>
            <a:t>Household Type</a:t>
          </a:r>
        </a:p>
      </cdr:txBody>
    </cdr:sp>
  </cdr:relSizeAnchor>
  <cdr:relSizeAnchor xmlns:cdr="http://schemas.openxmlformats.org/drawingml/2006/chartDrawing">
    <cdr:from>
      <cdr:x>0.20492</cdr:x>
      <cdr:y>0</cdr:y>
    </cdr:from>
    <cdr:to>
      <cdr:x>0.36048</cdr:x>
      <cdr:y>0.77036</cdr:y>
    </cdr:to>
    <cdr:sp macro="" textlink="">
      <cdr:nvSpPr>
        <cdr:cNvPr id="4" name="Rectangle 3">
          <a:extLst xmlns:a="http://schemas.openxmlformats.org/drawingml/2006/main">
            <a:ext uri="{FF2B5EF4-FFF2-40B4-BE49-F238E27FC236}">
              <a16:creationId xmlns:a16="http://schemas.microsoft.com/office/drawing/2014/main" id="{82DC36EE-7BF0-4E79-8400-15448D49E76A}"/>
            </a:ext>
          </a:extLst>
        </cdr:cNvPr>
        <cdr:cNvSpPr/>
      </cdr:nvSpPr>
      <cdr:spPr>
        <a:xfrm xmlns:a="http://schemas.openxmlformats.org/drawingml/2006/main">
          <a:off x="2370161" y="0"/>
          <a:ext cx="1799327" cy="3263314"/>
        </a:xfrm>
        <a:prstGeom xmlns:a="http://schemas.openxmlformats.org/drawingml/2006/main" prst="rect">
          <a:avLst/>
        </a:prstGeom>
        <a:solidFill xmlns:a="http://schemas.openxmlformats.org/drawingml/2006/main">
          <a:schemeClr val="accent1">
            <a:alpha val="1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0.50384</cdr:x>
      <cdr:y>0</cdr:y>
    </cdr:from>
    <cdr:to>
      <cdr:x>0.65941</cdr:x>
      <cdr:y>0.77036</cdr:y>
    </cdr:to>
    <cdr:sp macro="" textlink="">
      <cdr:nvSpPr>
        <cdr:cNvPr id="5" name="Rectangle 4">
          <a:extLst xmlns:a="http://schemas.openxmlformats.org/drawingml/2006/main">
            <a:ext uri="{FF2B5EF4-FFF2-40B4-BE49-F238E27FC236}">
              <a16:creationId xmlns:a16="http://schemas.microsoft.com/office/drawing/2014/main" id="{777F8076-D340-46CE-8188-7CB096F477DB}"/>
            </a:ext>
          </a:extLst>
        </cdr:cNvPr>
        <cdr:cNvSpPr/>
      </cdr:nvSpPr>
      <cdr:spPr>
        <a:xfrm xmlns:a="http://schemas.openxmlformats.org/drawingml/2006/main">
          <a:off x="5827712" y="-1814512"/>
          <a:ext cx="1799327" cy="3263314"/>
        </a:xfrm>
        <a:prstGeom xmlns:a="http://schemas.openxmlformats.org/drawingml/2006/main" prst="rect">
          <a:avLst/>
        </a:prstGeom>
        <a:solidFill xmlns:a="http://schemas.openxmlformats.org/drawingml/2006/main">
          <a:schemeClr val="accent1">
            <a:alpha val="1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0.81637</cdr:x>
      <cdr:y>0</cdr:y>
    </cdr:from>
    <cdr:to>
      <cdr:x>0.97193</cdr:x>
      <cdr:y>0.77036</cdr:y>
    </cdr:to>
    <cdr:sp macro="" textlink="">
      <cdr:nvSpPr>
        <cdr:cNvPr id="6" name="Rectangle 5">
          <a:extLst xmlns:a="http://schemas.openxmlformats.org/drawingml/2006/main">
            <a:ext uri="{FF2B5EF4-FFF2-40B4-BE49-F238E27FC236}">
              <a16:creationId xmlns:a16="http://schemas.microsoft.com/office/drawing/2014/main" id="{777F8076-D340-46CE-8188-7CB096F477DB}"/>
            </a:ext>
          </a:extLst>
        </cdr:cNvPr>
        <cdr:cNvSpPr/>
      </cdr:nvSpPr>
      <cdr:spPr>
        <a:xfrm xmlns:a="http://schemas.openxmlformats.org/drawingml/2006/main">
          <a:off x="9442546" y="0"/>
          <a:ext cx="1799327" cy="3263314"/>
        </a:xfrm>
        <a:prstGeom xmlns:a="http://schemas.openxmlformats.org/drawingml/2006/main" prst="rect">
          <a:avLst/>
        </a:prstGeom>
        <a:solidFill xmlns:a="http://schemas.openxmlformats.org/drawingml/2006/main">
          <a:schemeClr val="accent1">
            <a:alpha val="1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0.11641</cdr:x>
      <cdr:y>0.91006</cdr:y>
    </cdr:from>
    <cdr:to>
      <cdr:x>0.32246</cdr:x>
      <cdr:y>1</cdr:y>
    </cdr:to>
    <cdr:sp macro="" textlink="">
      <cdr:nvSpPr>
        <cdr:cNvPr id="2" name="TextBox 1">
          <a:extLst xmlns:a="http://schemas.openxmlformats.org/drawingml/2006/main">
            <a:ext uri="{FF2B5EF4-FFF2-40B4-BE49-F238E27FC236}">
              <a16:creationId xmlns:a16="http://schemas.microsoft.com/office/drawing/2014/main" id="{334A8C86-1D42-4E4B-A073-6BE5BEEC1C33}"/>
            </a:ext>
          </a:extLst>
        </cdr:cNvPr>
        <cdr:cNvSpPr txBox="1"/>
      </cdr:nvSpPr>
      <cdr:spPr>
        <a:xfrm xmlns:a="http://schemas.openxmlformats.org/drawingml/2006/main">
          <a:off x="1346503" y="3825639"/>
          <a:ext cx="2383277" cy="3780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0" dirty="0"/>
            <a:t>Real Household Income</a:t>
          </a:r>
        </a:p>
      </cdr:txBody>
    </cdr:sp>
  </cdr:relSizeAnchor>
</c:userShapes>
</file>

<file path=ppt/drawings/drawing8.xml><?xml version="1.0" encoding="utf-8"?>
<c:userShapes xmlns:c="http://schemas.openxmlformats.org/drawingml/2006/chart">
  <cdr:relSizeAnchor xmlns:cdr="http://schemas.openxmlformats.org/drawingml/2006/chartDrawing">
    <cdr:from>
      <cdr:x>0.40687</cdr:x>
      <cdr:y>0.82234</cdr:y>
    </cdr:from>
    <cdr:to>
      <cdr:x>0.60082</cdr:x>
      <cdr:y>0.89204</cdr:y>
    </cdr:to>
    <cdr:sp macro="" textlink="">
      <cdr:nvSpPr>
        <cdr:cNvPr id="2" name="TextBox 3">
          <a:extLst xmlns:a="http://schemas.openxmlformats.org/drawingml/2006/main">
            <a:ext uri="{FF2B5EF4-FFF2-40B4-BE49-F238E27FC236}">
              <a16:creationId xmlns:a16="http://schemas.microsoft.com/office/drawing/2014/main" id="{E411BB0E-498A-4A1F-911E-A9642B68C1CC}"/>
            </a:ext>
          </a:extLst>
        </cdr:cNvPr>
        <cdr:cNvSpPr txBox="1"/>
      </cdr:nvSpPr>
      <cdr:spPr>
        <a:xfrm xmlns:a="http://schemas.openxmlformats.org/drawingml/2006/main">
          <a:off x="4706048" y="3631283"/>
          <a:ext cx="2243328"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b="1" dirty="0">
              <a:solidFill>
                <a:schemeClr val="tx1">
                  <a:lumMod val="50000"/>
                </a:schemeClr>
              </a:solidFill>
            </a:rPr>
            <a:t>Household Income</a:t>
          </a:r>
        </a:p>
      </cdr:txBody>
    </cdr:sp>
  </cdr:relSizeAnchor>
</c:userShapes>
</file>

<file path=ppt/drawings/drawing9.xml><?xml version="1.0" encoding="utf-8"?>
<c:userShapes xmlns:c="http://schemas.openxmlformats.org/drawingml/2006/chart">
  <cdr:relSizeAnchor xmlns:cdr="http://schemas.openxmlformats.org/drawingml/2006/chartDrawing">
    <cdr:from>
      <cdr:x>0.33256</cdr:x>
      <cdr:y>0.04884</cdr:y>
    </cdr:from>
    <cdr:to>
      <cdr:x>0.41161</cdr:x>
      <cdr:y>0.25592</cdr:y>
    </cdr:to>
    <cdr:sp macro="" textlink="">
      <cdr:nvSpPr>
        <cdr:cNvPr id="2" name="TextBox 1">
          <a:extLst xmlns:a="http://schemas.openxmlformats.org/drawingml/2006/main">
            <a:ext uri="{FF2B5EF4-FFF2-40B4-BE49-F238E27FC236}">
              <a16:creationId xmlns:a16="http://schemas.microsoft.com/office/drawing/2014/main" id="{6E7FC6A0-C794-3044-9D9B-92C2D55E3B0B}"/>
            </a:ext>
          </a:extLst>
        </cdr:cNvPr>
        <cdr:cNvSpPr txBox="1"/>
      </cdr:nvSpPr>
      <cdr:spPr>
        <a:xfrm xmlns:a="http://schemas.openxmlformats.org/drawingml/2006/main">
          <a:off x="3846512" y="21567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E99E14-4867-0444-B05B-B5EF792899AA}" type="datetimeFigureOut">
              <a:rPr lang="en-US" smtClean="0"/>
              <a:t>6/12/2019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C20E9-BA22-9F4A-9C80-C8506BA1CD9E}" type="slidenum">
              <a:rPr lang="en-US" smtClean="0"/>
              <a:t>‹#›</a:t>
            </a:fld>
            <a:endParaRPr lang="en-US"/>
          </a:p>
        </p:txBody>
      </p:sp>
    </p:spTree>
    <p:extLst>
      <p:ext uri="{BB962C8B-B14F-4D97-AF65-F5344CB8AC3E}">
        <p14:creationId xmlns:p14="http://schemas.microsoft.com/office/powerpoint/2010/main" val="104610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3</a:t>
            </a:fld>
            <a:endParaRPr lang="en-US"/>
          </a:p>
        </p:txBody>
      </p:sp>
    </p:spTree>
    <p:extLst>
      <p:ext uri="{BB962C8B-B14F-4D97-AF65-F5344CB8AC3E}">
        <p14:creationId xmlns:p14="http://schemas.microsoft.com/office/powerpoint/2010/main" val="914394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22</a:t>
            </a:fld>
            <a:endParaRPr lang="en-US"/>
          </a:p>
        </p:txBody>
      </p:sp>
    </p:spTree>
    <p:extLst>
      <p:ext uri="{BB962C8B-B14F-4D97-AF65-F5344CB8AC3E}">
        <p14:creationId xmlns:p14="http://schemas.microsoft.com/office/powerpoint/2010/main" val="3252824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24</a:t>
            </a:fld>
            <a:endParaRPr lang="en-US"/>
          </a:p>
        </p:txBody>
      </p:sp>
    </p:spTree>
    <p:extLst>
      <p:ext uri="{BB962C8B-B14F-4D97-AF65-F5344CB8AC3E}">
        <p14:creationId xmlns:p14="http://schemas.microsoft.com/office/powerpoint/2010/main" val="32742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25</a:t>
            </a:fld>
            <a:endParaRPr lang="en-US"/>
          </a:p>
        </p:txBody>
      </p:sp>
    </p:spTree>
    <p:extLst>
      <p:ext uri="{BB962C8B-B14F-4D97-AF65-F5344CB8AC3E}">
        <p14:creationId xmlns:p14="http://schemas.microsoft.com/office/powerpoint/2010/main" val="3541538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26</a:t>
            </a:fld>
            <a:endParaRPr lang="en-US"/>
          </a:p>
        </p:txBody>
      </p:sp>
    </p:spTree>
    <p:extLst>
      <p:ext uri="{BB962C8B-B14F-4D97-AF65-F5344CB8AC3E}">
        <p14:creationId xmlns:p14="http://schemas.microsoft.com/office/powerpoint/2010/main" val="970742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27</a:t>
            </a:fld>
            <a:endParaRPr lang="en-US"/>
          </a:p>
        </p:txBody>
      </p:sp>
    </p:spTree>
    <p:extLst>
      <p:ext uri="{BB962C8B-B14F-4D97-AF65-F5344CB8AC3E}">
        <p14:creationId xmlns:p14="http://schemas.microsoft.com/office/powerpoint/2010/main" val="7791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28</a:t>
            </a:fld>
            <a:endParaRPr lang="en-US"/>
          </a:p>
        </p:txBody>
      </p:sp>
    </p:spTree>
    <p:extLst>
      <p:ext uri="{BB962C8B-B14F-4D97-AF65-F5344CB8AC3E}">
        <p14:creationId xmlns:p14="http://schemas.microsoft.com/office/powerpoint/2010/main" val="680417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31</a:t>
            </a:fld>
            <a:endParaRPr lang="en-US"/>
          </a:p>
        </p:txBody>
      </p:sp>
    </p:spTree>
    <p:extLst>
      <p:ext uri="{BB962C8B-B14F-4D97-AF65-F5344CB8AC3E}">
        <p14:creationId xmlns:p14="http://schemas.microsoft.com/office/powerpoint/2010/main" val="1771986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34</a:t>
            </a:fld>
            <a:endParaRPr lang="en-US"/>
          </a:p>
        </p:txBody>
      </p:sp>
    </p:spTree>
    <p:extLst>
      <p:ext uri="{BB962C8B-B14F-4D97-AF65-F5344CB8AC3E}">
        <p14:creationId xmlns:p14="http://schemas.microsoft.com/office/powerpoint/2010/main" val="2013348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C324DE-EC36-D94B-8AAC-AEBB5A2B4B60}" type="slidenum">
              <a:rPr lang="en-US" smtClean="0"/>
              <a:pPr/>
              <a:t>6</a:t>
            </a:fld>
            <a:endParaRPr lang="en-US"/>
          </a:p>
        </p:txBody>
      </p:sp>
    </p:spTree>
    <p:extLst>
      <p:ext uri="{BB962C8B-B14F-4D97-AF65-F5344CB8AC3E}">
        <p14:creationId xmlns:p14="http://schemas.microsoft.com/office/powerpoint/2010/main" val="146379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7</a:t>
            </a:fld>
            <a:endParaRPr lang="en-US"/>
          </a:p>
        </p:txBody>
      </p:sp>
    </p:spTree>
    <p:extLst>
      <p:ext uri="{BB962C8B-B14F-4D97-AF65-F5344CB8AC3E}">
        <p14:creationId xmlns:p14="http://schemas.microsoft.com/office/powerpoint/2010/main" val="371300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14</a:t>
            </a:fld>
            <a:endParaRPr lang="en-US"/>
          </a:p>
        </p:txBody>
      </p:sp>
    </p:spTree>
    <p:extLst>
      <p:ext uri="{BB962C8B-B14F-4D97-AF65-F5344CB8AC3E}">
        <p14:creationId xmlns:p14="http://schemas.microsoft.com/office/powerpoint/2010/main" val="58532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17</a:t>
            </a:fld>
            <a:endParaRPr lang="en-US"/>
          </a:p>
        </p:txBody>
      </p:sp>
    </p:spTree>
    <p:extLst>
      <p:ext uri="{BB962C8B-B14F-4D97-AF65-F5344CB8AC3E}">
        <p14:creationId xmlns:p14="http://schemas.microsoft.com/office/powerpoint/2010/main" val="204779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18</a:t>
            </a:fld>
            <a:endParaRPr lang="en-US"/>
          </a:p>
        </p:txBody>
      </p:sp>
    </p:spTree>
    <p:extLst>
      <p:ext uri="{BB962C8B-B14F-4D97-AF65-F5344CB8AC3E}">
        <p14:creationId xmlns:p14="http://schemas.microsoft.com/office/powerpoint/2010/main" val="416363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19</a:t>
            </a:fld>
            <a:endParaRPr lang="en-US"/>
          </a:p>
        </p:txBody>
      </p:sp>
    </p:spTree>
    <p:extLst>
      <p:ext uri="{BB962C8B-B14F-4D97-AF65-F5344CB8AC3E}">
        <p14:creationId xmlns:p14="http://schemas.microsoft.com/office/powerpoint/2010/main" val="281944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20</a:t>
            </a:fld>
            <a:endParaRPr lang="en-US"/>
          </a:p>
        </p:txBody>
      </p:sp>
    </p:spTree>
    <p:extLst>
      <p:ext uri="{BB962C8B-B14F-4D97-AF65-F5344CB8AC3E}">
        <p14:creationId xmlns:p14="http://schemas.microsoft.com/office/powerpoint/2010/main" val="7331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C20E9-BA22-9F4A-9C80-C8506BA1CD9E}" type="slidenum">
              <a:rPr lang="en-US" smtClean="0"/>
              <a:t>21</a:t>
            </a:fld>
            <a:endParaRPr lang="en-US"/>
          </a:p>
        </p:txBody>
      </p:sp>
    </p:spTree>
    <p:extLst>
      <p:ext uri="{BB962C8B-B14F-4D97-AF65-F5344CB8AC3E}">
        <p14:creationId xmlns:p14="http://schemas.microsoft.com/office/powerpoint/2010/main" val="26630652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241D0-1FBC-4907-977C-2CFF4BEAFCD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0773" b="11365"/>
          <a:stretch/>
        </p:blipFill>
        <p:spPr>
          <a:xfrm>
            <a:off x="0" y="0"/>
            <a:ext cx="12192000" cy="5515897"/>
          </a:xfrm>
          <a:prstGeom prst="rect">
            <a:avLst/>
          </a:prstGeom>
        </p:spPr>
      </p:pic>
      <p:sp>
        <p:nvSpPr>
          <p:cNvPr id="15" name="Rectangle 14">
            <a:extLst>
              <a:ext uri="{FF2B5EF4-FFF2-40B4-BE49-F238E27FC236}">
                <a16:creationId xmlns:a16="http://schemas.microsoft.com/office/drawing/2014/main" id="{6D2059D3-0A72-4557-B645-7EE4A146AB21}"/>
              </a:ext>
            </a:extLst>
          </p:cNvPr>
          <p:cNvSpPr/>
          <p:nvPr userDrawn="1"/>
        </p:nvSpPr>
        <p:spPr>
          <a:xfrm>
            <a:off x="-1" y="0"/>
            <a:ext cx="12191999" cy="5603128"/>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Rectangle 20">
            <a:extLst>
              <a:ext uri="{FF2B5EF4-FFF2-40B4-BE49-F238E27FC236}">
                <a16:creationId xmlns:a16="http://schemas.microsoft.com/office/drawing/2014/main" id="{F7EA37A3-48D6-4A57-94EC-5DF2E598F733}"/>
              </a:ext>
            </a:extLst>
          </p:cNvPr>
          <p:cNvSpPr/>
          <p:nvPr userDrawn="1"/>
        </p:nvSpPr>
        <p:spPr>
          <a:xfrm>
            <a:off x="0" y="5459896"/>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solidFill>
              </a:rPr>
              <a:t>© PRESIDENT AND FELLOWS OF HARVARD COLLEGE</a:t>
            </a:r>
          </a:p>
        </p:txBody>
      </p:sp>
    </p:spTree>
    <p:extLst>
      <p:ext uri="{BB962C8B-B14F-4D97-AF65-F5344CB8AC3E}">
        <p14:creationId xmlns:p14="http://schemas.microsoft.com/office/powerpoint/2010/main" val="2247466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4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3"/>
            <a:ext cx="2697480" cy="2067629"/>
          </a:xfrm>
        </p:spPr>
        <p:txBody>
          <a:bodyPr/>
          <a:lstStyle>
            <a:lvl1pPr marL="0" indent="0" algn="ctr">
              <a:buNone/>
              <a:defRPr/>
            </a:lvl1pPr>
          </a:lstStyle>
          <a:p>
            <a:endParaRPr lang="en-US"/>
          </a:p>
        </p:txBody>
      </p:sp>
      <p:sp>
        <p:nvSpPr>
          <p:cNvPr id="7" name="Picture Placeholder 5">
            <a:extLst>
              <a:ext uri="{FF2B5EF4-FFF2-40B4-BE49-F238E27FC236}">
                <a16:creationId xmlns:a16="http://schemas.microsoft.com/office/drawing/2014/main" id="{B45095E1-4997-493B-AF7D-52569BF2AC9A}"/>
              </a:ext>
            </a:extLst>
          </p:cNvPr>
          <p:cNvSpPr>
            <a:spLocks noGrp="1"/>
          </p:cNvSpPr>
          <p:nvPr>
            <p:ph type="pic" sz="quarter" idx="13"/>
          </p:nvPr>
        </p:nvSpPr>
        <p:spPr>
          <a:xfrm>
            <a:off x="9137254" y="1813809"/>
            <a:ext cx="2697480" cy="2067629"/>
          </a:xfrm>
        </p:spPr>
        <p:txBody>
          <a:bodyPr/>
          <a:lstStyle>
            <a:lvl1pPr marL="0" indent="0" algn="ctr">
              <a:buNone/>
              <a:defRPr/>
            </a:lvl1pPr>
          </a:lstStyle>
          <a:p>
            <a:endParaRPr lang="en-US"/>
          </a:p>
        </p:txBody>
      </p:sp>
      <p:sp>
        <p:nvSpPr>
          <p:cNvPr id="9" name="Picture Placeholder 5">
            <a:extLst>
              <a:ext uri="{FF2B5EF4-FFF2-40B4-BE49-F238E27FC236}">
                <a16:creationId xmlns:a16="http://schemas.microsoft.com/office/drawing/2014/main" id="{C16DB386-C170-4987-8892-EE1429EBA450}"/>
              </a:ext>
            </a:extLst>
          </p:cNvPr>
          <p:cNvSpPr>
            <a:spLocks noGrp="1"/>
          </p:cNvSpPr>
          <p:nvPr>
            <p:ph type="pic" sz="quarter" idx="14"/>
          </p:nvPr>
        </p:nvSpPr>
        <p:spPr>
          <a:xfrm>
            <a:off x="6251497" y="4079042"/>
            <a:ext cx="2697480" cy="2067629"/>
          </a:xfrm>
        </p:spPr>
        <p:txBody>
          <a:bodyPr/>
          <a:lstStyle>
            <a:lvl1pPr marL="0" indent="0" algn="ctr">
              <a:buNone/>
              <a:defRPr/>
            </a:lvl1pPr>
          </a:lstStyle>
          <a:p>
            <a:endParaRPr lang="en-US"/>
          </a:p>
        </p:txBody>
      </p:sp>
      <p:sp>
        <p:nvSpPr>
          <p:cNvPr id="10" name="Picture Placeholder 5">
            <a:extLst>
              <a:ext uri="{FF2B5EF4-FFF2-40B4-BE49-F238E27FC236}">
                <a16:creationId xmlns:a16="http://schemas.microsoft.com/office/drawing/2014/main" id="{A1296044-48B0-4A64-BBCD-3F1CD0AC0F65}"/>
              </a:ext>
            </a:extLst>
          </p:cNvPr>
          <p:cNvSpPr>
            <a:spLocks noGrp="1"/>
          </p:cNvSpPr>
          <p:nvPr>
            <p:ph type="pic" sz="quarter" idx="15"/>
          </p:nvPr>
        </p:nvSpPr>
        <p:spPr>
          <a:xfrm>
            <a:off x="9137254" y="4078338"/>
            <a:ext cx="2697480" cy="2067629"/>
          </a:xfrm>
        </p:spPr>
        <p:txBody>
          <a:bodyPr/>
          <a:lstStyle>
            <a:lvl1pPr marL="0" indent="0" algn="ctr">
              <a:buNone/>
              <a:defRPr/>
            </a:lvl1pPr>
          </a:lstStyle>
          <a:p>
            <a:endParaRPr lang="en-US"/>
          </a:p>
        </p:txBody>
      </p:sp>
      <p:sp>
        <p:nvSpPr>
          <p:cNvPr id="11" name="Text Placeholder 5">
            <a:extLst>
              <a:ext uri="{FF2B5EF4-FFF2-40B4-BE49-F238E27FC236}">
                <a16:creationId xmlns:a16="http://schemas.microsoft.com/office/drawing/2014/main" id="{CCDBCDD6-797E-45DB-ACC0-564ABB16C2B1}"/>
              </a:ext>
            </a:extLst>
          </p:cNvPr>
          <p:cNvSpPr>
            <a:spLocks noGrp="1"/>
          </p:cNvSpPr>
          <p:nvPr>
            <p:ph type="body" sz="quarter" idx="16"/>
          </p:nvPr>
        </p:nvSpPr>
        <p:spPr>
          <a:xfrm>
            <a:off x="267855" y="5927834"/>
            <a:ext cx="5828145"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145338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2 Photos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9"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3684977" y="3891207"/>
            <a:ext cx="8145684" cy="18857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268289"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3684977" y="1814513"/>
            <a:ext cx="8145684" cy="18857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50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2 Photos righ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8578236" y="1814513"/>
            <a:ext cx="3252425" cy="1885706"/>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267856" y="3891207"/>
            <a:ext cx="8145684" cy="18857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
        <p:nvSpPr>
          <p:cNvPr id="9" name="Picture Placeholder 5">
            <a:extLst>
              <a:ext uri="{FF2B5EF4-FFF2-40B4-BE49-F238E27FC236}">
                <a16:creationId xmlns:a16="http://schemas.microsoft.com/office/drawing/2014/main" id="{407BB67D-DEFF-4B72-AA52-18BFBE5B79C7}"/>
              </a:ext>
            </a:extLst>
          </p:cNvPr>
          <p:cNvSpPr>
            <a:spLocks noGrp="1"/>
          </p:cNvSpPr>
          <p:nvPr>
            <p:ph type="pic" sz="quarter" idx="14"/>
          </p:nvPr>
        </p:nvSpPr>
        <p:spPr>
          <a:xfrm>
            <a:off x="8578236" y="3891207"/>
            <a:ext cx="3252425" cy="1885706"/>
          </a:xfrm>
        </p:spPr>
        <p:txBody>
          <a:bodyPr/>
          <a:lstStyle>
            <a:lvl1pPr marL="0" indent="0" algn="ctr">
              <a:buNone/>
              <a:defRPr/>
            </a:lvl1pPr>
          </a:lstStyle>
          <a:p>
            <a:endParaRPr lang="en-US"/>
          </a:p>
        </p:txBody>
      </p:sp>
      <p:sp>
        <p:nvSpPr>
          <p:cNvPr id="10" name="Content Placeholder 2">
            <a:extLst>
              <a:ext uri="{FF2B5EF4-FFF2-40B4-BE49-F238E27FC236}">
                <a16:creationId xmlns:a16="http://schemas.microsoft.com/office/drawing/2014/main" id="{6DC4EBAD-6AB3-40EB-B022-E42BCA95EE2B}"/>
              </a:ext>
            </a:extLst>
          </p:cNvPr>
          <p:cNvSpPr>
            <a:spLocks noGrp="1"/>
          </p:cNvSpPr>
          <p:nvPr>
            <p:ph idx="15"/>
          </p:nvPr>
        </p:nvSpPr>
        <p:spPr>
          <a:xfrm>
            <a:off x="267856" y="1814513"/>
            <a:ext cx="8145684" cy="18857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522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Collage">
    <p:spTree>
      <p:nvGrpSpPr>
        <p:cNvPr id="1" name=""/>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F3055A2C-8277-4488-B37E-F78097B654D3}"/>
              </a:ext>
            </a:extLst>
          </p:cNvPr>
          <p:cNvSpPr>
            <a:spLocks noGrp="1"/>
          </p:cNvSpPr>
          <p:nvPr>
            <p:ph type="pic" sz="quarter" idx="13"/>
          </p:nvPr>
        </p:nvSpPr>
        <p:spPr>
          <a:xfrm>
            <a:off x="-1" y="143230"/>
            <a:ext cx="5972175" cy="3216117"/>
          </a:xfrm>
        </p:spPr>
        <p:txBody>
          <a:bodyPr/>
          <a:lstStyle>
            <a:lvl1pPr marL="0" indent="0" algn="ctr">
              <a:buNone/>
              <a:defRPr/>
            </a:lvl1pPr>
          </a:lstStyle>
          <a:p>
            <a:endParaRPr lang="en-US"/>
          </a:p>
        </p:txBody>
      </p:sp>
      <p:sp>
        <p:nvSpPr>
          <p:cNvPr id="17" name="Picture Placeholder 5">
            <a:extLst>
              <a:ext uri="{FF2B5EF4-FFF2-40B4-BE49-F238E27FC236}">
                <a16:creationId xmlns:a16="http://schemas.microsoft.com/office/drawing/2014/main" id="{FA131B00-87C6-40B8-9DCE-9557AE391646}"/>
              </a:ext>
            </a:extLst>
          </p:cNvPr>
          <p:cNvSpPr>
            <a:spLocks noGrp="1"/>
          </p:cNvSpPr>
          <p:nvPr>
            <p:ph type="pic" sz="quarter" idx="14"/>
          </p:nvPr>
        </p:nvSpPr>
        <p:spPr>
          <a:xfrm>
            <a:off x="6096000" y="143231"/>
            <a:ext cx="3759200" cy="1971319"/>
          </a:xfrm>
        </p:spPr>
        <p:txBody>
          <a:bodyPr/>
          <a:lstStyle>
            <a:lvl1pPr marL="0" indent="0" algn="ctr">
              <a:buNone/>
              <a:defRPr/>
            </a:lvl1pPr>
          </a:lstStyle>
          <a:p>
            <a:endParaRPr lang="en-US"/>
          </a:p>
        </p:txBody>
      </p:sp>
      <p:sp>
        <p:nvSpPr>
          <p:cNvPr id="18" name="Picture Placeholder 5">
            <a:extLst>
              <a:ext uri="{FF2B5EF4-FFF2-40B4-BE49-F238E27FC236}">
                <a16:creationId xmlns:a16="http://schemas.microsoft.com/office/drawing/2014/main" id="{04D1C248-FF21-4D6A-A781-471EE2CA2DF5}"/>
              </a:ext>
            </a:extLst>
          </p:cNvPr>
          <p:cNvSpPr>
            <a:spLocks noGrp="1"/>
          </p:cNvSpPr>
          <p:nvPr>
            <p:ph type="pic" sz="quarter" idx="15"/>
          </p:nvPr>
        </p:nvSpPr>
        <p:spPr>
          <a:xfrm>
            <a:off x="9979024" y="143231"/>
            <a:ext cx="2212976" cy="1971319"/>
          </a:xfrm>
        </p:spPr>
        <p:txBody>
          <a:bodyPr/>
          <a:lstStyle>
            <a:lvl1pPr marL="0" indent="0" algn="ctr">
              <a:buNone/>
              <a:defRPr/>
            </a:lvl1pPr>
          </a:lstStyle>
          <a:p>
            <a:endParaRPr lang="en-US"/>
          </a:p>
        </p:txBody>
      </p:sp>
      <p:sp>
        <p:nvSpPr>
          <p:cNvPr id="19" name="Picture Placeholder 5">
            <a:extLst>
              <a:ext uri="{FF2B5EF4-FFF2-40B4-BE49-F238E27FC236}">
                <a16:creationId xmlns:a16="http://schemas.microsoft.com/office/drawing/2014/main" id="{0518E55D-652C-4347-A1DB-F7EB0A6803F2}"/>
              </a:ext>
            </a:extLst>
          </p:cNvPr>
          <p:cNvSpPr>
            <a:spLocks noGrp="1"/>
          </p:cNvSpPr>
          <p:nvPr>
            <p:ph type="pic" sz="quarter" idx="16"/>
          </p:nvPr>
        </p:nvSpPr>
        <p:spPr>
          <a:xfrm>
            <a:off x="-2" y="3471861"/>
            <a:ext cx="3708401" cy="3386139"/>
          </a:xfrm>
        </p:spPr>
        <p:txBody>
          <a:bodyPr/>
          <a:lstStyle>
            <a:lvl1pPr marL="0" indent="0" algn="ctr">
              <a:buNone/>
              <a:defRPr/>
            </a:lvl1pPr>
          </a:lstStyle>
          <a:p>
            <a:endParaRPr lang="en-US"/>
          </a:p>
        </p:txBody>
      </p:sp>
      <p:sp>
        <p:nvSpPr>
          <p:cNvPr id="20" name="Picture Placeholder 5">
            <a:extLst>
              <a:ext uri="{FF2B5EF4-FFF2-40B4-BE49-F238E27FC236}">
                <a16:creationId xmlns:a16="http://schemas.microsoft.com/office/drawing/2014/main" id="{699B992D-E681-45B5-B04D-F5D30582B628}"/>
              </a:ext>
            </a:extLst>
          </p:cNvPr>
          <p:cNvSpPr>
            <a:spLocks noGrp="1"/>
          </p:cNvSpPr>
          <p:nvPr>
            <p:ph type="pic" sz="quarter" idx="17"/>
          </p:nvPr>
        </p:nvSpPr>
        <p:spPr>
          <a:xfrm>
            <a:off x="3832225" y="3471861"/>
            <a:ext cx="2139949" cy="1900238"/>
          </a:xfrm>
        </p:spPr>
        <p:txBody>
          <a:bodyPr/>
          <a:lstStyle>
            <a:lvl1pPr marL="0" indent="0" algn="ctr">
              <a:buNone/>
              <a:defRPr/>
            </a:lvl1pPr>
          </a:lstStyle>
          <a:p>
            <a:endParaRPr lang="en-US"/>
          </a:p>
        </p:txBody>
      </p:sp>
      <p:sp>
        <p:nvSpPr>
          <p:cNvPr id="21" name="Picture Placeholder 5">
            <a:extLst>
              <a:ext uri="{FF2B5EF4-FFF2-40B4-BE49-F238E27FC236}">
                <a16:creationId xmlns:a16="http://schemas.microsoft.com/office/drawing/2014/main" id="{4DA04CDE-EDF5-44D4-B5E5-CCF0EDC6E45A}"/>
              </a:ext>
            </a:extLst>
          </p:cNvPr>
          <p:cNvSpPr>
            <a:spLocks noGrp="1"/>
          </p:cNvSpPr>
          <p:nvPr>
            <p:ph type="pic" sz="quarter" idx="18"/>
          </p:nvPr>
        </p:nvSpPr>
        <p:spPr>
          <a:xfrm>
            <a:off x="3832225" y="5484613"/>
            <a:ext cx="2139949" cy="1373387"/>
          </a:xfrm>
        </p:spPr>
        <p:txBody>
          <a:bodyPr/>
          <a:lstStyle>
            <a:lvl1pPr marL="0" indent="0" algn="ctr">
              <a:buNone/>
              <a:defRPr/>
            </a:lvl1pPr>
          </a:lstStyle>
          <a:p>
            <a:endParaRPr lang="en-US" dirty="0"/>
          </a:p>
        </p:txBody>
      </p:sp>
      <p:sp>
        <p:nvSpPr>
          <p:cNvPr id="22" name="Picture Placeholder 5">
            <a:extLst>
              <a:ext uri="{FF2B5EF4-FFF2-40B4-BE49-F238E27FC236}">
                <a16:creationId xmlns:a16="http://schemas.microsoft.com/office/drawing/2014/main" id="{2692513D-6917-4F27-9DAC-67B5101F3E85}"/>
              </a:ext>
            </a:extLst>
          </p:cNvPr>
          <p:cNvSpPr>
            <a:spLocks noGrp="1"/>
          </p:cNvSpPr>
          <p:nvPr>
            <p:ph type="pic" sz="quarter" idx="19"/>
          </p:nvPr>
        </p:nvSpPr>
        <p:spPr>
          <a:xfrm>
            <a:off x="6096000" y="2226039"/>
            <a:ext cx="6096000" cy="4631961"/>
          </a:xfrm>
        </p:spPr>
        <p:txBody>
          <a:bodyPr/>
          <a:lstStyle>
            <a:lvl1pPr marL="0" indent="0" algn="ctr">
              <a:buNone/>
              <a:defRPr/>
            </a:lvl1pPr>
          </a:lstStyle>
          <a:p>
            <a:endParaRPr lang="en-US"/>
          </a:p>
        </p:txBody>
      </p:sp>
      <p:sp>
        <p:nvSpPr>
          <p:cNvPr id="23" name="Rectangle 22">
            <a:extLst>
              <a:ext uri="{FF2B5EF4-FFF2-40B4-BE49-F238E27FC236}">
                <a16:creationId xmlns:a16="http://schemas.microsoft.com/office/drawing/2014/main" id="{3AF2F04D-CE50-42FA-9B39-08369465246C}"/>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743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dirty="0"/>
              <a:t>Click to edit Master title style</a:t>
            </a:r>
          </a:p>
        </p:txBody>
      </p:sp>
      <p:sp>
        <p:nvSpPr>
          <p:cNvPr id="6" name="Text Placeholder 5">
            <a:extLst>
              <a:ext uri="{FF2B5EF4-FFF2-40B4-BE49-F238E27FC236}">
                <a16:creationId xmlns:a16="http://schemas.microsoft.com/office/drawing/2014/main" id="{469258DD-0A3A-4207-AD6B-320BD804B3C4}"/>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
        <p:nvSpPr>
          <p:cNvPr id="5" name="Chart Placeholder 4">
            <a:extLst>
              <a:ext uri="{FF2B5EF4-FFF2-40B4-BE49-F238E27FC236}">
                <a16:creationId xmlns:a16="http://schemas.microsoft.com/office/drawing/2014/main" id="{4A0EEC95-AF1F-4444-AA02-EF97927CD725}"/>
              </a:ext>
            </a:extLst>
          </p:cNvPr>
          <p:cNvSpPr>
            <a:spLocks noGrp="1"/>
          </p:cNvSpPr>
          <p:nvPr>
            <p:ph type="chart" sz="quarter" idx="11"/>
          </p:nvPr>
        </p:nvSpPr>
        <p:spPr>
          <a:xfrm>
            <a:off x="268288" y="1264829"/>
            <a:ext cx="11566446" cy="4457330"/>
          </a:xfrm>
        </p:spPr>
        <p:txBody>
          <a:bodyPr/>
          <a:lstStyle>
            <a:lvl1pPr marL="0" indent="0" algn="ctr">
              <a:buNone/>
              <a:defRPr/>
            </a:lvl1pPr>
          </a:lstStyle>
          <a:p>
            <a:endParaRPr lang="en-US" dirty="0"/>
          </a:p>
        </p:txBody>
      </p:sp>
    </p:spTree>
    <p:extLst>
      <p:ext uri="{BB962C8B-B14F-4D97-AF65-F5344CB8AC3E}">
        <p14:creationId xmlns:p14="http://schemas.microsoft.com/office/powerpoint/2010/main" val="15877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dirty="0"/>
              <a:t>Click to edit Master title style</a:t>
            </a:r>
          </a:p>
        </p:txBody>
      </p:sp>
      <p:sp>
        <p:nvSpPr>
          <p:cNvPr id="3" name="Text Placeholder 5">
            <a:extLst>
              <a:ext uri="{FF2B5EF4-FFF2-40B4-BE49-F238E27FC236}">
                <a16:creationId xmlns:a16="http://schemas.microsoft.com/office/drawing/2014/main" id="{473A86C5-7298-46F0-A7A9-C08DE1ED1FA9}"/>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1208155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dirty="0"/>
              <a:t>Click to edit Master title style</a:t>
            </a:r>
          </a:p>
        </p:txBody>
      </p:sp>
      <p:sp>
        <p:nvSpPr>
          <p:cNvPr id="3" name="Text Placeholder 5">
            <a:extLst>
              <a:ext uri="{FF2B5EF4-FFF2-40B4-BE49-F238E27FC236}">
                <a16:creationId xmlns:a16="http://schemas.microsoft.com/office/drawing/2014/main" id="{F8838C7E-03D0-41FF-9E0C-0389EA56454D}"/>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16829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57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B86CF7-6BE0-452A-AF61-0EF23266EB3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243" b="713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FF684C0-B595-4194-92A5-01E2F0F0C8A9}"/>
              </a:ext>
            </a:extLst>
          </p:cNvPr>
          <p:cNvSpPr/>
          <p:nvPr userDrawn="1"/>
        </p:nvSpPr>
        <p:spPr>
          <a:xfrm>
            <a:off x="-9526" y="0"/>
            <a:ext cx="12201526"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BDB38-1EA1-49C8-AF20-E09C51BD91E1}"/>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48488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903FF5-D0A8-4690-B5C8-0822D35897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717" r="-2"/>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E6A5D-0695-4EA4-B5B7-A5DC8CD180B8}"/>
              </a:ext>
            </a:extLst>
          </p:cNvPr>
          <p:cNvSpPr/>
          <p:nvPr userDrawn="1"/>
        </p:nvSpPr>
        <p:spPr>
          <a:xfrm>
            <a:off x="0" y="0"/>
            <a:ext cx="12192000" cy="6858000"/>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83B9DDF-8974-4BE6-BFAC-8DB63D751B72}"/>
              </a:ext>
            </a:extLst>
          </p:cNvPr>
          <p:cNvSpPr/>
          <p:nvPr userDrawn="1"/>
        </p:nvSpPr>
        <p:spPr>
          <a:xfrm>
            <a:off x="0" y="0"/>
            <a:ext cx="12192000" cy="14323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30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Green">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6F231B57-2190-468C-B3D7-9D19210F11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3096"/>
          <a:stretch/>
        </p:blipFill>
        <p:spPr>
          <a:xfrm>
            <a:off x="0" y="0"/>
            <a:ext cx="12192000" cy="5523271"/>
          </a:xfrm>
          <a:prstGeom prst="rect">
            <a:avLst/>
          </a:prstGeom>
        </p:spPr>
      </p:pic>
      <p:sp>
        <p:nvSpPr>
          <p:cNvPr id="10" name="Rectangle 9">
            <a:extLst>
              <a:ext uri="{FF2B5EF4-FFF2-40B4-BE49-F238E27FC236}">
                <a16:creationId xmlns:a16="http://schemas.microsoft.com/office/drawing/2014/main" id="{9F7839F2-D2FF-4CB5-8958-E74E86E21BCC}"/>
              </a:ext>
            </a:extLst>
          </p:cNvPr>
          <p:cNvSpPr/>
          <p:nvPr userDrawn="1"/>
        </p:nvSpPr>
        <p:spPr>
          <a:xfrm>
            <a:off x="0" y="0"/>
            <a:ext cx="12192000" cy="5603128"/>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AF2E67-A034-4F46-81AE-3AC95ECA461F}"/>
              </a:ext>
            </a:extLst>
          </p:cNvPr>
          <p:cNvSpPr/>
          <p:nvPr userDrawn="1"/>
        </p:nvSpPr>
        <p:spPr>
          <a:xfrm>
            <a:off x="0" y="5459896"/>
            <a:ext cx="12192000" cy="1432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352401B-C93F-4060-9522-E7F384FB6A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23703" y="5695203"/>
            <a:ext cx="3593375" cy="1058049"/>
          </a:xfrm>
          <a:prstGeom prst="rect">
            <a:avLst/>
          </a:prstGeom>
        </p:spPr>
      </p:pic>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1160342"/>
            <a:ext cx="9144000" cy="1604238"/>
          </a:xfrm>
        </p:spPr>
        <p:txBody>
          <a:bodyPr anchor="b"/>
          <a:lstStyle>
            <a:lvl1pPr algn="l">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219AA75-54A8-46AA-9B20-0E97BF7CEDEB}"/>
              </a:ext>
            </a:extLst>
          </p:cNvPr>
          <p:cNvSpPr>
            <a:spLocks noGrp="1"/>
          </p:cNvSpPr>
          <p:nvPr>
            <p:ph type="subTitle" idx="1"/>
          </p:nvPr>
        </p:nvSpPr>
        <p:spPr>
          <a:xfrm>
            <a:off x="477169" y="2856655"/>
            <a:ext cx="9144000" cy="1655762"/>
          </a:xfrm>
        </p:spPr>
        <p:txBody>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Slide Number Placeholder 5">
            <a:extLst>
              <a:ext uri="{FF2B5EF4-FFF2-40B4-BE49-F238E27FC236}">
                <a16:creationId xmlns:a16="http://schemas.microsoft.com/office/drawing/2014/main" id="{B3281079-5AA8-4DE2-91CD-5627232EE7DD}"/>
              </a:ext>
            </a:extLst>
          </p:cNvPr>
          <p:cNvSpPr txBox="1">
            <a:spLocks/>
          </p:cNvSpPr>
          <p:nvPr userDrawn="1"/>
        </p:nvSpPr>
        <p:spPr>
          <a:xfrm>
            <a:off x="477169" y="6375575"/>
            <a:ext cx="7029100" cy="33601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tx1"/>
                </a:solidFill>
              </a:rPr>
              <a:t>© PRESIDENT AND FELLOWS OF HARVARD COLLEGE</a:t>
            </a:r>
          </a:p>
        </p:txBody>
      </p:sp>
    </p:spTree>
    <p:extLst>
      <p:ext uri="{BB962C8B-B14F-4D97-AF65-F5344CB8AC3E}">
        <p14:creationId xmlns:p14="http://schemas.microsoft.com/office/powerpoint/2010/main" val="334879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E03F79-B4F4-46CE-A17D-57A9863DC1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BD037D93-D49F-4346-A429-987F7E2732FE}"/>
              </a:ext>
            </a:extLst>
          </p:cNvPr>
          <p:cNvSpPr/>
          <p:nvPr userDrawn="1"/>
        </p:nvSpPr>
        <p:spPr>
          <a:xfrm>
            <a:off x="0" y="2311"/>
            <a:ext cx="12192000"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2C3A02-ECDF-427B-8EF0-0A01EB236012}"/>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p:nvPr>
        </p:nvSpPr>
        <p:spPr>
          <a:xfrm>
            <a:off x="477169" y="2511463"/>
            <a:ext cx="9144000" cy="1604238"/>
          </a:xfrm>
        </p:spPr>
        <p:txBody>
          <a:bodyPr anchor="ctr"/>
          <a:lstStyle>
            <a:lvl1pPr algn="l">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5250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v1">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BE07EA4-222B-41F1-AE33-0C82959F4D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927"/>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06BDB8A-48C0-4B76-A4D5-6C6776DA4220}"/>
              </a:ext>
            </a:extLst>
          </p:cNvPr>
          <p:cNvSpPr/>
          <p:nvPr userDrawn="1"/>
        </p:nvSpPr>
        <p:spPr>
          <a:xfrm>
            <a:off x="1201002" y="0"/>
            <a:ext cx="7233313" cy="6858000"/>
          </a:xfrm>
          <a:prstGeom prst="rect">
            <a:avLst/>
          </a:prstGeom>
          <a:solidFill>
            <a:schemeClr val="accent3">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952E23-A787-4B65-947B-66DAC15D1D66}"/>
              </a:ext>
            </a:extLst>
          </p:cNvPr>
          <p:cNvSpPr/>
          <p:nvPr userDrawn="1"/>
        </p:nvSpPr>
        <p:spPr>
          <a:xfrm>
            <a:off x="0" y="0"/>
            <a:ext cx="12192000" cy="14323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E740F33-E2A3-4498-AECA-3F7D9FFC1406}"/>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dirty="0"/>
              <a:t>Thank You</a:t>
            </a:r>
          </a:p>
        </p:txBody>
      </p:sp>
    </p:spTree>
    <p:extLst>
      <p:ext uri="{BB962C8B-B14F-4D97-AF65-F5344CB8AC3E}">
        <p14:creationId xmlns:p14="http://schemas.microsoft.com/office/powerpoint/2010/main" val="3305387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 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267D1E-C375-4B98-9A55-FC33A0A1BF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3642" b="209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E9365FF-E723-456C-A8BD-969133C43461}"/>
              </a:ext>
            </a:extLst>
          </p:cNvPr>
          <p:cNvSpPr/>
          <p:nvPr userDrawn="1"/>
        </p:nvSpPr>
        <p:spPr>
          <a:xfrm>
            <a:off x="1201002" y="0"/>
            <a:ext cx="7233313"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9393E7-9860-49B1-A6DF-4752C01FDD39}"/>
              </a:ext>
            </a:extLst>
          </p:cNvPr>
          <p:cNvSpPr/>
          <p:nvPr userDrawn="1"/>
        </p:nvSpPr>
        <p:spPr>
          <a:xfrm>
            <a:off x="0" y="0"/>
            <a:ext cx="12192000" cy="143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218BC-4A83-4CC8-8A6B-0D3D62569F1A}"/>
              </a:ext>
            </a:extLst>
          </p:cNvPr>
          <p:cNvSpPr>
            <a:spLocks noGrp="1"/>
          </p:cNvSpPr>
          <p:nvPr>
            <p:ph type="ctrTitle" hasCustomPrompt="1"/>
          </p:nvPr>
        </p:nvSpPr>
        <p:spPr>
          <a:xfrm>
            <a:off x="1969031" y="2595621"/>
            <a:ext cx="5056123" cy="1604238"/>
          </a:xfrm>
        </p:spPr>
        <p:txBody>
          <a:bodyPr anchor="ctr"/>
          <a:lstStyle>
            <a:lvl1pPr algn="l">
              <a:defRPr sz="4800">
                <a:solidFill>
                  <a:schemeClr val="bg1"/>
                </a:solidFill>
              </a:defRPr>
            </a:lvl1pPr>
          </a:lstStyle>
          <a:p>
            <a:r>
              <a:rPr lang="en-US" dirty="0"/>
              <a:t>Thank You</a:t>
            </a:r>
          </a:p>
        </p:txBody>
      </p:sp>
    </p:spTree>
    <p:extLst>
      <p:ext uri="{BB962C8B-B14F-4D97-AF65-F5344CB8AC3E}">
        <p14:creationId xmlns:p14="http://schemas.microsoft.com/office/powerpoint/2010/main" val="687895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C70D86C-0A2F-494A-956F-AD8466064821}" type="slidenum">
              <a:rPr lang="en-US" smtClean="0"/>
              <a:pPr/>
              <a:t>‹#›</a:t>
            </a:fld>
            <a:endParaRPr lang="en-US"/>
          </a:p>
        </p:txBody>
      </p:sp>
    </p:spTree>
    <p:extLst>
      <p:ext uri="{BB962C8B-B14F-4D97-AF65-F5344CB8AC3E}">
        <p14:creationId xmlns:p14="http://schemas.microsoft.com/office/powerpoint/2010/main" val="709630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573968"/>
            <a:ext cx="11566879" cy="42029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a:extLst>
              <a:ext uri="{FF2B5EF4-FFF2-40B4-BE49-F238E27FC236}">
                <a16:creationId xmlns:a16="http://schemas.microsoft.com/office/drawing/2014/main" id="{D2E7B1BD-7227-4A76-B396-305DC19FBCE0}"/>
              </a:ext>
            </a:extLst>
          </p:cNvPr>
          <p:cNvSpPr>
            <a:spLocks noGrp="1"/>
          </p:cNvSpPr>
          <p:nvPr>
            <p:ph type="body" sz="quarter" idx="10"/>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2728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5" y="1813810"/>
            <a:ext cx="11566879" cy="39631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5">
            <a:extLst>
              <a:ext uri="{FF2B5EF4-FFF2-40B4-BE49-F238E27FC236}">
                <a16:creationId xmlns:a16="http://schemas.microsoft.com/office/drawing/2014/main" id="{E8658FD3-F94D-4EEB-AB2D-58BAAFEA5713}"/>
              </a:ext>
            </a:extLst>
          </p:cNvPr>
          <p:cNvSpPr>
            <a:spLocks noGrp="1"/>
          </p:cNvSpPr>
          <p:nvPr>
            <p:ph type="body" sz="quarter" idx="11"/>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146370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10"/>
            <a:ext cx="5583110" cy="3963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8FBDCDF1-802D-4ACB-AF27-E63646F3383F}"/>
              </a:ext>
            </a:extLst>
          </p:cNvPr>
          <p:cNvSpPr>
            <a:spLocks noGrp="1"/>
          </p:cNvSpPr>
          <p:nvPr>
            <p:ph type="body" sz="quarter" idx="12"/>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57952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har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6186790"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367367" y="1964799"/>
            <a:ext cx="5273892" cy="38183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hart Placeholder 6">
            <a:extLst>
              <a:ext uri="{FF2B5EF4-FFF2-40B4-BE49-F238E27FC236}">
                <a16:creationId xmlns:a16="http://schemas.microsoft.com/office/drawing/2014/main" id="{8A556502-FC5E-49E4-97FA-FF65BDC55EAB}"/>
              </a:ext>
            </a:extLst>
          </p:cNvPr>
          <p:cNvSpPr>
            <a:spLocks noGrp="1"/>
          </p:cNvSpPr>
          <p:nvPr>
            <p:ph type="chart" sz="quarter" idx="12"/>
          </p:nvPr>
        </p:nvSpPr>
        <p:spPr>
          <a:xfrm>
            <a:off x="267856" y="1814513"/>
            <a:ext cx="5583159" cy="3983988"/>
          </a:xfrm>
        </p:spPr>
        <p:txBody>
          <a:bodyPr/>
          <a:lstStyle>
            <a:lvl1pPr marL="0" indent="0" algn="ctr">
              <a:buNone/>
              <a:defRPr>
                <a:solidFill>
                  <a:schemeClr val="tx1">
                    <a:lumMod val="50000"/>
                  </a:schemeClr>
                </a:solidFill>
              </a:defRPr>
            </a:lvl1pPr>
          </a:lstStyle>
          <a:p>
            <a:endParaRPr lang="en-US" dirty="0"/>
          </a:p>
        </p:txBody>
      </p:sp>
      <p:sp>
        <p:nvSpPr>
          <p:cNvPr id="9" name="Text Placeholder 5">
            <a:extLst>
              <a:ext uri="{FF2B5EF4-FFF2-40B4-BE49-F238E27FC236}">
                <a16:creationId xmlns:a16="http://schemas.microsoft.com/office/drawing/2014/main" id="{70DB3882-03E3-49AF-8DE2-20C2B1C2EDE3}"/>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4254279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Char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A05D6D-17D1-4016-A7B9-1EC37B465FDC}"/>
              </a:ext>
            </a:extLst>
          </p:cNvPr>
          <p:cNvSpPr/>
          <p:nvPr userDrawn="1"/>
        </p:nvSpPr>
        <p:spPr>
          <a:xfrm>
            <a:off x="267856" y="1820115"/>
            <a:ext cx="5643871" cy="41077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448433" y="1979287"/>
            <a:ext cx="5273892" cy="3809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hart Placeholder 6">
            <a:extLst>
              <a:ext uri="{FF2B5EF4-FFF2-40B4-BE49-F238E27FC236}">
                <a16:creationId xmlns:a16="http://schemas.microsoft.com/office/drawing/2014/main" id="{794A7E42-39BE-4B25-9A5E-29B8CF58445A}"/>
              </a:ext>
            </a:extLst>
          </p:cNvPr>
          <p:cNvSpPr>
            <a:spLocks noGrp="1"/>
          </p:cNvSpPr>
          <p:nvPr>
            <p:ph type="chart" sz="quarter" idx="12"/>
          </p:nvPr>
        </p:nvSpPr>
        <p:spPr>
          <a:xfrm>
            <a:off x="6251575" y="1814514"/>
            <a:ext cx="5583159" cy="3974112"/>
          </a:xfrm>
        </p:spPr>
        <p:txBody>
          <a:bodyPr/>
          <a:lstStyle>
            <a:lvl1pPr marL="0" indent="0" algn="ctr">
              <a:buNone/>
              <a:defRPr/>
            </a:lvl1pPr>
          </a:lstStyle>
          <a:p>
            <a:endParaRPr lang="en-US"/>
          </a:p>
        </p:txBody>
      </p:sp>
      <p:sp>
        <p:nvSpPr>
          <p:cNvPr id="9" name="Text Placeholder 5">
            <a:extLst>
              <a:ext uri="{FF2B5EF4-FFF2-40B4-BE49-F238E27FC236}">
                <a16:creationId xmlns:a16="http://schemas.microsoft.com/office/drawing/2014/main" id="{53590D43-2187-49C4-B874-BDAE99171C49}"/>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154524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Photo lef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D03D30-5028-4EBD-AD71-A38E5D97611F}"/>
              </a:ext>
            </a:extLst>
          </p:cNvPr>
          <p:cNvSpPr>
            <a:spLocks noGrp="1"/>
          </p:cNvSpPr>
          <p:nvPr>
            <p:ph type="pic" sz="quarter" idx="12"/>
          </p:nvPr>
        </p:nvSpPr>
        <p:spPr>
          <a:xfrm>
            <a:off x="268288" y="1814513"/>
            <a:ext cx="5583237" cy="3962464"/>
          </a:xfrm>
        </p:spPr>
        <p:txBody>
          <a:bodyPr/>
          <a:lstStyle>
            <a:lvl1pPr marL="0" indent="0" algn="ctr">
              <a:buNone/>
              <a:defRPr/>
            </a:lvl1pPr>
          </a:lstStyle>
          <a:p>
            <a:endParaRPr lang="en-US"/>
          </a:p>
        </p:txBody>
      </p:sp>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Content Placeholder 2">
            <a:extLst>
              <a:ext uri="{FF2B5EF4-FFF2-40B4-BE49-F238E27FC236}">
                <a16:creationId xmlns:a16="http://schemas.microsoft.com/office/drawing/2014/main" id="{5B7EA90F-B53C-43B5-B4EE-A433E40C0216}"/>
              </a:ext>
            </a:extLst>
          </p:cNvPr>
          <p:cNvSpPr>
            <a:spLocks noGrp="1"/>
          </p:cNvSpPr>
          <p:nvPr>
            <p:ph idx="11"/>
          </p:nvPr>
        </p:nvSpPr>
        <p:spPr>
          <a:xfrm>
            <a:off x="6247551" y="1813810"/>
            <a:ext cx="5583110" cy="3963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8DC4E004-BD0E-44D9-AA14-35B709D6E49D}"/>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384691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ADE3-420D-4FAF-A0A3-EB8463A1C44C}"/>
              </a:ext>
            </a:extLst>
          </p:cNvPr>
          <p:cNvSpPr>
            <a:spLocks noGrp="1"/>
          </p:cNvSpPr>
          <p:nvPr>
            <p:ph type="title"/>
          </p:nvPr>
        </p:nvSpPr>
        <p:spPr>
          <a:xfrm>
            <a:off x="267855" y="389130"/>
            <a:ext cx="11566879" cy="684186"/>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B971784-B986-4B4E-B371-3E3946987CC9}"/>
              </a:ext>
            </a:extLst>
          </p:cNvPr>
          <p:cNvSpPr>
            <a:spLocks noGrp="1"/>
          </p:cNvSpPr>
          <p:nvPr>
            <p:ph idx="1"/>
          </p:nvPr>
        </p:nvSpPr>
        <p:spPr>
          <a:xfrm>
            <a:off x="267856" y="1813809"/>
            <a:ext cx="5583110" cy="396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9FA4814D-52BE-418C-9DA8-963592A0674B}"/>
              </a:ext>
            </a:extLst>
          </p:cNvPr>
          <p:cNvSpPr>
            <a:spLocks noGrp="1"/>
          </p:cNvSpPr>
          <p:nvPr>
            <p:ph type="body" sz="quarter" idx="10" hasCustomPrompt="1"/>
          </p:nvPr>
        </p:nvSpPr>
        <p:spPr>
          <a:xfrm>
            <a:off x="267856" y="1110844"/>
            <a:ext cx="11566878" cy="388938"/>
          </a:xfrm>
        </p:spPr>
        <p:txBody>
          <a:bodyPr/>
          <a:lstStyle>
            <a:lvl1pPr marL="0" indent="0">
              <a:buNone/>
              <a:defRPr sz="2000" cap="all"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6" name="Picture Placeholder 5">
            <a:extLst>
              <a:ext uri="{FF2B5EF4-FFF2-40B4-BE49-F238E27FC236}">
                <a16:creationId xmlns:a16="http://schemas.microsoft.com/office/drawing/2014/main" id="{908F56CC-0B5B-4096-93F8-59E4C49B1730}"/>
              </a:ext>
            </a:extLst>
          </p:cNvPr>
          <p:cNvSpPr>
            <a:spLocks noGrp="1"/>
          </p:cNvSpPr>
          <p:nvPr>
            <p:ph type="pic" sz="quarter" idx="12"/>
          </p:nvPr>
        </p:nvSpPr>
        <p:spPr>
          <a:xfrm>
            <a:off x="6251497" y="1814514"/>
            <a:ext cx="5583237" cy="3962400"/>
          </a:xfrm>
        </p:spPr>
        <p:txBody>
          <a:bodyPr/>
          <a:lstStyle>
            <a:lvl1pPr marL="0" indent="0" algn="ctr">
              <a:buNone/>
              <a:defRPr/>
            </a:lvl1pPr>
          </a:lstStyle>
          <a:p>
            <a:endParaRPr lang="en-US"/>
          </a:p>
        </p:txBody>
      </p:sp>
      <p:sp>
        <p:nvSpPr>
          <p:cNvPr id="7" name="Text Placeholder 5">
            <a:extLst>
              <a:ext uri="{FF2B5EF4-FFF2-40B4-BE49-F238E27FC236}">
                <a16:creationId xmlns:a16="http://schemas.microsoft.com/office/drawing/2014/main" id="{AF62F1BC-596A-4970-A464-F121CA07CC75}"/>
              </a:ext>
            </a:extLst>
          </p:cNvPr>
          <p:cNvSpPr>
            <a:spLocks noGrp="1"/>
          </p:cNvSpPr>
          <p:nvPr>
            <p:ph type="body" sz="quarter" idx="13"/>
          </p:nvPr>
        </p:nvSpPr>
        <p:spPr>
          <a:xfrm>
            <a:off x="267855" y="5927834"/>
            <a:ext cx="10742349" cy="533511"/>
          </a:xfrm>
        </p:spPr>
        <p:txBody>
          <a:bodyPr anchor="b"/>
          <a:lstStyle>
            <a:lvl1pPr marL="0" indent="0">
              <a:spcAft>
                <a:spcPts val="0"/>
              </a:spcAft>
              <a:buNone/>
              <a:defRPr sz="1100">
                <a:solidFill>
                  <a:schemeClr val="tx1">
                    <a:lumMod val="50000"/>
                  </a:schemeClr>
                </a:solidFill>
              </a:defRPr>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3317985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DA439-8CCF-4706-AF2D-0992A957CCE8}"/>
              </a:ext>
            </a:extLst>
          </p:cNvPr>
          <p:cNvSpPr>
            <a:spLocks noGrp="1"/>
          </p:cNvSpPr>
          <p:nvPr>
            <p:ph type="title"/>
          </p:nvPr>
        </p:nvSpPr>
        <p:spPr>
          <a:xfrm>
            <a:off x="267855" y="365125"/>
            <a:ext cx="11566879" cy="89025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8904D474-EE8A-461A-9AB7-55B5ECED6769}"/>
              </a:ext>
            </a:extLst>
          </p:cNvPr>
          <p:cNvSpPr>
            <a:spLocks noGrp="1"/>
          </p:cNvSpPr>
          <p:nvPr>
            <p:ph type="body" idx="1"/>
          </p:nvPr>
        </p:nvSpPr>
        <p:spPr>
          <a:xfrm>
            <a:off x="267855" y="1573967"/>
            <a:ext cx="11566879" cy="4602996"/>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raphic 3">
            <a:extLst>
              <a:ext uri="{FF2B5EF4-FFF2-40B4-BE49-F238E27FC236}">
                <a16:creationId xmlns:a16="http://schemas.microsoft.com/office/drawing/2014/main" id="{B45A0C0B-5061-44F0-9DF7-68A484243648}"/>
              </a:ext>
            </a:extLst>
          </p:cNvPr>
          <p:cNvPicPr>
            <a:picLocks noChangeAspect="1"/>
          </p:cNvPicPr>
          <p:nvPr userDrawn="1"/>
        </p:nvPicPr>
        <p:blipFill rotWithShape="1">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rcRect r="53181"/>
          <a:stretch/>
        </p:blipFill>
        <p:spPr>
          <a:xfrm>
            <a:off x="11214593" y="6286770"/>
            <a:ext cx="709552" cy="446237"/>
          </a:xfrm>
          <a:prstGeom prst="rect">
            <a:avLst/>
          </a:prstGeom>
        </p:spPr>
      </p:pic>
      <p:sp>
        <p:nvSpPr>
          <p:cNvPr id="14" name="Slide Number Placeholder 5">
            <a:extLst>
              <a:ext uri="{FF2B5EF4-FFF2-40B4-BE49-F238E27FC236}">
                <a16:creationId xmlns:a16="http://schemas.microsoft.com/office/drawing/2014/main" id="{F110AEDF-7199-4708-B0E3-3F0FF713621B}"/>
              </a:ext>
            </a:extLst>
          </p:cNvPr>
          <p:cNvSpPr txBox="1">
            <a:spLocks/>
          </p:cNvSpPr>
          <p:nvPr userDrawn="1"/>
        </p:nvSpPr>
        <p:spPr>
          <a:xfrm>
            <a:off x="267855" y="6522399"/>
            <a:ext cx="7238414" cy="18288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82F91-F81D-4959-920B-70F5CC1C31F0}" type="slidenum">
              <a:rPr lang="en-US" sz="1100" smtClean="0">
                <a:solidFill>
                  <a:schemeClr val="bg1">
                    <a:lumMod val="65000"/>
                  </a:schemeClr>
                </a:solidFill>
              </a:rPr>
              <a:t>‹#›</a:t>
            </a:fld>
            <a:r>
              <a:rPr lang="en-US" sz="1100" dirty="0">
                <a:solidFill>
                  <a:schemeClr val="bg1">
                    <a:lumMod val="65000"/>
                  </a:schemeClr>
                </a:solidFill>
              </a:rPr>
              <a:t> | © PRESIDENT AND FELLOWS OF HARVARD COLLEGE</a:t>
            </a:r>
          </a:p>
        </p:txBody>
      </p:sp>
      <p:sp>
        <p:nvSpPr>
          <p:cNvPr id="15" name="Rectangle 14">
            <a:extLst>
              <a:ext uri="{FF2B5EF4-FFF2-40B4-BE49-F238E27FC236}">
                <a16:creationId xmlns:a16="http://schemas.microsoft.com/office/drawing/2014/main" id="{A127D04A-30E1-4CFD-8479-F2977C80A955}"/>
              </a:ext>
            </a:extLst>
          </p:cNvPr>
          <p:cNvSpPr/>
          <p:nvPr userDrawn="1"/>
        </p:nvSpPr>
        <p:spPr>
          <a:xfrm>
            <a:off x="7702093" y="6483034"/>
            <a:ext cx="3568606" cy="261610"/>
          </a:xfrm>
          <a:prstGeom prst="rect">
            <a:avLst/>
          </a:prstGeom>
        </p:spPr>
        <p:txBody>
          <a:bodyPr wrap="none" anchor="ctr">
            <a:spAutoFit/>
          </a:bodyPr>
          <a:lstStyle/>
          <a:p>
            <a:pPr algn="r"/>
            <a:r>
              <a:rPr lang="en-US" sz="1100">
                <a:solidFill>
                  <a:schemeClr val="bg1">
                    <a:lumMod val="50000"/>
                  </a:schemeClr>
                </a:solidFill>
              </a:rPr>
              <a:t>Joint Center for Housing Studies of Harvard University</a:t>
            </a:r>
            <a:endParaRPr lang="en-US" sz="1600" dirty="0">
              <a:solidFill>
                <a:schemeClr val="bg1">
                  <a:lumMod val="50000"/>
                </a:schemeClr>
              </a:solidFill>
            </a:endParaRPr>
          </a:p>
        </p:txBody>
      </p:sp>
      <p:sp>
        <p:nvSpPr>
          <p:cNvPr id="17" name="Rectangle 16">
            <a:extLst>
              <a:ext uri="{FF2B5EF4-FFF2-40B4-BE49-F238E27FC236}">
                <a16:creationId xmlns:a16="http://schemas.microsoft.com/office/drawing/2014/main" id="{002CD51E-F829-4B2B-8FC9-A27B4EE9D21D}"/>
              </a:ext>
            </a:extLst>
          </p:cNvPr>
          <p:cNvSpPr/>
          <p:nvPr userDrawn="1"/>
        </p:nvSpPr>
        <p:spPr>
          <a:xfrm>
            <a:off x="0" y="0"/>
            <a:ext cx="12192000" cy="143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66422"/>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69" r:id="rId3"/>
    <p:sldLayoutId id="2147483670" r:id="rId4"/>
    <p:sldLayoutId id="2147483671" r:id="rId5"/>
    <p:sldLayoutId id="2147483678" r:id="rId6"/>
    <p:sldLayoutId id="2147483679" r:id="rId7"/>
    <p:sldLayoutId id="2147483681" r:id="rId8"/>
    <p:sldLayoutId id="2147483680" r:id="rId9"/>
    <p:sldLayoutId id="2147483684" r:id="rId10"/>
    <p:sldLayoutId id="2147483688" r:id="rId11"/>
    <p:sldLayoutId id="2147483689" r:id="rId12"/>
    <p:sldLayoutId id="2147483685" r:id="rId13"/>
    <p:sldLayoutId id="2147483682" r:id="rId14"/>
    <p:sldLayoutId id="2147483673" r:id="rId15"/>
    <p:sldLayoutId id="2147483683" r:id="rId16"/>
    <p:sldLayoutId id="2147483672" r:id="rId17"/>
    <p:sldLayoutId id="2147483675" r:id="rId18"/>
    <p:sldLayoutId id="2147483676" r:id="rId19"/>
    <p:sldLayoutId id="2147483677" r:id="rId20"/>
    <p:sldLayoutId id="2147483686" r:id="rId21"/>
    <p:sldLayoutId id="2147483687" r:id="rId22"/>
    <p:sldLayoutId id="2147483690" r:id="rId23"/>
  </p:sldLayoutIdLst>
  <p:txStyles>
    <p:titleStyle>
      <a:lvl1pPr algn="l" defTabSz="914400" rtl="0" eaLnBrk="1" latinLnBrk="0" hangingPunct="1">
        <a:lnSpc>
          <a:spcPct val="90000"/>
        </a:lnSpc>
        <a:spcBef>
          <a:spcPct val="0"/>
        </a:spcBef>
        <a:buNone/>
        <a:defRPr sz="3200" kern="1200">
          <a:solidFill>
            <a:schemeClr val="accent3">
              <a:lumMod val="75000"/>
            </a:schemeClr>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chart" Target="../charts/chart20.xml"/><Relationship Id="rId4" Type="http://schemas.openxmlformats.org/officeDocument/2006/relationships/chart" Target="../charts/char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B6FA5-D962-47FD-8C0B-0933274CF52A}"/>
              </a:ext>
            </a:extLst>
          </p:cNvPr>
          <p:cNvSpPr>
            <a:spLocks noGrp="1"/>
          </p:cNvSpPr>
          <p:nvPr>
            <p:ph type="ctrTitle"/>
          </p:nvPr>
        </p:nvSpPr>
        <p:spPr/>
        <p:txBody>
          <a:bodyPr/>
          <a:lstStyle/>
          <a:p>
            <a:r>
              <a:rPr lang="en-US" dirty="0"/>
              <a:t>State of the Nation’s Housing 2019</a:t>
            </a:r>
          </a:p>
        </p:txBody>
      </p:sp>
      <p:sp>
        <p:nvSpPr>
          <p:cNvPr id="5" name="Subtitle 4">
            <a:extLst>
              <a:ext uri="{FF2B5EF4-FFF2-40B4-BE49-F238E27FC236}">
                <a16:creationId xmlns:a16="http://schemas.microsoft.com/office/drawing/2014/main" id="{F027F022-8114-4402-AB38-59C240C27BBC}"/>
              </a:ext>
            </a:extLst>
          </p:cNvPr>
          <p:cNvSpPr>
            <a:spLocks noGrp="1"/>
          </p:cNvSpPr>
          <p:nvPr>
            <p:ph type="subTitle" idx="1"/>
          </p:nvPr>
        </p:nvSpPr>
        <p:spPr/>
        <p:txBody>
          <a:bodyPr/>
          <a:lstStyle/>
          <a:p>
            <a:r>
              <a:rPr lang="en-US" sz="1400" dirty="0"/>
              <a:t>Figures and figure data are compiled here for reference. Some data are not available in accordance with JCHS data agreements with external data providers. To use or publish figures or figure data, please contact the Joint Center for Housing Studies at jchs@harvard.edu.</a:t>
            </a:r>
          </a:p>
        </p:txBody>
      </p:sp>
    </p:spTree>
    <p:extLst>
      <p:ext uri="{BB962C8B-B14F-4D97-AF65-F5344CB8AC3E}">
        <p14:creationId xmlns:p14="http://schemas.microsoft.com/office/powerpoint/2010/main" val="115448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a:xfrm>
            <a:off x="267855" y="365125"/>
            <a:ext cx="11619345" cy="890253"/>
          </a:xfrm>
        </p:spPr>
        <p:txBody>
          <a:bodyPr/>
          <a:lstStyle/>
          <a:p>
            <a:r>
              <a:rPr lang="en-US" dirty="0"/>
              <a:t>Figure 7. Single-Family Construction in the Midwest and Northeast Remains Particularly Weak</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p:txBody>
          <a:bodyPr/>
          <a:lstStyle/>
          <a:p>
            <a:r>
              <a:rPr lang="en-US" dirty="0"/>
              <a:t>Source: JCHS tabulations of US Census Bureau, New Residential Construction.</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type="chart" sz="quarter" idx="11"/>
            <p:extLst>
              <p:ext uri="{D42A27DB-BD31-4B8C-83A1-F6EECF244321}">
                <p14:modId xmlns:p14="http://schemas.microsoft.com/office/powerpoint/2010/main" val="4072308298"/>
              </p:ext>
            </p:extLst>
          </p:nvPr>
        </p:nvGraphicFramePr>
        <p:xfrm>
          <a:off x="267855" y="1765328"/>
          <a:ext cx="5925732" cy="428308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73AABCB-F74D-4518-B30F-39AFD1CA7F28}"/>
              </a:ext>
            </a:extLst>
          </p:cNvPr>
          <p:cNvSpPr/>
          <p:nvPr/>
        </p:nvSpPr>
        <p:spPr>
          <a:xfrm>
            <a:off x="267855" y="1425551"/>
            <a:ext cx="3639911"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Single-Family Starts (Thousands)</a:t>
            </a:r>
          </a:p>
        </p:txBody>
      </p:sp>
      <p:graphicFrame>
        <p:nvGraphicFramePr>
          <p:cNvPr id="7" name="Content Placeholder 6">
            <a:extLst>
              <a:ext uri="{FF2B5EF4-FFF2-40B4-BE49-F238E27FC236}">
                <a16:creationId xmlns:a16="http://schemas.microsoft.com/office/drawing/2014/main" id="{3216B254-F4DE-45B2-B77E-4E9F1DCED3E8}"/>
              </a:ext>
            </a:extLst>
          </p:cNvPr>
          <p:cNvGraphicFramePr>
            <a:graphicFrameLocks/>
          </p:cNvGraphicFramePr>
          <p:nvPr>
            <p:extLst>
              <p:ext uri="{D42A27DB-BD31-4B8C-83A1-F6EECF244321}">
                <p14:modId xmlns:p14="http://schemas.microsoft.com/office/powerpoint/2010/main" val="650908254"/>
              </p:ext>
            </p:extLst>
          </p:nvPr>
        </p:nvGraphicFramePr>
        <p:xfrm>
          <a:off x="6288657" y="1705780"/>
          <a:ext cx="5192942" cy="413859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4C06647A-A978-445B-A319-1CF273E14AF7}"/>
              </a:ext>
            </a:extLst>
          </p:cNvPr>
          <p:cNvSpPr/>
          <p:nvPr/>
        </p:nvSpPr>
        <p:spPr>
          <a:xfrm>
            <a:off x="6478623" y="1425551"/>
            <a:ext cx="3639911"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Multifamily Starts (Thousands)</a:t>
            </a:r>
          </a:p>
        </p:txBody>
      </p:sp>
    </p:spTree>
    <p:extLst>
      <p:ext uri="{BB962C8B-B14F-4D97-AF65-F5344CB8AC3E}">
        <p14:creationId xmlns:p14="http://schemas.microsoft.com/office/powerpoint/2010/main" val="1028093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4206C3-30B6-461E-BB13-0FED1C7E1FC6}"/>
              </a:ext>
            </a:extLst>
          </p:cNvPr>
          <p:cNvPicPr>
            <a:picLocks noChangeAspect="1"/>
          </p:cNvPicPr>
          <p:nvPr/>
        </p:nvPicPr>
        <p:blipFill rotWithShape="1">
          <a:blip r:embed="rId2"/>
          <a:srcRect l="3284" t="5783" r="5726" b="15181"/>
          <a:stretch/>
        </p:blipFill>
        <p:spPr>
          <a:xfrm>
            <a:off x="3876995" y="1032741"/>
            <a:ext cx="7418893" cy="4979624"/>
          </a:xfrm>
          <a:prstGeom prst="rect">
            <a:avLst/>
          </a:prstGeom>
        </p:spPr>
      </p:pic>
      <p:sp>
        <p:nvSpPr>
          <p:cNvPr id="2" name="Title 1">
            <a:extLst>
              <a:ext uri="{FF2B5EF4-FFF2-40B4-BE49-F238E27FC236}">
                <a16:creationId xmlns:a16="http://schemas.microsoft.com/office/drawing/2014/main" id="{6AB8ABA1-4E2B-403A-B175-1BF4BC8EEB94}"/>
              </a:ext>
            </a:extLst>
          </p:cNvPr>
          <p:cNvSpPr>
            <a:spLocks noGrp="1"/>
          </p:cNvSpPr>
          <p:nvPr>
            <p:ph type="title"/>
          </p:nvPr>
        </p:nvSpPr>
        <p:spPr>
          <a:xfrm>
            <a:off x="267855" y="365125"/>
            <a:ext cx="11566879" cy="890253"/>
          </a:xfrm>
        </p:spPr>
        <p:txBody>
          <a:bodyPr/>
          <a:lstStyle/>
          <a:p>
            <a:r>
              <a:rPr lang="en-US" dirty="0"/>
              <a:t>Figure 8. Residential Land Prices in Many Areas Have Risen Sharply Since 2012</a:t>
            </a:r>
          </a:p>
        </p:txBody>
      </p:sp>
      <p:sp>
        <p:nvSpPr>
          <p:cNvPr id="3" name="Text Placeholder 2">
            <a:extLst>
              <a:ext uri="{FF2B5EF4-FFF2-40B4-BE49-F238E27FC236}">
                <a16:creationId xmlns:a16="http://schemas.microsoft.com/office/drawing/2014/main" id="{59834967-756B-4358-801C-E71EC78292AA}"/>
              </a:ext>
            </a:extLst>
          </p:cNvPr>
          <p:cNvSpPr>
            <a:spLocks noGrp="1"/>
          </p:cNvSpPr>
          <p:nvPr>
            <p:ph type="body" sz="quarter" idx="10"/>
          </p:nvPr>
        </p:nvSpPr>
        <p:spPr/>
        <p:txBody>
          <a:bodyPr/>
          <a:lstStyle/>
          <a:p>
            <a:r>
              <a:rPr lang="en-US" dirty="0"/>
              <a:t>Note: Estimates are for land underneath existing single-family homes. </a:t>
            </a:r>
          </a:p>
          <a:p>
            <a:r>
              <a:rPr lang="en-US" dirty="0"/>
              <a:t>Source: JCHS tabulations of FHFA, The Price of Residential Land for Counties, ZIP codes, and Census Tracts in the United States.</a:t>
            </a:r>
          </a:p>
        </p:txBody>
      </p:sp>
      <p:pic>
        <p:nvPicPr>
          <p:cNvPr id="6" name="Picture 5">
            <a:extLst>
              <a:ext uri="{FF2B5EF4-FFF2-40B4-BE49-F238E27FC236}">
                <a16:creationId xmlns:a16="http://schemas.microsoft.com/office/drawing/2014/main" id="{C4ADFF27-8EED-4504-8590-5E1577937C48}"/>
              </a:ext>
            </a:extLst>
          </p:cNvPr>
          <p:cNvPicPr>
            <a:picLocks noChangeAspect="1"/>
          </p:cNvPicPr>
          <p:nvPr/>
        </p:nvPicPr>
        <p:blipFill rotWithShape="1">
          <a:blip r:embed="rId3"/>
          <a:srcRect l="-13021" t="11613" r="87115" b="-11613"/>
          <a:stretch/>
        </p:blipFill>
        <p:spPr>
          <a:xfrm>
            <a:off x="896112" y="3534459"/>
            <a:ext cx="950358" cy="1574800"/>
          </a:xfrm>
          <a:prstGeom prst="rect">
            <a:avLst/>
          </a:prstGeom>
        </p:spPr>
      </p:pic>
      <p:sp>
        <p:nvSpPr>
          <p:cNvPr id="5" name="TextBox 4">
            <a:extLst>
              <a:ext uri="{FF2B5EF4-FFF2-40B4-BE49-F238E27FC236}">
                <a16:creationId xmlns:a16="http://schemas.microsoft.com/office/drawing/2014/main" id="{B2D7AA31-9406-4C93-A37A-5E75E84B9E15}"/>
              </a:ext>
            </a:extLst>
          </p:cNvPr>
          <p:cNvSpPr txBox="1"/>
          <p:nvPr/>
        </p:nvSpPr>
        <p:spPr>
          <a:xfrm>
            <a:off x="1316736" y="2840658"/>
            <a:ext cx="3877056" cy="646331"/>
          </a:xfrm>
          <a:prstGeom prst="rect">
            <a:avLst/>
          </a:prstGeom>
          <a:noFill/>
        </p:spPr>
        <p:txBody>
          <a:bodyPr wrap="square" rtlCol="0">
            <a:spAutoFit/>
          </a:bodyPr>
          <a:lstStyle/>
          <a:p>
            <a:r>
              <a:rPr lang="en-US" b="1" dirty="0"/>
              <a:t>Change in Median Land Value, 2012</a:t>
            </a:r>
            <a:r>
              <a:rPr lang="en-US" b="1" dirty="0">
                <a:latin typeface="Times New Roman" panose="02020603050405020304" pitchFamily="18" charset="0"/>
                <a:cs typeface="Times New Roman" panose="02020603050405020304" pitchFamily="18" charset="0"/>
              </a:rPr>
              <a:t>–</a:t>
            </a:r>
            <a:r>
              <a:rPr lang="en-US" b="1" dirty="0"/>
              <a:t>2017 (Percent)</a:t>
            </a:r>
          </a:p>
        </p:txBody>
      </p:sp>
      <p:sp>
        <p:nvSpPr>
          <p:cNvPr id="7" name="TextBox 6">
            <a:extLst>
              <a:ext uri="{FF2B5EF4-FFF2-40B4-BE49-F238E27FC236}">
                <a16:creationId xmlns:a16="http://schemas.microsoft.com/office/drawing/2014/main" id="{BFB53BB4-9A45-4925-8B0E-FEAD3AB73649}"/>
              </a:ext>
            </a:extLst>
          </p:cNvPr>
          <p:cNvSpPr txBox="1"/>
          <p:nvPr/>
        </p:nvSpPr>
        <p:spPr>
          <a:xfrm>
            <a:off x="1788235" y="3522553"/>
            <a:ext cx="2004286" cy="1477328"/>
          </a:xfrm>
          <a:prstGeom prst="rect">
            <a:avLst/>
          </a:prstGeom>
          <a:noFill/>
        </p:spPr>
        <p:txBody>
          <a:bodyPr wrap="square" rtlCol="0">
            <a:spAutoFit/>
          </a:bodyPr>
          <a:lstStyle/>
          <a:p>
            <a:r>
              <a:rPr lang="en-US" dirty="0">
                <a:latin typeface="+mj-lt"/>
              </a:rPr>
              <a:t>Decline</a:t>
            </a:r>
          </a:p>
          <a:p>
            <a:r>
              <a:rPr lang="en-US" dirty="0">
                <a:latin typeface="+mj-lt"/>
              </a:rPr>
              <a:t>0</a:t>
            </a:r>
            <a:r>
              <a:rPr lang="en-US" dirty="0">
                <a:latin typeface="+mj-lt"/>
                <a:cs typeface="Times New Roman" panose="02020603050405020304" pitchFamily="18" charset="0"/>
              </a:rPr>
              <a:t>–24</a:t>
            </a:r>
          </a:p>
          <a:p>
            <a:r>
              <a:rPr lang="en-US" dirty="0">
                <a:cs typeface="Times New Roman" panose="02020603050405020304" pitchFamily="18" charset="0"/>
              </a:rPr>
              <a:t>25–49</a:t>
            </a:r>
          </a:p>
          <a:p>
            <a:r>
              <a:rPr lang="en-US" dirty="0"/>
              <a:t>50</a:t>
            </a:r>
            <a:r>
              <a:rPr lang="en-US" dirty="0">
                <a:cs typeface="Times New Roman" panose="02020603050405020304" pitchFamily="18" charset="0"/>
              </a:rPr>
              <a:t>–99</a:t>
            </a:r>
          </a:p>
          <a:p>
            <a:r>
              <a:rPr lang="en-US" dirty="0">
                <a:latin typeface="+mj-lt"/>
                <a:cs typeface="Times New Roman" panose="02020603050405020304" pitchFamily="18" charset="0"/>
              </a:rPr>
              <a:t>100 and Over</a:t>
            </a:r>
            <a:endParaRPr lang="en-US" dirty="0"/>
          </a:p>
        </p:txBody>
      </p:sp>
    </p:spTree>
    <p:extLst>
      <p:ext uri="{BB962C8B-B14F-4D97-AF65-F5344CB8AC3E}">
        <p14:creationId xmlns:p14="http://schemas.microsoft.com/office/powerpoint/2010/main" val="136423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dirty="0"/>
              <a:t>Figure 9. Inventories of Both New and Existing Homes for Sale Remain Tight Despite Recent Increases</a:t>
            </a: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dirty="0"/>
              <a:t>Notes: Data are three-month trailing averages and for single-family homes only. Months of supply measures how long it would take the number of homes on the market to sell at the current rate, where six months is typically considered a balanced market. </a:t>
            </a:r>
          </a:p>
          <a:p>
            <a:r>
              <a:rPr lang="en-US" dirty="0"/>
              <a:t>Source: JCHS tabulations of National Association of Realtors (NAR), Existing Home Sales and US Census Bureau, New Residential Sales.</a:t>
            </a:r>
          </a:p>
        </p:txBody>
      </p:sp>
      <p:sp>
        <p:nvSpPr>
          <p:cNvPr id="7" name="TextBox 6">
            <a:extLst>
              <a:ext uri="{FF2B5EF4-FFF2-40B4-BE49-F238E27FC236}">
                <a16:creationId xmlns:a16="http://schemas.microsoft.com/office/drawing/2014/main" id="{2BFE966B-DE32-4FD8-82D9-B58D50E13137}"/>
              </a:ext>
            </a:extLst>
          </p:cNvPr>
          <p:cNvSpPr txBox="1"/>
          <p:nvPr/>
        </p:nvSpPr>
        <p:spPr>
          <a:xfrm>
            <a:off x="291681" y="1406700"/>
            <a:ext cx="11058118" cy="338554"/>
          </a:xfrm>
          <a:prstGeom prst="rect">
            <a:avLst/>
          </a:prstGeom>
          <a:noFill/>
        </p:spPr>
        <p:txBody>
          <a:bodyPr wrap="square" rtlCol="0">
            <a:spAutoFit/>
          </a:bodyPr>
          <a:lstStyle/>
          <a:p>
            <a:r>
              <a:rPr lang="en-US" sz="1600" b="1" dirty="0">
                <a:solidFill>
                  <a:schemeClr val="tx1">
                    <a:lumMod val="50000"/>
                  </a:schemeClr>
                </a:solidFill>
              </a:rPr>
              <a:t>Months of Supply</a:t>
            </a:r>
          </a:p>
        </p:txBody>
      </p:sp>
      <p:pic>
        <p:nvPicPr>
          <p:cNvPr id="5" name="Picture 4">
            <a:extLst>
              <a:ext uri="{FF2B5EF4-FFF2-40B4-BE49-F238E27FC236}">
                <a16:creationId xmlns:a16="http://schemas.microsoft.com/office/drawing/2014/main" id="{39B74137-4684-4595-9557-DB9443DBCE73}"/>
              </a:ext>
            </a:extLst>
          </p:cNvPr>
          <p:cNvPicPr>
            <a:picLocks noChangeAspect="1"/>
          </p:cNvPicPr>
          <p:nvPr/>
        </p:nvPicPr>
        <p:blipFill>
          <a:blip r:embed="rId2"/>
          <a:stretch>
            <a:fillRect/>
          </a:stretch>
        </p:blipFill>
        <p:spPr>
          <a:xfrm>
            <a:off x="26084" y="1769718"/>
            <a:ext cx="11973582" cy="4078577"/>
          </a:xfrm>
          <a:prstGeom prst="rect">
            <a:avLst/>
          </a:prstGeom>
        </p:spPr>
      </p:pic>
    </p:spTree>
    <p:extLst>
      <p:ext uri="{BB962C8B-B14F-4D97-AF65-F5344CB8AC3E}">
        <p14:creationId xmlns:p14="http://schemas.microsoft.com/office/powerpoint/2010/main" val="2583820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dirty="0"/>
              <a:t>Figure 10. After Trending Up for Six Years, Home Price Appreciation Began to Slow Across Market Types in Late 2018</a:t>
            </a: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dirty="0"/>
              <a:t>Notes: Non-metro prices are weighted averages of all state non-metro prices, with each state's value weighted by the share of detached single-family housing units in non-metro areas. Highest- (lowest-) cost metros are the 10 metros among the top 100 with the highest (lowest) median home values in 2018 from Zillow.</a:t>
            </a:r>
          </a:p>
          <a:p>
            <a:r>
              <a:rPr lang="en-US" dirty="0"/>
              <a:t>Source: JCHS tabulations of FHFA, All-Transactions House Price Index.</a:t>
            </a:r>
          </a:p>
        </p:txBody>
      </p:sp>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1550477105"/>
              </p:ext>
            </p:extLst>
          </p:nvPr>
        </p:nvGraphicFramePr>
        <p:xfrm>
          <a:off x="0" y="1797229"/>
          <a:ext cx="11972430" cy="40714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2BFE966B-DE32-4FD8-82D9-B58D50E13137}"/>
              </a:ext>
            </a:extLst>
          </p:cNvPr>
          <p:cNvSpPr txBox="1"/>
          <p:nvPr/>
        </p:nvSpPr>
        <p:spPr>
          <a:xfrm>
            <a:off x="291681" y="1406700"/>
            <a:ext cx="11058118" cy="338554"/>
          </a:xfrm>
          <a:prstGeom prst="rect">
            <a:avLst/>
          </a:prstGeom>
          <a:noFill/>
        </p:spPr>
        <p:txBody>
          <a:bodyPr wrap="square" rtlCol="0">
            <a:spAutoFit/>
          </a:bodyPr>
          <a:lstStyle/>
          <a:p>
            <a:r>
              <a:rPr lang="en-US" sz="1600" b="1" dirty="0">
                <a:solidFill>
                  <a:schemeClr val="tx1">
                    <a:lumMod val="50000"/>
                  </a:schemeClr>
                </a:solidFill>
              </a:rPr>
              <a:t>Year-over-Year Change in Home Prices (Percent)</a:t>
            </a:r>
          </a:p>
        </p:txBody>
      </p:sp>
    </p:spTree>
    <p:extLst>
      <p:ext uri="{BB962C8B-B14F-4D97-AF65-F5344CB8AC3E}">
        <p14:creationId xmlns:p14="http://schemas.microsoft.com/office/powerpoint/2010/main" val="266814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a:xfrm>
            <a:off x="267855" y="396655"/>
            <a:ext cx="11566879" cy="861418"/>
          </a:xfrm>
        </p:spPr>
        <p:txBody>
          <a:bodyPr/>
          <a:lstStyle/>
          <a:p>
            <a:r>
              <a:rPr lang="en-US" dirty="0"/>
              <a:t>Figure 11. In Many Large Metro Areas, Home Price-to-Income Ratios Are Approaching Mid-2000s Levels</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p:txBody>
          <a:bodyPr/>
          <a:lstStyle/>
          <a:p>
            <a:r>
              <a:rPr lang="en-US" dirty="0"/>
              <a:t>Note: Data are for the 100 largest metro areas by population.</a:t>
            </a:r>
          </a:p>
          <a:p>
            <a:r>
              <a:rPr lang="en-US" dirty="0"/>
              <a:t>Source: JCHS tabulations of NAR, Metropolitan Median Area Prices and Moody’s Analytics Estimates.</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type="chart" sz="quarter" idx="11"/>
            <p:extLst>
              <p:ext uri="{D42A27DB-BD31-4B8C-83A1-F6EECF244321}">
                <p14:modId xmlns:p14="http://schemas.microsoft.com/office/powerpoint/2010/main" val="2961553280"/>
              </p:ext>
            </p:extLst>
          </p:nvPr>
        </p:nvGraphicFramePr>
        <p:xfrm>
          <a:off x="170268" y="1671145"/>
          <a:ext cx="11664545" cy="410576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973AABCB-F74D-4518-B30F-39AFD1CA7F28}"/>
              </a:ext>
            </a:extLst>
          </p:cNvPr>
          <p:cNvSpPr/>
          <p:nvPr/>
        </p:nvSpPr>
        <p:spPr>
          <a:xfrm>
            <a:off x="566793" y="1440940"/>
            <a:ext cx="5253715"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Number of Metro Areas</a:t>
            </a:r>
          </a:p>
        </p:txBody>
      </p:sp>
      <p:sp>
        <p:nvSpPr>
          <p:cNvPr id="4" name="Rectangle 3">
            <a:extLst>
              <a:ext uri="{FF2B5EF4-FFF2-40B4-BE49-F238E27FC236}">
                <a16:creationId xmlns:a16="http://schemas.microsoft.com/office/drawing/2014/main" id="{AB06369F-DC5F-4A2E-AC87-75181DC2EBD9}"/>
              </a:ext>
            </a:extLst>
          </p:cNvPr>
          <p:cNvSpPr/>
          <p:nvPr/>
        </p:nvSpPr>
        <p:spPr>
          <a:xfrm>
            <a:off x="7642746" y="1520224"/>
            <a:ext cx="3886073" cy="369332"/>
          </a:xfrm>
          <a:prstGeom prst="rect">
            <a:avLst/>
          </a:prstGeom>
        </p:spPr>
        <p:txBody>
          <a:bodyPr wrap="square">
            <a:spAutoFit/>
          </a:bodyPr>
          <a:lstStyle/>
          <a:p>
            <a:pPr algn="r"/>
            <a:r>
              <a:rPr lang="en-US" b="1" dirty="0">
                <a:solidFill>
                  <a:schemeClr val="tx1">
                    <a:lumMod val="50000"/>
                  </a:schemeClr>
                </a:solidFill>
              </a:rPr>
              <a:t>	US Ratio</a:t>
            </a:r>
            <a:endParaRPr lang="en-US" dirty="0"/>
          </a:p>
        </p:txBody>
      </p:sp>
      <p:sp>
        <p:nvSpPr>
          <p:cNvPr id="9" name="Rectangle 8">
            <a:extLst>
              <a:ext uri="{FF2B5EF4-FFF2-40B4-BE49-F238E27FC236}">
                <a16:creationId xmlns:a16="http://schemas.microsoft.com/office/drawing/2014/main" id="{5540B2A8-B68A-4FAE-BA21-AC0B50CAA07A}"/>
              </a:ext>
            </a:extLst>
          </p:cNvPr>
          <p:cNvSpPr/>
          <p:nvPr/>
        </p:nvSpPr>
        <p:spPr>
          <a:xfrm>
            <a:off x="1159119" y="5367558"/>
            <a:ext cx="2034531" cy="307777"/>
          </a:xfrm>
          <a:prstGeom prst="rect">
            <a:avLst/>
          </a:prstGeom>
        </p:spPr>
        <p:txBody>
          <a:bodyPr wrap="none">
            <a:spAutoFit/>
          </a:bodyPr>
          <a:lstStyle/>
          <a:p>
            <a:r>
              <a:rPr lang="en-US" sz="1400" b="1" dirty="0">
                <a:solidFill>
                  <a:schemeClr val="tx1">
                    <a:lumMod val="50000"/>
                  </a:schemeClr>
                </a:solidFill>
              </a:rPr>
              <a:t>Price-to-Income Ratio</a:t>
            </a:r>
          </a:p>
        </p:txBody>
      </p:sp>
    </p:spTree>
    <p:extLst>
      <p:ext uri="{BB962C8B-B14F-4D97-AF65-F5344CB8AC3E}">
        <p14:creationId xmlns:p14="http://schemas.microsoft.com/office/powerpoint/2010/main" val="2534261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3. Demographic Drivers</a:t>
            </a:r>
          </a:p>
        </p:txBody>
      </p:sp>
    </p:spTree>
    <p:extLst>
      <p:ext uri="{BB962C8B-B14F-4D97-AF65-F5344CB8AC3E}">
        <p14:creationId xmlns:p14="http://schemas.microsoft.com/office/powerpoint/2010/main" val="564471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dirty="0"/>
              <a:t>Figure 12. Household Growth Has Stabilized at Early 2000s Levels</a:t>
            </a: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p:txBody>
          <a:bodyPr/>
          <a:lstStyle/>
          <a:p>
            <a:r>
              <a:rPr lang="en-US" dirty="0"/>
              <a:t>Note: Data are three-year trailing averages. </a:t>
            </a:r>
          </a:p>
          <a:p>
            <a:r>
              <a:rPr lang="en-US" dirty="0"/>
              <a:t>Source: JCHS tabulations of US Census Bureau, Housing Vacancy Survey; JCHS 2018 Household Projections.</a:t>
            </a:r>
          </a:p>
        </p:txBody>
      </p:sp>
      <p:sp>
        <p:nvSpPr>
          <p:cNvPr id="7" name="TextBox 6">
            <a:extLst>
              <a:ext uri="{FF2B5EF4-FFF2-40B4-BE49-F238E27FC236}">
                <a16:creationId xmlns:a16="http://schemas.microsoft.com/office/drawing/2014/main" id="{2BFE966B-DE32-4FD8-82D9-B58D50E13137}"/>
              </a:ext>
            </a:extLst>
          </p:cNvPr>
          <p:cNvSpPr txBox="1"/>
          <p:nvPr/>
        </p:nvSpPr>
        <p:spPr>
          <a:xfrm>
            <a:off x="291681" y="1406700"/>
            <a:ext cx="11058118" cy="338554"/>
          </a:xfrm>
          <a:prstGeom prst="rect">
            <a:avLst/>
          </a:prstGeom>
          <a:noFill/>
        </p:spPr>
        <p:txBody>
          <a:bodyPr wrap="square" rtlCol="0">
            <a:spAutoFit/>
          </a:bodyPr>
          <a:lstStyle/>
          <a:p>
            <a:r>
              <a:rPr lang="en-US" sz="1600" b="1" dirty="0">
                <a:solidFill>
                  <a:schemeClr val="tx1">
                    <a:lumMod val="50000"/>
                  </a:schemeClr>
                </a:solidFill>
              </a:rPr>
              <a:t>Household Growth (Millions)</a:t>
            </a:r>
          </a:p>
        </p:txBody>
      </p:sp>
      <p:graphicFrame>
        <p:nvGraphicFramePr>
          <p:cNvPr id="6" name="Chart 5">
            <a:extLst>
              <a:ext uri="{FF2B5EF4-FFF2-40B4-BE49-F238E27FC236}">
                <a16:creationId xmlns:a16="http://schemas.microsoft.com/office/drawing/2014/main" id="{ACA421FB-B895-4EB2-992A-C950A4B98447}"/>
              </a:ext>
            </a:extLst>
          </p:cNvPr>
          <p:cNvGraphicFramePr/>
          <p:nvPr>
            <p:extLst>
              <p:ext uri="{D42A27DB-BD31-4B8C-83A1-F6EECF244321}">
                <p14:modId xmlns:p14="http://schemas.microsoft.com/office/powerpoint/2010/main" val="213203019"/>
              </p:ext>
            </p:extLst>
          </p:nvPr>
        </p:nvGraphicFramePr>
        <p:xfrm>
          <a:off x="291682" y="1745255"/>
          <a:ext cx="11566880" cy="418258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6F5D7267-11C7-4C6D-B588-61FC4BC54C0F}"/>
              </a:ext>
            </a:extLst>
          </p:cNvPr>
          <p:cNvCxnSpPr>
            <a:cxnSpLocks/>
          </p:cNvCxnSpPr>
          <p:nvPr/>
        </p:nvCxnSpPr>
        <p:spPr>
          <a:xfrm>
            <a:off x="11254005" y="1837592"/>
            <a:ext cx="0" cy="3100168"/>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73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p:txBody>
          <a:bodyPr/>
          <a:lstStyle/>
          <a:p>
            <a:r>
              <a:rPr lang="en-US" dirty="0"/>
              <a:t>Figure 13. The Number of Young-Adult Households Is Finally Rising in Line with Population Growth</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idx="1"/>
            <p:extLst>
              <p:ext uri="{D42A27DB-BD31-4B8C-83A1-F6EECF244321}">
                <p14:modId xmlns:p14="http://schemas.microsoft.com/office/powerpoint/2010/main" val="3297938787"/>
              </p:ext>
            </p:extLst>
          </p:nvPr>
        </p:nvGraphicFramePr>
        <p:xfrm>
          <a:off x="268288" y="1537310"/>
          <a:ext cx="11566525" cy="423960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p:txBody>
          <a:bodyPr/>
          <a:lstStyle/>
          <a:p>
            <a:r>
              <a:rPr lang="en-US" b="1" cap="none" dirty="0"/>
              <a:t>Population (Millions)							   Households (Millions)</a:t>
            </a:r>
            <a:endParaRPr lang="en-US" cap="none" dirty="0"/>
          </a:p>
        </p:txBody>
      </p:sp>
      <p:sp>
        <p:nvSpPr>
          <p:cNvPr id="4" name="Text Placeholder 3">
            <a:extLst>
              <a:ext uri="{FF2B5EF4-FFF2-40B4-BE49-F238E27FC236}">
                <a16:creationId xmlns:a16="http://schemas.microsoft.com/office/drawing/2014/main" id="{3DE317A9-FDCE-4152-9D79-C397F8BB0F1F}"/>
              </a:ext>
            </a:extLst>
          </p:cNvPr>
          <p:cNvSpPr>
            <a:spLocks noGrp="1"/>
          </p:cNvSpPr>
          <p:nvPr>
            <p:ph type="body" sz="quarter" idx="11"/>
          </p:nvPr>
        </p:nvSpPr>
        <p:spPr/>
        <p:txBody>
          <a:bodyPr/>
          <a:lstStyle/>
          <a:p>
            <a:r>
              <a:rPr lang="en-US" dirty="0"/>
              <a:t>Note: Data are 3-year trailing averages.</a:t>
            </a:r>
          </a:p>
          <a:p>
            <a:r>
              <a:rPr lang="en-US" dirty="0"/>
              <a:t>Source: JCHS tabulations of US Census Bureau, Housing Vacancy Surveys and National Population Estimates.</a:t>
            </a:r>
          </a:p>
        </p:txBody>
      </p:sp>
    </p:spTree>
    <p:extLst>
      <p:ext uri="{BB962C8B-B14F-4D97-AF65-F5344CB8AC3E}">
        <p14:creationId xmlns:p14="http://schemas.microsoft.com/office/powerpoint/2010/main" val="803697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00A3-ED3A-4027-BC5D-2361508763B0}"/>
              </a:ext>
            </a:extLst>
          </p:cNvPr>
          <p:cNvSpPr>
            <a:spLocks noGrp="1"/>
          </p:cNvSpPr>
          <p:nvPr>
            <p:ph type="title"/>
          </p:nvPr>
        </p:nvSpPr>
        <p:spPr/>
        <p:txBody>
          <a:bodyPr>
            <a:normAutofit fontScale="90000"/>
          </a:bodyPr>
          <a:lstStyle/>
          <a:p>
            <a:r>
              <a:rPr lang="en-US" dirty="0"/>
              <a:t>Figure 14. High Rents Delay the Ability of Younger Adults to Form Independent Households </a:t>
            </a:r>
          </a:p>
        </p:txBody>
      </p:sp>
      <p:graphicFrame>
        <p:nvGraphicFramePr>
          <p:cNvPr id="7" name="Content Placeholder 6">
            <a:extLst>
              <a:ext uri="{FF2B5EF4-FFF2-40B4-BE49-F238E27FC236}">
                <a16:creationId xmlns:a16="http://schemas.microsoft.com/office/drawing/2014/main" id="{6EAB2C22-4B38-45C4-982F-A71FCF7FAF14}"/>
              </a:ext>
            </a:extLst>
          </p:cNvPr>
          <p:cNvGraphicFramePr>
            <a:graphicFrameLocks noGrp="1"/>
          </p:cNvGraphicFramePr>
          <p:nvPr>
            <p:ph idx="1"/>
            <p:extLst>
              <p:ext uri="{D42A27DB-BD31-4B8C-83A1-F6EECF244321}">
                <p14:modId xmlns:p14="http://schemas.microsoft.com/office/powerpoint/2010/main" val="389883047"/>
              </p:ext>
            </p:extLst>
          </p:nvPr>
        </p:nvGraphicFramePr>
        <p:xfrm>
          <a:off x="268288" y="1651379"/>
          <a:ext cx="11566525" cy="412553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662711F3-8008-48D1-A7A1-6371474C4208}"/>
              </a:ext>
            </a:extLst>
          </p:cNvPr>
          <p:cNvSpPr>
            <a:spLocks noGrp="1"/>
          </p:cNvSpPr>
          <p:nvPr>
            <p:ph type="body" sz="quarter" idx="10"/>
          </p:nvPr>
        </p:nvSpPr>
        <p:spPr>
          <a:xfrm>
            <a:off x="267856" y="1110844"/>
            <a:ext cx="11566878" cy="388938"/>
          </a:xfrm>
        </p:spPr>
        <p:txBody>
          <a:bodyPr/>
          <a:lstStyle/>
          <a:p>
            <a:r>
              <a:rPr lang="en-US" cap="none" dirty="0"/>
              <a:t>Average Household Headship Rates (Percent)</a:t>
            </a:r>
          </a:p>
        </p:txBody>
      </p:sp>
      <p:sp>
        <p:nvSpPr>
          <p:cNvPr id="5" name="Text Placeholder 4">
            <a:extLst>
              <a:ext uri="{FF2B5EF4-FFF2-40B4-BE49-F238E27FC236}">
                <a16:creationId xmlns:a16="http://schemas.microsoft.com/office/drawing/2014/main" id="{0104335A-2504-499F-AA87-6A83385B601B}"/>
              </a:ext>
            </a:extLst>
          </p:cNvPr>
          <p:cNvSpPr>
            <a:spLocks noGrp="1"/>
          </p:cNvSpPr>
          <p:nvPr>
            <p:ph type="body" sz="quarter" idx="11"/>
          </p:nvPr>
        </p:nvSpPr>
        <p:spPr/>
        <p:txBody>
          <a:bodyPr/>
          <a:lstStyle/>
          <a:p>
            <a:r>
              <a:rPr lang="en-US" dirty="0"/>
              <a:t>Note: Data are for the 100 metros with the largest populations in 2017. Highest- and lowest-rent metros are ranked by metro area median rent.</a:t>
            </a:r>
          </a:p>
          <a:p>
            <a:r>
              <a:rPr lang="en-US" dirty="0"/>
              <a:t>Source: JCHS tabulations of US Census Bureau, 2017 American Community Survey 1-Year Estimates and Missouri Census Data Center.</a:t>
            </a:r>
          </a:p>
        </p:txBody>
      </p:sp>
      <p:sp>
        <p:nvSpPr>
          <p:cNvPr id="4" name="Slide Number Placeholder 3">
            <a:extLst>
              <a:ext uri="{FF2B5EF4-FFF2-40B4-BE49-F238E27FC236}">
                <a16:creationId xmlns:a16="http://schemas.microsoft.com/office/drawing/2014/main" id="{93040F28-26D1-4102-A1A9-C52E8D37C344}"/>
              </a:ext>
            </a:extLst>
          </p:cNvPr>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161980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9FF3-A6AC-4863-BBC4-731CEC36D8C9}"/>
              </a:ext>
            </a:extLst>
          </p:cNvPr>
          <p:cNvSpPr>
            <a:spLocks noGrp="1"/>
          </p:cNvSpPr>
          <p:nvPr>
            <p:ph type="title"/>
          </p:nvPr>
        </p:nvSpPr>
        <p:spPr/>
        <p:txBody>
          <a:bodyPr/>
          <a:lstStyle/>
          <a:p>
            <a:r>
              <a:rPr lang="en-US" dirty="0"/>
              <a:t>Figure 15. Income Growth Among Younger Adults Has Been Particularly Strong</a:t>
            </a:r>
          </a:p>
        </p:txBody>
      </p:sp>
      <p:graphicFrame>
        <p:nvGraphicFramePr>
          <p:cNvPr id="7" name="Content Placeholder 6">
            <a:extLst>
              <a:ext uri="{FF2B5EF4-FFF2-40B4-BE49-F238E27FC236}">
                <a16:creationId xmlns:a16="http://schemas.microsoft.com/office/drawing/2014/main" id="{06059513-E4AB-4E96-8F53-813F15E59D7F}"/>
              </a:ext>
            </a:extLst>
          </p:cNvPr>
          <p:cNvGraphicFramePr>
            <a:graphicFrameLocks noGrp="1"/>
          </p:cNvGraphicFramePr>
          <p:nvPr>
            <p:ph idx="1"/>
            <p:extLst>
              <p:ext uri="{D42A27DB-BD31-4B8C-83A1-F6EECF244321}">
                <p14:modId xmlns:p14="http://schemas.microsoft.com/office/powerpoint/2010/main" val="1524172099"/>
              </p:ext>
            </p:extLst>
          </p:nvPr>
        </p:nvGraphicFramePr>
        <p:xfrm>
          <a:off x="268288" y="1573212"/>
          <a:ext cx="11055385" cy="435462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504FC129-F293-41E0-ACF6-44BD434D1583}"/>
              </a:ext>
            </a:extLst>
          </p:cNvPr>
          <p:cNvSpPr>
            <a:spLocks noGrp="1"/>
          </p:cNvSpPr>
          <p:nvPr>
            <p:ph type="body" sz="quarter" idx="10"/>
          </p:nvPr>
        </p:nvSpPr>
        <p:spPr/>
        <p:txBody>
          <a:bodyPr/>
          <a:lstStyle/>
          <a:p>
            <a:r>
              <a:rPr lang="en-US" dirty="0"/>
              <a:t>Note: Incomes are three-year rolling averages, adjusted for inflation using the CPI-U for All Items.</a:t>
            </a:r>
          </a:p>
          <a:p>
            <a:r>
              <a:rPr lang="en-US" dirty="0"/>
              <a:t>Source: JCHS tabulations of US Census Bureau, Current Population Surveys via IPUMS CPS.</a:t>
            </a:r>
          </a:p>
        </p:txBody>
      </p:sp>
      <p:sp>
        <p:nvSpPr>
          <p:cNvPr id="5" name="TextBox 4">
            <a:extLst>
              <a:ext uri="{FF2B5EF4-FFF2-40B4-BE49-F238E27FC236}">
                <a16:creationId xmlns:a16="http://schemas.microsoft.com/office/drawing/2014/main" id="{E2BC5DE6-A0C2-4527-982D-468E4CE280ED}"/>
              </a:ext>
            </a:extLst>
          </p:cNvPr>
          <p:cNvSpPr txBox="1"/>
          <p:nvPr/>
        </p:nvSpPr>
        <p:spPr>
          <a:xfrm>
            <a:off x="1473959" y="5513696"/>
            <a:ext cx="2156346" cy="338554"/>
          </a:xfrm>
          <a:prstGeom prst="rect">
            <a:avLst/>
          </a:prstGeom>
          <a:noFill/>
        </p:spPr>
        <p:txBody>
          <a:bodyPr wrap="square" rtlCol="0">
            <a:spAutoFit/>
          </a:bodyPr>
          <a:lstStyle/>
          <a:p>
            <a:r>
              <a:rPr lang="en-US" sz="1600" b="1" dirty="0">
                <a:solidFill>
                  <a:schemeClr val="tx1">
                    <a:lumMod val="50000"/>
                  </a:schemeClr>
                </a:solidFill>
              </a:rPr>
              <a:t>Age Group</a:t>
            </a:r>
          </a:p>
        </p:txBody>
      </p:sp>
    </p:spTree>
    <p:extLst>
      <p:ext uri="{BB962C8B-B14F-4D97-AF65-F5344CB8AC3E}">
        <p14:creationId xmlns:p14="http://schemas.microsoft.com/office/powerpoint/2010/main" val="111946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1. Executive Summary</a:t>
            </a:r>
          </a:p>
        </p:txBody>
      </p:sp>
    </p:spTree>
    <p:extLst>
      <p:ext uri="{BB962C8B-B14F-4D97-AF65-F5344CB8AC3E}">
        <p14:creationId xmlns:p14="http://schemas.microsoft.com/office/powerpoint/2010/main" val="908080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7">
            <a:extLst>
              <a:ext uri="{FF2B5EF4-FFF2-40B4-BE49-F238E27FC236}">
                <a16:creationId xmlns:a16="http://schemas.microsoft.com/office/drawing/2014/main" id="{B194B229-40CC-4D5C-A1F4-2D9D62987A61}"/>
              </a:ext>
            </a:extLst>
          </p:cNvPr>
          <p:cNvGraphicFramePr>
            <a:graphicFrameLocks noGrp="1"/>
          </p:cNvGraphicFramePr>
          <p:nvPr>
            <p:ph idx="11"/>
            <p:extLst>
              <p:ext uri="{D42A27DB-BD31-4B8C-83A1-F6EECF244321}">
                <p14:modId xmlns:p14="http://schemas.microsoft.com/office/powerpoint/2010/main" val="3721459407"/>
              </p:ext>
            </p:extLst>
          </p:nvPr>
        </p:nvGraphicFramePr>
        <p:xfrm>
          <a:off x="267855" y="1775606"/>
          <a:ext cx="11268363" cy="41009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7CB00A3-ED3A-4027-BC5D-2361508763B0}"/>
              </a:ext>
            </a:extLst>
          </p:cNvPr>
          <p:cNvSpPr>
            <a:spLocks noGrp="1"/>
          </p:cNvSpPr>
          <p:nvPr>
            <p:ph type="title"/>
          </p:nvPr>
        </p:nvSpPr>
        <p:spPr>
          <a:xfrm>
            <a:off x="267855" y="425706"/>
            <a:ext cx="11566879" cy="684186"/>
          </a:xfrm>
        </p:spPr>
        <p:txBody>
          <a:bodyPr/>
          <a:lstStyle/>
          <a:p>
            <a:r>
              <a:rPr lang="en-US" dirty="0"/>
              <a:t>Figure 16. Recent Immigrants Are Better Educated than Their Predecessors…</a:t>
            </a:r>
          </a:p>
        </p:txBody>
      </p:sp>
      <p:sp>
        <p:nvSpPr>
          <p:cNvPr id="5" name="Text Placeholder 4">
            <a:extLst>
              <a:ext uri="{FF2B5EF4-FFF2-40B4-BE49-F238E27FC236}">
                <a16:creationId xmlns:a16="http://schemas.microsoft.com/office/drawing/2014/main" id="{568989BA-6887-4BEA-9EEB-A7F650589FF0}"/>
              </a:ext>
            </a:extLst>
          </p:cNvPr>
          <p:cNvSpPr>
            <a:spLocks noGrp="1"/>
          </p:cNvSpPr>
          <p:nvPr>
            <p:ph type="body" sz="quarter" idx="10"/>
          </p:nvPr>
        </p:nvSpPr>
        <p:spPr>
          <a:xfrm>
            <a:off x="312561" y="1410977"/>
            <a:ext cx="11566878" cy="388938"/>
          </a:xfrm>
        </p:spPr>
        <p:txBody>
          <a:bodyPr/>
          <a:lstStyle/>
          <a:p>
            <a:r>
              <a:rPr lang="en-US" cap="none" dirty="0"/>
              <a:t>Share of Recent Immigrants by Educational Attainment (Percent)</a:t>
            </a:r>
          </a:p>
        </p:txBody>
      </p:sp>
      <p:sp>
        <p:nvSpPr>
          <p:cNvPr id="9" name="Text Placeholder 8">
            <a:extLst>
              <a:ext uri="{FF2B5EF4-FFF2-40B4-BE49-F238E27FC236}">
                <a16:creationId xmlns:a16="http://schemas.microsoft.com/office/drawing/2014/main" id="{51D5ADD0-2A50-4B8C-8235-9FBD64C3DCBF}"/>
              </a:ext>
            </a:extLst>
          </p:cNvPr>
          <p:cNvSpPr>
            <a:spLocks noGrp="1"/>
          </p:cNvSpPr>
          <p:nvPr>
            <p:ph type="body" sz="quarter" idx="13"/>
          </p:nvPr>
        </p:nvSpPr>
        <p:spPr>
          <a:xfrm>
            <a:off x="267855" y="6242780"/>
            <a:ext cx="11694759" cy="308690"/>
          </a:xfrm>
        </p:spPr>
        <p:txBody>
          <a:bodyPr/>
          <a:lstStyle/>
          <a:p>
            <a:r>
              <a:rPr lang="en-US" dirty="0"/>
              <a:t>Notes: Educational attainment data include only foreign born adults age 25 and over. Birthplace data include recent immigrants of all ages.  Recent immigrants in 1990 and 2000 are those who entered the country in the last 5 years.  Recent immigrants in 2010 and 2017 immigrated in the past year. </a:t>
            </a:r>
          </a:p>
          <a:p>
            <a:r>
              <a:rPr lang="en-US" dirty="0"/>
              <a:t>Source: JCHS tabulations of US Census Bureau, Decennial Censuses and American Community Survey 1-Year Estimates via IPUMS USA.</a:t>
            </a:r>
          </a:p>
        </p:txBody>
      </p:sp>
    </p:spTree>
    <p:extLst>
      <p:ext uri="{BB962C8B-B14F-4D97-AF65-F5344CB8AC3E}">
        <p14:creationId xmlns:p14="http://schemas.microsoft.com/office/powerpoint/2010/main" val="1575786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6">
            <a:extLst>
              <a:ext uri="{FF2B5EF4-FFF2-40B4-BE49-F238E27FC236}">
                <a16:creationId xmlns:a16="http://schemas.microsoft.com/office/drawing/2014/main" id="{C12F5945-B19E-47FB-BE05-CDFCCAADB3D8}"/>
              </a:ext>
            </a:extLst>
          </p:cNvPr>
          <p:cNvGraphicFramePr>
            <a:graphicFrameLocks/>
          </p:cNvGraphicFramePr>
          <p:nvPr>
            <p:extLst>
              <p:ext uri="{D42A27DB-BD31-4B8C-83A1-F6EECF244321}">
                <p14:modId xmlns:p14="http://schemas.microsoft.com/office/powerpoint/2010/main" val="1006184109"/>
              </p:ext>
            </p:extLst>
          </p:nvPr>
        </p:nvGraphicFramePr>
        <p:xfrm>
          <a:off x="267854" y="1690269"/>
          <a:ext cx="11283786" cy="427431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7CB00A3-ED3A-4027-BC5D-2361508763B0}"/>
              </a:ext>
            </a:extLst>
          </p:cNvPr>
          <p:cNvSpPr>
            <a:spLocks noGrp="1"/>
          </p:cNvSpPr>
          <p:nvPr>
            <p:ph type="title"/>
          </p:nvPr>
        </p:nvSpPr>
        <p:spPr>
          <a:xfrm>
            <a:off x="267855" y="364746"/>
            <a:ext cx="11566879" cy="684186"/>
          </a:xfrm>
        </p:spPr>
        <p:txBody>
          <a:bodyPr/>
          <a:lstStyle/>
          <a:p>
            <a:r>
              <a:rPr lang="en-US" dirty="0"/>
              <a:t>Figure 17. …and Originated from a Different Mix of Countries</a:t>
            </a:r>
          </a:p>
        </p:txBody>
      </p:sp>
      <p:sp>
        <p:nvSpPr>
          <p:cNvPr id="5" name="Text Placeholder 4">
            <a:extLst>
              <a:ext uri="{FF2B5EF4-FFF2-40B4-BE49-F238E27FC236}">
                <a16:creationId xmlns:a16="http://schemas.microsoft.com/office/drawing/2014/main" id="{568989BA-6887-4BEA-9EEB-A7F650589FF0}"/>
              </a:ext>
            </a:extLst>
          </p:cNvPr>
          <p:cNvSpPr>
            <a:spLocks noGrp="1"/>
          </p:cNvSpPr>
          <p:nvPr>
            <p:ph type="body" sz="quarter" idx="10"/>
          </p:nvPr>
        </p:nvSpPr>
        <p:spPr>
          <a:xfrm>
            <a:off x="312561" y="1410977"/>
            <a:ext cx="11566878" cy="388938"/>
          </a:xfrm>
        </p:spPr>
        <p:txBody>
          <a:bodyPr/>
          <a:lstStyle/>
          <a:p>
            <a:r>
              <a:rPr lang="en-US" cap="none" dirty="0"/>
              <a:t>Share of Recent Immigrants by Birthplace (Percent)</a:t>
            </a:r>
          </a:p>
        </p:txBody>
      </p:sp>
      <p:sp>
        <p:nvSpPr>
          <p:cNvPr id="9" name="Text Placeholder 8">
            <a:extLst>
              <a:ext uri="{FF2B5EF4-FFF2-40B4-BE49-F238E27FC236}">
                <a16:creationId xmlns:a16="http://schemas.microsoft.com/office/drawing/2014/main" id="{51D5ADD0-2A50-4B8C-8235-9FBD64C3DCBF}"/>
              </a:ext>
            </a:extLst>
          </p:cNvPr>
          <p:cNvSpPr>
            <a:spLocks noGrp="1"/>
          </p:cNvSpPr>
          <p:nvPr>
            <p:ph type="body" sz="quarter" idx="13"/>
          </p:nvPr>
        </p:nvSpPr>
        <p:spPr>
          <a:xfrm>
            <a:off x="267855" y="6230119"/>
            <a:ext cx="11694759" cy="308690"/>
          </a:xfrm>
        </p:spPr>
        <p:txBody>
          <a:bodyPr/>
          <a:lstStyle/>
          <a:p>
            <a:r>
              <a:rPr lang="en-US" dirty="0"/>
              <a:t>Notes: Birthplace data include recent immigrants of all ages. Recent immigrants in 1990 are those who entered the country in the last 5 years. Recent immigrants in 2017 immigrated in the past year.  Other birthplaces include Australia, New Zealand, Canada, Atlantic and Pacific Island countries, Puerto Rico, and other US territories.  </a:t>
            </a:r>
          </a:p>
          <a:p>
            <a:r>
              <a:rPr lang="en-US" dirty="0"/>
              <a:t>Source: JCHS tabulations of US Census Bureau, 1990 Decennial Census and 2017 American Community Survey 1-Year Estimates via IPUMS USA.</a:t>
            </a:r>
          </a:p>
        </p:txBody>
      </p:sp>
    </p:spTree>
    <p:extLst>
      <p:ext uri="{BB962C8B-B14F-4D97-AF65-F5344CB8AC3E}">
        <p14:creationId xmlns:p14="http://schemas.microsoft.com/office/powerpoint/2010/main" val="176737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00A3-ED3A-4027-BC5D-2361508763B0}"/>
              </a:ext>
            </a:extLst>
          </p:cNvPr>
          <p:cNvSpPr>
            <a:spLocks noGrp="1"/>
          </p:cNvSpPr>
          <p:nvPr>
            <p:ph type="title"/>
          </p:nvPr>
        </p:nvSpPr>
        <p:spPr/>
        <p:txBody>
          <a:bodyPr/>
          <a:lstStyle/>
          <a:p>
            <a:r>
              <a:rPr lang="en-US" sz="2400" dirty="0"/>
              <a:t>Figure 18. Over the Next Decade, the Fastest-Growing Household Types Will Be Younger Families with Children and Older Single Persons and Empty-Nesters</a:t>
            </a:r>
          </a:p>
        </p:txBody>
      </p:sp>
      <p:graphicFrame>
        <p:nvGraphicFramePr>
          <p:cNvPr id="8" name="Content Placeholder 7">
            <a:extLst>
              <a:ext uri="{FF2B5EF4-FFF2-40B4-BE49-F238E27FC236}">
                <a16:creationId xmlns:a16="http://schemas.microsoft.com/office/drawing/2014/main" id="{83F15D34-60C9-4F67-9E19-861564B786FF}"/>
              </a:ext>
            </a:extLst>
          </p:cNvPr>
          <p:cNvGraphicFramePr>
            <a:graphicFrameLocks noGrp="1"/>
          </p:cNvGraphicFramePr>
          <p:nvPr>
            <p:ph idx="1"/>
            <p:extLst>
              <p:ext uri="{D42A27DB-BD31-4B8C-83A1-F6EECF244321}">
                <p14:modId xmlns:p14="http://schemas.microsoft.com/office/powerpoint/2010/main" val="1528433032"/>
              </p:ext>
            </p:extLst>
          </p:nvPr>
        </p:nvGraphicFramePr>
        <p:xfrm>
          <a:off x="268288" y="1814512"/>
          <a:ext cx="11566525" cy="423609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1BB5CEEB-7853-43D1-8410-3D6933DE5420}"/>
              </a:ext>
            </a:extLst>
          </p:cNvPr>
          <p:cNvSpPr>
            <a:spLocks noGrp="1"/>
          </p:cNvSpPr>
          <p:nvPr>
            <p:ph type="body" sz="quarter" idx="10"/>
          </p:nvPr>
        </p:nvSpPr>
        <p:spPr/>
        <p:txBody>
          <a:bodyPr/>
          <a:lstStyle/>
          <a:p>
            <a:r>
              <a:rPr lang="en-US" cap="none" dirty="0"/>
              <a:t>Projected Change in Households, 2018–2028 (Millions)</a:t>
            </a:r>
          </a:p>
        </p:txBody>
      </p:sp>
      <p:sp>
        <p:nvSpPr>
          <p:cNvPr id="5" name="Text Placeholder 4">
            <a:extLst>
              <a:ext uri="{FF2B5EF4-FFF2-40B4-BE49-F238E27FC236}">
                <a16:creationId xmlns:a16="http://schemas.microsoft.com/office/drawing/2014/main" id="{568989BA-6887-4BEA-9EEB-A7F650589FF0}"/>
              </a:ext>
            </a:extLst>
          </p:cNvPr>
          <p:cNvSpPr>
            <a:spLocks noGrp="1"/>
          </p:cNvSpPr>
          <p:nvPr>
            <p:ph type="body" sz="quarter" idx="11"/>
          </p:nvPr>
        </p:nvSpPr>
        <p:spPr/>
        <p:txBody>
          <a:bodyPr/>
          <a:lstStyle/>
          <a:p>
            <a:r>
              <a:rPr lang="en-US" dirty="0"/>
              <a:t>Source: JCHS 2018 Household Projections.</a:t>
            </a:r>
          </a:p>
        </p:txBody>
      </p:sp>
    </p:spTree>
    <p:extLst>
      <p:ext uri="{BB962C8B-B14F-4D97-AF65-F5344CB8AC3E}">
        <p14:creationId xmlns:p14="http://schemas.microsoft.com/office/powerpoint/2010/main" val="422192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4. Homeownership</a:t>
            </a:r>
          </a:p>
        </p:txBody>
      </p:sp>
    </p:spTree>
    <p:extLst>
      <p:ext uri="{BB962C8B-B14F-4D97-AF65-F5344CB8AC3E}">
        <p14:creationId xmlns:p14="http://schemas.microsoft.com/office/powerpoint/2010/main" val="2818656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4111441316"/>
              </p:ext>
            </p:extLst>
          </p:nvPr>
        </p:nvGraphicFramePr>
        <p:xfrm>
          <a:off x="0" y="1403795"/>
          <a:ext cx="11972430" cy="468366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dirty="0"/>
              <a:t>Figure 19. Homeownership Has Gained Some Upward Momentum</a:t>
            </a:r>
          </a:p>
        </p:txBody>
      </p:sp>
      <p:sp>
        <p:nvSpPr>
          <p:cNvPr id="11" name="Text Placeholder 10">
            <a:extLst>
              <a:ext uri="{FF2B5EF4-FFF2-40B4-BE49-F238E27FC236}">
                <a16:creationId xmlns:a16="http://schemas.microsoft.com/office/drawing/2014/main" id="{BAB5B11E-CAFA-4B0A-8DF0-FEE729A832C3}"/>
              </a:ext>
            </a:extLst>
          </p:cNvPr>
          <p:cNvSpPr>
            <a:spLocks noGrp="1"/>
          </p:cNvSpPr>
          <p:nvPr>
            <p:ph type="body" sz="quarter" idx="11"/>
          </p:nvPr>
        </p:nvSpPr>
        <p:spPr/>
        <p:txBody>
          <a:bodyPr/>
          <a:lstStyle/>
          <a:p>
            <a:r>
              <a:rPr lang="en-US" dirty="0"/>
              <a:t>Note: Change in owner households is year-over-year.</a:t>
            </a:r>
          </a:p>
          <a:p>
            <a:r>
              <a:rPr lang="en-US" dirty="0"/>
              <a:t>Source: JCHS tabulations of US Census Bureau, Housing Vacancy Surveys.</a:t>
            </a:r>
          </a:p>
        </p:txBody>
      </p:sp>
      <p:sp>
        <p:nvSpPr>
          <p:cNvPr id="10" name="Text Placeholder 2">
            <a:extLst>
              <a:ext uri="{FF2B5EF4-FFF2-40B4-BE49-F238E27FC236}">
                <a16:creationId xmlns:a16="http://schemas.microsoft.com/office/drawing/2014/main" id="{D490AA07-73A3-45A6-93BD-012D34B984BE}"/>
              </a:ext>
            </a:extLst>
          </p:cNvPr>
          <p:cNvSpPr>
            <a:spLocks noGrp="1"/>
          </p:cNvSpPr>
          <p:nvPr>
            <p:ph type="body" sz="quarter" idx="10"/>
          </p:nvPr>
        </p:nvSpPr>
        <p:spPr>
          <a:xfrm>
            <a:off x="267856" y="1110844"/>
            <a:ext cx="2890980" cy="388938"/>
          </a:xfrm>
        </p:spPr>
        <p:txBody>
          <a:bodyPr/>
          <a:lstStyle/>
          <a:p>
            <a:r>
              <a:rPr lang="en-US" cap="none" dirty="0"/>
              <a:t>Households (Millions)</a:t>
            </a:r>
          </a:p>
        </p:txBody>
      </p:sp>
      <p:sp>
        <p:nvSpPr>
          <p:cNvPr id="12" name="Text Placeholder 2">
            <a:extLst>
              <a:ext uri="{FF2B5EF4-FFF2-40B4-BE49-F238E27FC236}">
                <a16:creationId xmlns:a16="http://schemas.microsoft.com/office/drawing/2014/main" id="{ED6989A1-CE56-4902-B564-76BB7A509C6D}"/>
              </a:ext>
            </a:extLst>
          </p:cNvPr>
          <p:cNvSpPr txBox="1">
            <a:spLocks/>
          </p:cNvSpPr>
          <p:nvPr/>
        </p:nvSpPr>
        <p:spPr>
          <a:xfrm>
            <a:off x="10664042" y="1135455"/>
            <a:ext cx="1260104" cy="38893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cap="all" baseline="0">
                <a:solidFill>
                  <a:schemeClr val="tx1">
                    <a:lumMod val="50000"/>
                  </a:schemeClr>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cap="none" dirty="0"/>
              <a:t>Percent</a:t>
            </a:r>
          </a:p>
        </p:txBody>
      </p:sp>
    </p:spTree>
    <p:extLst>
      <p:ext uri="{BB962C8B-B14F-4D97-AF65-F5344CB8AC3E}">
        <p14:creationId xmlns:p14="http://schemas.microsoft.com/office/powerpoint/2010/main" val="207102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54BB6-2884-41EE-867F-B166305D984C}"/>
              </a:ext>
            </a:extLst>
          </p:cNvPr>
          <p:cNvSpPr>
            <a:spLocks noGrp="1"/>
          </p:cNvSpPr>
          <p:nvPr>
            <p:ph type="title"/>
          </p:nvPr>
        </p:nvSpPr>
        <p:spPr/>
        <p:txBody>
          <a:bodyPr/>
          <a:lstStyle/>
          <a:p>
            <a:r>
              <a:rPr lang="en-US" dirty="0"/>
              <a:t>Figure 20. First-Time Homebuyers are Younger and More Diverse than Current Homeowners</a:t>
            </a:r>
          </a:p>
        </p:txBody>
      </p:sp>
      <p:sp>
        <p:nvSpPr>
          <p:cNvPr id="6" name="Text Placeholder 5">
            <a:extLst>
              <a:ext uri="{FF2B5EF4-FFF2-40B4-BE49-F238E27FC236}">
                <a16:creationId xmlns:a16="http://schemas.microsoft.com/office/drawing/2014/main" id="{D8E235BE-6D8B-434D-A23B-E25660CA2FDB}"/>
              </a:ext>
            </a:extLst>
          </p:cNvPr>
          <p:cNvSpPr>
            <a:spLocks noGrp="1"/>
          </p:cNvSpPr>
          <p:nvPr>
            <p:ph type="body" sz="quarter" idx="10"/>
          </p:nvPr>
        </p:nvSpPr>
        <p:spPr>
          <a:xfrm>
            <a:off x="186559" y="1074974"/>
            <a:ext cx="11566878" cy="388938"/>
          </a:xfrm>
        </p:spPr>
        <p:txBody>
          <a:bodyPr/>
          <a:lstStyle/>
          <a:p>
            <a:r>
              <a:rPr lang="en-US" cap="none" dirty="0"/>
              <a:t>Share of Homeowners (Percent)</a:t>
            </a:r>
          </a:p>
        </p:txBody>
      </p:sp>
      <p:sp>
        <p:nvSpPr>
          <p:cNvPr id="3" name="Text Placeholder 2">
            <a:extLst>
              <a:ext uri="{FF2B5EF4-FFF2-40B4-BE49-F238E27FC236}">
                <a16:creationId xmlns:a16="http://schemas.microsoft.com/office/drawing/2014/main" id="{A23E7B15-0FD7-443F-A992-22DCD668F7ED}"/>
              </a:ext>
            </a:extLst>
          </p:cNvPr>
          <p:cNvSpPr>
            <a:spLocks noGrp="1"/>
          </p:cNvSpPr>
          <p:nvPr>
            <p:ph type="body" sz="quarter" idx="11"/>
          </p:nvPr>
        </p:nvSpPr>
        <p:spPr>
          <a:xfrm>
            <a:off x="267856" y="5927834"/>
            <a:ext cx="8298076" cy="533511"/>
          </a:xfrm>
        </p:spPr>
        <p:txBody>
          <a:bodyPr/>
          <a:lstStyle/>
          <a:p>
            <a:r>
              <a:rPr lang="en-US" dirty="0"/>
              <a:t>Notes: Homebuyers purchased homes in 2016 and early 2017. First-time homebuyers never previously owned a home. Black, Asian/other, and White are non-Hispanic. Other household types include all other family and non-family households. </a:t>
            </a:r>
          </a:p>
          <a:p>
            <a:r>
              <a:rPr lang="en-US" dirty="0"/>
              <a:t>Source: HUD, 2017 American Housing Survey.</a:t>
            </a:r>
          </a:p>
        </p:txBody>
      </p:sp>
      <p:graphicFrame>
        <p:nvGraphicFramePr>
          <p:cNvPr id="13" name="Content Placeholder 12">
            <a:extLst>
              <a:ext uri="{FF2B5EF4-FFF2-40B4-BE49-F238E27FC236}">
                <a16:creationId xmlns:a16="http://schemas.microsoft.com/office/drawing/2014/main" id="{4FA17011-698A-447C-A730-980456D9B4FF}"/>
              </a:ext>
            </a:extLst>
          </p:cNvPr>
          <p:cNvGraphicFramePr>
            <a:graphicFrameLocks noGrp="1"/>
          </p:cNvGraphicFramePr>
          <p:nvPr>
            <p:ph idx="1"/>
            <p:extLst>
              <p:ext uri="{D42A27DB-BD31-4B8C-83A1-F6EECF244321}">
                <p14:modId xmlns:p14="http://schemas.microsoft.com/office/powerpoint/2010/main" val="1904835560"/>
              </p:ext>
            </p:extLst>
          </p:nvPr>
        </p:nvGraphicFramePr>
        <p:xfrm>
          <a:off x="-48432" y="1660751"/>
          <a:ext cx="4537305" cy="434265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87E40DA9-08AA-408D-8C92-588F55E9E882}"/>
              </a:ext>
            </a:extLst>
          </p:cNvPr>
          <p:cNvSpPr txBox="1"/>
          <p:nvPr/>
        </p:nvSpPr>
        <p:spPr>
          <a:xfrm>
            <a:off x="5271618" y="1363519"/>
            <a:ext cx="1822101" cy="369332"/>
          </a:xfrm>
          <a:prstGeom prst="rect">
            <a:avLst/>
          </a:prstGeom>
          <a:noFill/>
        </p:spPr>
        <p:txBody>
          <a:bodyPr wrap="square" rtlCol="0">
            <a:spAutoFit/>
          </a:bodyPr>
          <a:lstStyle/>
          <a:p>
            <a:r>
              <a:rPr lang="en-US" dirty="0">
                <a:solidFill>
                  <a:schemeClr val="tx1">
                    <a:lumMod val="50000"/>
                  </a:schemeClr>
                </a:solidFill>
              </a:rPr>
              <a:t>Race/Ethnicity</a:t>
            </a:r>
          </a:p>
        </p:txBody>
      </p:sp>
      <p:sp>
        <p:nvSpPr>
          <p:cNvPr id="16" name="TextBox 15">
            <a:extLst>
              <a:ext uri="{FF2B5EF4-FFF2-40B4-BE49-F238E27FC236}">
                <a16:creationId xmlns:a16="http://schemas.microsoft.com/office/drawing/2014/main" id="{257263EA-5197-40E4-A4E7-FEC674154876}"/>
              </a:ext>
            </a:extLst>
          </p:cNvPr>
          <p:cNvSpPr txBox="1"/>
          <p:nvPr/>
        </p:nvSpPr>
        <p:spPr>
          <a:xfrm>
            <a:off x="1800339" y="1398662"/>
            <a:ext cx="1125415" cy="369332"/>
          </a:xfrm>
          <a:prstGeom prst="rect">
            <a:avLst/>
          </a:prstGeom>
          <a:noFill/>
        </p:spPr>
        <p:txBody>
          <a:bodyPr wrap="square" rtlCol="0">
            <a:spAutoFit/>
          </a:bodyPr>
          <a:lstStyle/>
          <a:p>
            <a:pPr algn="ctr"/>
            <a:r>
              <a:rPr lang="en-US" dirty="0">
                <a:solidFill>
                  <a:schemeClr val="tx1">
                    <a:lumMod val="50000"/>
                  </a:schemeClr>
                </a:solidFill>
              </a:rPr>
              <a:t>Age</a:t>
            </a:r>
          </a:p>
        </p:txBody>
      </p:sp>
      <p:sp>
        <p:nvSpPr>
          <p:cNvPr id="17" name="TextBox 16">
            <a:extLst>
              <a:ext uri="{FF2B5EF4-FFF2-40B4-BE49-F238E27FC236}">
                <a16:creationId xmlns:a16="http://schemas.microsoft.com/office/drawing/2014/main" id="{D539467D-7BC9-4F12-872B-B1E9BD3A37B0}"/>
              </a:ext>
            </a:extLst>
          </p:cNvPr>
          <p:cNvSpPr txBox="1"/>
          <p:nvPr/>
        </p:nvSpPr>
        <p:spPr>
          <a:xfrm>
            <a:off x="8778175" y="1346397"/>
            <a:ext cx="2283185" cy="369332"/>
          </a:xfrm>
          <a:prstGeom prst="rect">
            <a:avLst/>
          </a:prstGeom>
          <a:noFill/>
        </p:spPr>
        <p:txBody>
          <a:bodyPr wrap="square" rtlCol="0">
            <a:spAutoFit/>
          </a:bodyPr>
          <a:lstStyle/>
          <a:p>
            <a:pPr algn="ctr"/>
            <a:r>
              <a:rPr lang="en-US" dirty="0">
                <a:solidFill>
                  <a:schemeClr val="tx1">
                    <a:lumMod val="50000"/>
                  </a:schemeClr>
                </a:solidFill>
              </a:rPr>
              <a:t>Household Type</a:t>
            </a:r>
          </a:p>
        </p:txBody>
      </p:sp>
      <p:graphicFrame>
        <p:nvGraphicFramePr>
          <p:cNvPr id="18" name="Content Placeholder 12">
            <a:extLst>
              <a:ext uri="{FF2B5EF4-FFF2-40B4-BE49-F238E27FC236}">
                <a16:creationId xmlns:a16="http://schemas.microsoft.com/office/drawing/2014/main" id="{DBA1C0F2-EF72-4FC6-AB4A-E82C3DCDA41D}"/>
              </a:ext>
            </a:extLst>
          </p:cNvPr>
          <p:cNvGraphicFramePr>
            <a:graphicFrameLocks/>
          </p:cNvGraphicFramePr>
          <p:nvPr>
            <p:extLst>
              <p:ext uri="{D42A27DB-BD31-4B8C-83A1-F6EECF244321}">
                <p14:modId xmlns:p14="http://schemas.microsoft.com/office/powerpoint/2010/main" val="20509261"/>
              </p:ext>
            </p:extLst>
          </p:nvPr>
        </p:nvGraphicFramePr>
        <p:xfrm>
          <a:off x="3940748" y="1613710"/>
          <a:ext cx="4221092" cy="42657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ontent Placeholder 12">
            <a:extLst>
              <a:ext uri="{FF2B5EF4-FFF2-40B4-BE49-F238E27FC236}">
                <a16:creationId xmlns:a16="http://schemas.microsoft.com/office/drawing/2014/main" id="{9DA36DCA-F93E-49BA-9D9A-D8C5039799E6}"/>
              </a:ext>
            </a:extLst>
          </p:cNvPr>
          <p:cNvGraphicFramePr>
            <a:graphicFrameLocks/>
          </p:cNvGraphicFramePr>
          <p:nvPr>
            <p:extLst>
              <p:ext uri="{D42A27DB-BD31-4B8C-83A1-F6EECF244321}">
                <p14:modId xmlns:p14="http://schemas.microsoft.com/office/powerpoint/2010/main" val="674468700"/>
              </p:ext>
            </p:extLst>
          </p:nvPr>
        </p:nvGraphicFramePr>
        <p:xfrm>
          <a:off x="7876464" y="1596587"/>
          <a:ext cx="3876973" cy="46668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82941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21. With Low Interest Rates Offsetting the Rise in Home Prices, Real Homeowner Costs Are Still Lower than in 1990</a:t>
            </a:r>
          </a:p>
        </p:txBody>
      </p:sp>
      <p:sp>
        <p:nvSpPr>
          <p:cNvPr id="10" name="Text Placeholder 9">
            <a:extLst>
              <a:ext uri="{FF2B5EF4-FFF2-40B4-BE49-F238E27FC236}">
                <a16:creationId xmlns:a16="http://schemas.microsoft.com/office/drawing/2014/main" id="{CE9BC131-DB06-4D05-AF17-F5611ABDB18D}"/>
              </a:ext>
            </a:extLst>
          </p:cNvPr>
          <p:cNvSpPr>
            <a:spLocks noGrp="1"/>
          </p:cNvSpPr>
          <p:nvPr>
            <p:ph type="body" sz="quarter" idx="10"/>
          </p:nvPr>
        </p:nvSpPr>
        <p:spPr/>
        <p:txBody>
          <a:bodyPr/>
          <a:lstStyle/>
          <a:p>
            <a:r>
              <a:rPr lang="en-US" cap="none" dirty="0"/>
              <a:t>Index</a:t>
            </a:r>
          </a:p>
        </p:txBody>
      </p:sp>
      <p:sp>
        <p:nvSpPr>
          <p:cNvPr id="11" name="Text Placeholder 10">
            <a:extLst>
              <a:ext uri="{FF2B5EF4-FFF2-40B4-BE49-F238E27FC236}">
                <a16:creationId xmlns:a16="http://schemas.microsoft.com/office/drawing/2014/main" id="{5C445096-941F-4008-8ED2-DCDD67E1C60A}"/>
              </a:ext>
            </a:extLst>
          </p:cNvPr>
          <p:cNvSpPr>
            <a:spLocks noGrp="1"/>
          </p:cNvSpPr>
          <p:nvPr>
            <p:ph type="body" sz="quarter" idx="11"/>
          </p:nvPr>
        </p:nvSpPr>
        <p:spPr>
          <a:xfrm>
            <a:off x="117231" y="5730268"/>
            <a:ext cx="11863753" cy="684186"/>
          </a:xfrm>
        </p:spPr>
        <p:txBody>
          <a:bodyPr/>
          <a:lstStyle/>
          <a:p>
            <a:r>
              <a:rPr lang="en-US" dirty="0"/>
              <a:t>Notes: House prices, household income, and monthly homeowner costs are adjusted to 2018 dollars using the CPI-U for all items less shelter. Monthly homeowner costs assume a 3.5% </a:t>
            </a:r>
            <a:r>
              <a:rPr lang="en-US" dirty="0" err="1"/>
              <a:t>downpayment</a:t>
            </a:r>
            <a:r>
              <a:rPr lang="en-US" dirty="0"/>
              <a:t> on a median-priced, existing single-family home (including condos and coops) with property taxes of 1.15%, property insurance of 0.35%, and mortgage insurance of 0.85%. </a:t>
            </a:r>
          </a:p>
          <a:p>
            <a:r>
              <a:rPr lang="en-US" dirty="0"/>
              <a:t>Source: JCHS tabulations of NAR, Existing Home Sales; US Census Bureau, Current Population Surveys; Moody’s Analytics Forecasts; Freddie Mac, Primary Mortgage Survey (PMMS).</a:t>
            </a:r>
          </a:p>
        </p:txBody>
      </p:sp>
      <p:pic>
        <p:nvPicPr>
          <p:cNvPr id="5" name="Picture 4">
            <a:extLst>
              <a:ext uri="{FF2B5EF4-FFF2-40B4-BE49-F238E27FC236}">
                <a16:creationId xmlns:a16="http://schemas.microsoft.com/office/drawing/2014/main" id="{F7B899F2-F4BE-4FD8-A9BA-36C62C3067B7}"/>
              </a:ext>
            </a:extLst>
          </p:cNvPr>
          <p:cNvPicPr>
            <a:picLocks noChangeAspect="1"/>
          </p:cNvPicPr>
          <p:nvPr/>
        </p:nvPicPr>
        <p:blipFill>
          <a:blip r:embed="rId3"/>
          <a:stretch>
            <a:fillRect/>
          </a:stretch>
        </p:blipFill>
        <p:spPr>
          <a:xfrm>
            <a:off x="242193" y="1509283"/>
            <a:ext cx="11565114" cy="4243184"/>
          </a:xfrm>
          <a:prstGeom prst="rect">
            <a:avLst/>
          </a:prstGeom>
        </p:spPr>
      </p:pic>
    </p:spTree>
    <p:extLst>
      <p:ext uri="{BB962C8B-B14F-4D97-AF65-F5344CB8AC3E}">
        <p14:creationId xmlns:p14="http://schemas.microsoft.com/office/powerpoint/2010/main" val="246336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3E6F-CDB6-449B-AF3B-574504116540}"/>
              </a:ext>
            </a:extLst>
          </p:cNvPr>
          <p:cNvSpPr>
            <a:spLocks noGrp="1"/>
          </p:cNvSpPr>
          <p:nvPr>
            <p:ph type="title"/>
          </p:nvPr>
        </p:nvSpPr>
        <p:spPr>
          <a:xfrm>
            <a:off x="267855" y="389130"/>
            <a:ext cx="11566879" cy="684186"/>
          </a:xfrm>
        </p:spPr>
        <p:txBody>
          <a:bodyPr/>
          <a:lstStyle/>
          <a:p>
            <a:r>
              <a:rPr lang="en-US" dirty="0"/>
              <a:t>Figure 22. Affordability of Homeownership for Potential Buyers Varies Widely Across the Country</a:t>
            </a:r>
          </a:p>
        </p:txBody>
      </p:sp>
      <p:sp>
        <p:nvSpPr>
          <p:cNvPr id="3" name="Text Placeholder 2">
            <a:extLst>
              <a:ext uri="{FF2B5EF4-FFF2-40B4-BE49-F238E27FC236}">
                <a16:creationId xmlns:a16="http://schemas.microsoft.com/office/drawing/2014/main" id="{56081A27-5F27-49B9-A75D-D9C7AB12DB79}"/>
              </a:ext>
            </a:extLst>
          </p:cNvPr>
          <p:cNvSpPr>
            <a:spLocks noGrp="1"/>
          </p:cNvSpPr>
          <p:nvPr>
            <p:ph type="body" sz="quarter" idx="10"/>
          </p:nvPr>
        </p:nvSpPr>
        <p:spPr>
          <a:xfrm>
            <a:off x="401918" y="2891153"/>
            <a:ext cx="2438559" cy="388938"/>
          </a:xfrm>
        </p:spPr>
        <p:txBody>
          <a:bodyPr/>
          <a:lstStyle/>
          <a:p>
            <a:r>
              <a:rPr lang="en-US" sz="1600" cap="none" dirty="0"/>
              <a:t>Share of Recently Sold Homes Affordable to Median-Income Households (Percent)</a:t>
            </a:r>
          </a:p>
        </p:txBody>
      </p:sp>
      <p:sp>
        <p:nvSpPr>
          <p:cNvPr id="7" name="Text Placeholder 6">
            <a:extLst>
              <a:ext uri="{FF2B5EF4-FFF2-40B4-BE49-F238E27FC236}">
                <a16:creationId xmlns:a16="http://schemas.microsoft.com/office/drawing/2014/main" id="{BDB1F25C-56C0-4FED-A229-7D3C13FE2658}"/>
              </a:ext>
            </a:extLst>
          </p:cNvPr>
          <p:cNvSpPr>
            <a:spLocks noGrp="1"/>
          </p:cNvSpPr>
          <p:nvPr>
            <p:ph type="body" sz="quarter" idx="11"/>
          </p:nvPr>
        </p:nvSpPr>
        <p:spPr/>
        <p:txBody>
          <a:bodyPr/>
          <a:lstStyle/>
          <a:p>
            <a:r>
              <a:rPr lang="en-US" dirty="0"/>
              <a:t>Notes: Median incomes are estimated at the core-based statistical area (CBSA) level. Recently sold homes are defined as homes with owners that moved within the 12 months prior to the survey date. Monthly payments assume a 3.5% </a:t>
            </a:r>
            <a:r>
              <a:rPr lang="en-US" dirty="0" err="1"/>
              <a:t>downpayment</a:t>
            </a:r>
            <a:r>
              <a:rPr lang="en-US" dirty="0"/>
              <a:t> and property taxes of 1.15%, property insurance of 0.35%, and mortgage insurance of 0.85%. Affordable payments are defined as requiring less than 31% of monthly household income. Only CBSAs with at least 30 home sales in the past year are shown. </a:t>
            </a:r>
          </a:p>
          <a:p>
            <a:r>
              <a:rPr lang="en-US" dirty="0"/>
              <a:t>Source: JCHS tabulations of US Census Bureau, 2017 American Community Survey 1-Year Estimates, and Freddie Mac, PMMS.</a:t>
            </a:r>
          </a:p>
        </p:txBody>
      </p:sp>
      <p:grpSp>
        <p:nvGrpSpPr>
          <p:cNvPr id="21" name="Group 3">
            <a:extLst>
              <a:ext uri="{FF2B5EF4-FFF2-40B4-BE49-F238E27FC236}">
                <a16:creationId xmlns:a16="http://schemas.microsoft.com/office/drawing/2014/main" id="{723C9FED-9D4F-4595-BF56-2E8F305D06A0}"/>
              </a:ext>
            </a:extLst>
          </p:cNvPr>
          <p:cNvGrpSpPr>
            <a:grpSpLocks noChangeAspect="1"/>
          </p:cNvGrpSpPr>
          <p:nvPr/>
        </p:nvGrpSpPr>
        <p:grpSpPr bwMode="auto">
          <a:xfrm>
            <a:off x="837811" y="4104153"/>
            <a:ext cx="1000125" cy="1069975"/>
            <a:chOff x="1907" y="1907"/>
            <a:chExt cx="630" cy="674"/>
          </a:xfrm>
        </p:grpSpPr>
        <p:sp>
          <p:nvSpPr>
            <p:cNvPr id="24" name="Rectangle 5">
              <a:extLst>
                <a:ext uri="{FF2B5EF4-FFF2-40B4-BE49-F238E27FC236}">
                  <a16:creationId xmlns:a16="http://schemas.microsoft.com/office/drawing/2014/main" id="{FB7BB49C-F08A-4783-8DEC-19717F6388EE}"/>
                </a:ext>
              </a:extLst>
            </p:cNvPr>
            <p:cNvSpPr>
              <a:spLocks noChangeArrowheads="1"/>
            </p:cNvSpPr>
            <p:nvPr/>
          </p:nvSpPr>
          <p:spPr bwMode="auto">
            <a:xfrm>
              <a:off x="1907" y="1907"/>
              <a:ext cx="258" cy="130"/>
            </a:xfrm>
            <a:prstGeom prst="rect">
              <a:avLst/>
            </a:prstGeom>
            <a:solidFill>
              <a:srgbClr val="CB4F00"/>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6">
              <a:extLst>
                <a:ext uri="{FF2B5EF4-FFF2-40B4-BE49-F238E27FC236}">
                  <a16:creationId xmlns:a16="http://schemas.microsoft.com/office/drawing/2014/main" id="{5CE962EE-E468-4034-9D11-158D4E267005}"/>
                </a:ext>
              </a:extLst>
            </p:cNvPr>
            <p:cNvSpPr>
              <a:spLocks noChangeArrowheads="1"/>
            </p:cNvSpPr>
            <p:nvPr/>
          </p:nvSpPr>
          <p:spPr bwMode="auto">
            <a:xfrm>
              <a:off x="2211" y="1930"/>
              <a:ext cx="17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0–24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7">
              <a:extLst>
                <a:ext uri="{FF2B5EF4-FFF2-40B4-BE49-F238E27FC236}">
                  <a16:creationId xmlns:a16="http://schemas.microsoft.com/office/drawing/2014/main" id="{B02FBF28-4B01-4DAD-B4DC-B02DBEDE35E0}"/>
                </a:ext>
              </a:extLst>
            </p:cNvPr>
            <p:cNvSpPr>
              <a:spLocks noChangeArrowheads="1"/>
            </p:cNvSpPr>
            <p:nvPr/>
          </p:nvSpPr>
          <p:spPr bwMode="auto">
            <a:xfrm>
              <a:off x="1907" y="2084"/>
              <a:ext cx="258" cy="131"/>
            </a:xfrm>
            <a:prstGeom prst="rect">
              <a:avLst/>
            </a:prstGeom>
            <a:solidFill>
              <a:srgbClr val="E0BA1B"/>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8">
              <a:extLst>
                <a:ext uri="{FF2B5EF4-FFF2-40B4-BE49-F238E27FC236}">
                  <a16:creationId xmlns:a16="http://schemas.microsoft.com/office/drawing/2014/main" id="{C5C9EEB1-9EF3-4005-A305-3C320AB30A3F}"/>
                </a:ext>
              </a:extLst>
            </p:cNvPr>
            <p:cNvSpPr>
              <a:spLocks noChangeArrowheads="1"/>
            </p:cNvSpPr>
            <p:nvPr/>
          </p:nvSpPr>
          <p:spPr bwMode="auto">
            <a:xfrm>
              <a:off x="2211" y="2108"/>
              <a:ext cx="27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25–49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9">
              <a:extLst>
                <a:ext uri="{FF2B5EF4-FFF2-40B4-BE49-F238E27FC236}">
                  <a16:creationId xmlns:a16="http://schemas.microsoft.com/office/drawing/2014/main" id="{BCFE63F5-6339-499A-97C7-41B920E3CECB}"/>
                </a:ext>
              </a:extLst>
            </p:cNvPr>
            <p:cNvSpPr>
              <a:spLocks noChangeArrowheads="1"/>
            </p:cNvSpPr>
            <p:nvPr/>
          </p:nvSpPr>
          <p:spPr bwMode="auto">
            <a:xfrm>
              <a:off x="1907" y="2262"/>
              <a:ext cx="258" cy="129"/>
            </a:xfrm>
            <a:prstGeom prst="rect">
              <a:avLst/>
            </a:prstGeom>
            <a:solidFill>
              <a:srgbClr val="8CB7C7"/>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0">
              <a:extLst>
                <a:ext uri="{FF2B5EF4-FFF2-40B4-BE49-F238E27FC236}">
                  <a16:creationId xmlns:a16="http://schemas.microsoft.com/office/drawing/2014/main" id="{907AF694-EE60-4668-82B8-360070F0E29F}"/>
                </a:ext>
              </a:extLst>
            </p:cNvPr>
            <p:cNvSpPr>
              <a:spLocks noChangeArrowheads="1"/>
            </p:cNvSpPr>
            <p:nvPr/>
          </p:nvSpPr>
          <p:spPr bwMode="auto">
            <a:xfrm>
              <a:off x="2211" y="2285"/>
              <a:ext cx="27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50–74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11">
              <a:extLst>
                <a:ext uri="{FF2B5EF4-FFF2-40B4-BE49-F238E27FC236}">
                  <a16:creationId xmlns:a16="http://schemas.microsoft.com/office/drawing/2014/main" id="{D8DC92E6-0FC3-4FB0-BD10-72254337F0D9}"/>
                </a:ext>
              </a:extLst>
            </p:cNvPr>
            <p:cNvSpPr>
              <a:spLocks noChangeArrowheads="1"/>
            </p:cNvSpPr>
            <p:nvPr/>
          </p:nvSpPr>
          <p:spPr bwMode="auto">
            <a:xfrm>
              <a:off x="1907" y="2438"/>
              <a:ext cx="258" cy="131"/>
            </a:xfrm>
            <a:prstGeom prst="rect">
              <a:avLst/>
            </a:prstGeom>
            <a:solidFill>
              <a:srgbClr val="BEE8FF"/>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2">
              <a:extLst>
                <a:ext uri="{FF2B5EF4-FFF2-40B4-BE49-F238E27FC236}">
                  <a16:creationId xmlns:a16="http://schemas.microsoft.com/office/drawing/2014/main" id="{68122564-0BC6-4F71-B9A4-6C15E371B82E}"/>
                </a:ext>
              </a:extLst>
            </p:cNvPr>
            <p:cNvSpPr>
              <a:spLocks noChangeArrowheads="1"/>
            </p:cNvSpPr>
            <p:nvPr/>
          </p:nvSpPr>
          <p:spPr bwMode="auto">
            <a:xfrm>
              <a:off x="2211" y="2462"/>
              <a:ext cx="32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75–100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pic>
        <p:nvPicPr>
          <p:cNvPr id="16" name="Picture 15">
            <a:extLst>
              <a:ext uri="{FF2B5EF4-FFF2-40B4-BE49-F238E27FC236}">
                <a16:creationId xmlns:a16="http://schemas.microsoft.com/office/drawing/2014/main" id="{83829C38-8A9B-4757-BE45-A776B18A0E32}"/>
              </a:ext>
            </a:extLst>
          </p:cNvPr>
          <p:cNvPicPr>
            <a:picLocks noChangeAspect="1"/>
          </p:cNvPicPr>
          <p:nvPr/>
        </p:nvPicPr>
        <p:blipFill rotWithShape="1">
          <a:blip r:embed="rId3"/>
          <a:srcRect l="3036" t="5783" r="5602" b="15341"/>
          <a:stretch/>
        </p:blipFill>
        <p:spPr>
          <a:xfrm>
            <a:off x="2927165" y="1564590"/>
            <a:ext cx="6248257" cy="4168299"/>
          </a:xfrm>
          <a:prstGeom prst="rect">
            <a:avLst/>
          </a:prstGeom>
        </p:spPr>
      </p:pic>
    </p:spTree>
    <p:extLst>
      <p:ext uri="{BB962C8B-B14F-4D97-AF65-F5344CB8AC3E}">
        <p14:creationId xmlns:p14="http://schemas.microsoft.com/office/powerpoint/2010/main" val="1243106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FCA6-1053-404C-82A2-40F3A26788A5}"/>
              </a:ext>
            </a:extLst>
          </p:cNvPr>
          <p:cNvSpPr>
            <a:spLocks noGrp="1"/>
          </p:cNvSpPr>
          <p:nvPr>
            <p:ph type="title"/>
          </p:nvPr>
        </p:nvSpPr>
        <p:spPr>
          <a:xfrm>
            <a:off x="38967" y="396655"/>
            <a:ext cx="11566879" cy="792969"/>
          </a:xfrm>
        </p:spPr>
        <p:txBody>
          <a:bodyPr/>
          <a:lstStyle/>
          <a:p>
            <a:r>
              <a:rPr lang="en-US" dirty="0"/>
              <a:t>Figure 23. Home Purchase Loans Continue to Increase Incrementally, While </a:t>
            </a:r>
            <a:r>
              <a:rPr lang="en-US" dirty="0" err="1"/>
              <a:t>Refinancings</a:t>
            </a:r>
            <a:r>
              <a:rPr lang="en-US" dirty="0"/>
              <a:t> Vary with Interest Rates</a:t>
            </a:r>
          </a:p>
        </p:txBody>
      </p:sp>
      <p:graphicFrame>
        <p:nvGraphicFramePr>
          <p:cNvPr id="13" name="Content Placeholder 12">
            <a:extLst>
              <a:ext uri="{FF2B5EF4-FFF2-40B4-BE49-F238E27FC236}">
                <a16:creationId xmlns:a16="http://schemas.microsoft.com/office/drawing/2014/main" id="{C7546111-214A-4C94-BD3F-60F665D2CC28}"/>
              </a:ext>
            </a:extLst>
          </p:cNvPr>
          <p:cNvGraphicFramePr>
            <a:graphicFrameLocks noGrp="1"/>
          </p:cNvGraphicFramePr>
          <p:nvPr>
            <p:ph idx="1"/>
            <p:extLst>
              <p:ext uri="{D42A27DB-BD31-4B8C-83A1-F6EECF244321}">
                <p14:modId xmlns:p14="http://schemas.microsoft.com/office/powerpoint/2010/main" val="1455508415"/>
              </p:ext>
            </p:extLst>
          </p:nvPr>
        </p:nvGraphicFramePr>
        <p:xfrm>
          <a:off x="268288" y="1576180"/>
          <a:ext cx="11566525" cy="420073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25A1D67F-6CE4-4FAE-B612-EC89E5333B44}"/>
              </a:ext>
            </a:extLst>
          </p:cNvPr>
          <p:cNvSpPr>
            <a:spLocks noGrp="1"/>
          </p:cNvSpPr>
          <p:nvPr>
            <p:ph type="body" sz="quarter" idx="10"/>
          </p:nvPr>
        </p:nvSpPr>
        <p:spPr/>
        <p:txBody>
          <a:bodyPr/>
          <a:lstStyle/>
          <a:p>
            <a:r>
              <a:rPr lang="en-US" cap="none" dirty="0">
                <a:solidFill>
                  <a:schemeClr val="accent1"/>
                </a:solidFill>
              </a:rPr>
              <a:t>Number of Mortgage Originations (Millions)	                                             Interest Rate (Percent)</a:t>
            </a:r>
            <a:endParaRPr lang="en-US" cap="none" dirty="0"/>
          </a:p>
        </p:txBody>
      </p:sp>
      <p:sp>
        <p:nvSpPr>
          <p:cNvPr id="3" name="Text Placeholder 2">
            <a:extLst>
              <a:ext uri="{FF2B5EF4-FFF2-40B4-BE49-F238E27FC236}">
                <a16:creationId xmlns:a16="http://schemas.microsoft.com/office/drawing/2014/main" id="{15BC307B-7C8A-44A7-98FE-6076A089F1E8}"/>
              </a:ext>
            </a:extLst>
          </p:cNvPr>
          <p:cNvSpPr>
            <a:spLocks noGrp="1"/>
          </p:cNvSpPr>
          <p:nvPr>
            <p:ph type="body" sz="quarter" idx="11"/>
          </p:nvPr>
        </p:nvSpPr>
        <p:spPr/>
        <p:txBody>
          <a:bodyPr/>
          <a:lstStyle/>
          <a:p>
            <a:r>
              <a:rPr lang="en-US" dirty="0"/>
              <a:t>Note: Originations are first-lien, 1-4 family, owner-occupied mortgage loans for home purchase or refinancing.</a:t>
            </a:r>
          </a:p>
          <a:p>
            <a:r>
              <a:rPr lang="en-US" dirty="0"/>
              <a:t>Source: JCHS tabulations of Home Mortgage Disclosure Act (HMDA) data; Freddie Mac Primary Mortgage Market Survey for 30-year Fixed-Rate Mortgages.</a:t>
            </a:r>
          </a:p>
        </p:txBody>
      </p:sp>
      <p:sp>
        <p:nvSpPr>
          <p:cNvPr id="5" name="TextBox 4">
            <a:extLst>
              <a:ext uri="{FF2B5EF4-FFF2-40B4-BE49-F238E27FC236}">
                <a16:creationId xmlns:a16="http://schemas.microsoft.com/office/drawing/2014/main" id="{87A3553D-1A80-4489-B07D-348AC5A6CCDA}"/>
              </a:ext>
            </a:extLst>
          </p:cNvPr>
          <p:cNvSpPr txBox="1"/>
          <p:nvPr/>
        </p:nvSpPr>
        <p:spPr>
          <a:xfrm>
            <a:off x="267855" y="1268403"/>
            <a:ext cx="11655857" cy="307777"/>
          </a:xfrm>
          <a:prstGeom prst="rect">
            <a:avLst/>
          </a:prstGeom>
          <a:noFill/>
        </p:spPr>
        <p:txBody>
          <a:bodyPr wrap="square" rtlCol="0">
            <a:spAutoFit/>
          </a:bodyPr>
          <a:lstStyle/>
          <a:p>
            <a:r>
              <a:rPr lang="en-US" sz="1400" dirty="0">
                <a:solidFill>
                  <a:schemeClr val="tx1">
                    <a:lumMod val="50000"/>
                  </a:schemeClr>
                </a:solidFill>
              </a:rPr>
              <a:t>				   		</a:t>
            </a:r>
          </a:p>
        </p:txBody>
      </p:sp>
    </p:spTree>
    <p:extLst>
      <p:ext uri="{BB962C8B-B14F-4D97-AF65-F5344CB8AC3E}">
        <p14:creationId xmlns:p14="http://schemas.microsoft.com/office/powerpoint/2010/main" val="2263224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FCA6-1053-404C-82A2-40F3A26788A5}"/>
              </a:ext>
            </a:extLst>
          </p:cNvPr>
          <p:cNvSpPr>
            <a:spLocks noGrp="1"/>
          </p:cNvSpPr>
          <p:nvPr>
            <p:ph type="title"/>
          </p:nvPr>
        </p:nvSpPr>
        <p:spPr/>
        <p:txBody>
          <a:bodyPr/>
          <a:lstStyle/>
          <a:p>
            <a:r>
              <a:rPr lang="en-US" dirty="0"/>
              <a:t>Figure 24. Home Equity Is Nearing Its Pre-Crisis Peak, Driven by Rising Home Prices</a:t>
            </a:r>
          </a:p>
        </p:txBody>
      </p:sp>
      <p:sp>
        <p:nvSpPr>
          <p:cNvPr id="4" name="Text Placeholder 3">
            <a:extLst>
              <a:ext uri="{FF2B5EF4-FFF2-40B4-BE49-F238E27FC236}">
                <a16:creationId xmlns:a16="http://schemas.microsoft.com/office/drawing/2014/main" id="{25A1D67F-6CE4-4FAE-B612-EC89E5333B44}"/>
              </a:ext>
            </a:extLst>
          </p:cNvPr>
          <p:cNvSpPr>
            <a:spLocks noGrp="1"/>
          </p:cNvSpPr>
          <p:nvPr>
            <p:ph type="body" sz="quarter" idx="10"/>
          </p:nvPr>
        </p:nvSpPr>
        <p:spPr/>
        <p:txBody>
          <a:bodyPr/>
          <a:lstStyle/>
          <a:p>
            <a:r>
              <a:rPr lang="en-US" dirty="0"/>
              <a:t>Note: Homeowner equity and mortgage debt are adjusted to 2018 dollars using the CPI-U for all items. </a:t>
            </a:r>
          </a:p>
          <a:p>
            <a:r>
              <a:rPr lang="en-US" dirty="0"/>
              <a:t>Source: JCHS tabulations of Federal Reserve Board Financial Accounts of the United States via FRED.</a:t>
            </a:r>
          </a:p>
        </p:txBody>
      </p:sp>
      <p:graphicFrame>
        <p:nvGraphicFramePr>
          <p:cNvPr id="7" name="Content Placeholder 6">
            <a:extLst>
              <a:ext uri="{FF2B5EF4-FFF2-40B4-BE49-F238E27FC236}">
                <a16:creationId xmlns:a16="http://schemas.microsoft.com/office/drawing/2014/main" id="{A88DA963-F389-4F31-AC77-D49FE932469C}"/>
              </a:ext>
            </a:extLst>
          </p:cNvPr>
          <p:cNvGraphicFramePr>
            <a:graphicFrameLocks noGrp="1"/>
          </p:cNvGraphicFramePr>
          <p:nvPr>
            <p:ph idx="1"/>
            <p:extLst>
              <p:ext uri="{D42A27DB-BD31-4B8C-83A1-F6EECF244321}">
                <p14:modId xmlns:p14="http://schemas.microsoft.com/office/powerpoint/2010/main" val="1100052591"/>
              </p:ext>
            </p:extLst>
          </p:nvPr>
        </p:nvGraphicFramePr>
        <p:xfrm>
          <a:off x="268288" y="1255378"/>
          <a:ext cx="11566525" cy="4801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907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BFE966B-DE32-4FD8-82D9-B58D50E13137}"/>
              </a:ext>
            </a:extLst>
          </p:cNvPr>
          <p:cNvSpPr txBox="1"/>
          <p:nvPr/>
        </p:nvSpPr>
        <p:spPr>
          <a:xfrm>
            <a:off x="291681" y="1427326"/>
            <a:ext cx="11058118" cy="338554"/>
          </a:xfrm>
          <a:prstGeom prst="rect">
            <a:avLst/>
          </a:prstGeom>
          <a:noFill/>
        </p:spPr>
        <p:txBody>
          <a:bodyPr wrap="square" rtlCol="0">
            <a:spAutoFit/>
          </a:bodyPr>
          <a:lstStyle/>
          <a:p>
            <a:r>
              <a:rPr lang="en-US" sz="1600" b="1" dirty="0">
                <a:solidFill>
                  <a:schemeClr val="tx1">
                    <a:lumMod val="50000"/>
                  </a:schemeClr>
                </a:solidFill>
              </a:rPr>
              <a:t>Units (Millions)</a:t>
            </a:r>
          </a:p>
        </p:txBody>
      </p:sp>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a:xfrm>
            <a:off x="267855" y="365125"/>
            <a:ext cx="11806632" cy="890253"/>
          </a:xfrm>
        </p:spPr>
        <p:txBody>
          <a:bodyPr/>
          <a:lstStyle/>
          <a:p>
            <a:r>
              <a:rPr lang="en-US" dirty="0"/>
              <a:t>Figure 1. Housing Construction Has Just Kept Pace with Household Growth for an Unprecedented Eight Years</a:t>
            </a:r>
          </a:p>
        </p:txBody>
      </p:sp>
      <p:sp>
        <p:nvSpPr>
          <p:cNvPr id="3" name="Text Placeholder 2">
            <a:extLst>
              <a:ext uri="{FF2B5EF4-FFF2-40B4-BE49-F238E27FC236}">
                <a16:creationId xmlns:a16="http://schemas.microsoft.com/office/drawing/2014/main" id="{84E63AE1-99E7-42FA-93C9-4A1A4A9E41D1}"/>
              </a:ext>
            </a:extLst>
          </p:cNvPr>
          <p:cNvSpPr>
            <a:spLocks noGrp="1"/>
          </p:cNvSpPr>
          <p:nvPr>
            <p:ph type="body" sz="quarter" idx="10"/>
          </p:nvPr>
        </p:nvSpPr>
        <p:spPr>
          <a:xfrm>
            <a:off x="235492" y="5917974"/>
            <a:ext cx="10742349" cy="533511"/>
          </a:xfrm>
        </p:spPr>
        <p:txBody>
          <a:bodyPr/>
          <a:lstStyle/>
          <a:p>
            <a:r>
              <a:rPr lang="en-US" dirty="0"/>
              <a:t>Notes: Household growth data are three-year trailing averages. Placements refers to newly built mobile homes placed for residential use. </a:t>
            </a:r>
          </a:p>
          <a:p>
            <a:r>
              <a:rPr lang="en-US" dirty="0"/>
              <a:t>Source: JCHS tabulations of US Census Bureau Housing Vacancy Survey, New Residential Construction data.</a:t>
            </a:r>
          </a:p>
        </p:txBody>
      </p:sp>
      <p:graphicFrame>
        <p:nvGraphicFramePr>
          <p:cNvPr id="10" name="Chart Placeholder 9">
            <a:extLst>
              <a:ext uri="{FF2B5EF4-FFF2-40B4-BE49-F238E27FC236}">
                <a16:creationId xmlns:a16="http://schemas.microsoft.com/office/drawing/2014/main" id="{9400E2D2-1CA0-4F57-8E17-FCDB3A35E379}"/>
              </a:ext>
            </a:extLst>
          </p:cNvPr>
          <p:cNvGraphicFramePr>
            <a:graphicFrameLocks noGrp="1"/>
          </p:cNvGraphicFramePr>
          <p:nvPr>
            <p:ph type="chart" sz="quarter" idx="11"/>
            <p:extLst>
              <p:ext uri="{D42A27DB-BD31-4B8C-83A1-F6EECF244321}">
                <p14:modId xmlns:p14="http://schemas.microsoft.com/office/powerpoint/2010/main" val="1013542162"/>
              </p:ext>
            </p:extLst>
          </p:nvPr>
        </p:nvGraphicFramePr>
        <p:xfrm>
          <a:off x="235492" y="1255378"/>
          <a:ext cx="11632031" cy="46625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0872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5. Rental Housing</a:t>
            </a:r>
          </a:p>
        </p:txBody>
      </p:sp>
    </p:spTree>
    <p:extLst>
      <p:ext uri="{BB962C8B-B14F-4D97-AF65-F5344CB8AC3E}">
        <p14:creationId xmlns:p14="http://schemas.microsoft.com/office/powerpoint/2010/main" val="1172931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7">
            <a:extLst>
              <a:ext uri="{FF2B5EF4-FFF2-40B4-BE49-F238E27FC236}">
                <a16:creationId xmlns:a16="http://schemas.microsoft.com/office/drawing/2014/main" id="{12F27A82-D943-41F0-BDCF-0ABB3BA2A790}"/>
              </a:ext>
            </a:extLst>
          </p:cNvPr>
          <p:cNvGraphicFramePr>
            <a:graphicFrameLocks/>
          </p:cNvGraphicFramePr>
          <p:nvPr>
            <p:extLst>
              <p:ext uri="{D42A27DB-BD31-4B8C-83A1-F6EECF244321}">
                <p14:modId xmlns:p14="http://schemas.microsoft.com/office/powerpoint/2010/main" val="3665324269"/>
              </p:ext>
            </p:extLst>
          </p:nvPr>
        </p:nvGraphicFramePr>
        <p:xfrm>
          <a:off x="0" y="1499782"/>
          <a:ext cx="11972430" cy="43689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FD9F29F-C1B0-4EA4-AEDA-B2C7B4AA685F}"/>
              </a:ext>
            </a:extLst>
          </p:cNvPr>
          <p:cNvSpPr>
            <a:spLocks noGrp="1"/>
          </p:cNvSpPr>
          <p:nvPr>
            <p:ph type="title"/>
          </p:nvPr>
        </p:nvSpPr>
        <p:spPr/>
        <p:txBody>
          <a:bodyPr/>
          <a:lstStyle/>
          <a:p>
            <a:r>
              <a:rPr lang="en-US" dirty="0"/>
              <a:t>Figure 25. The Number and Share of Renter Households Continued to Decline in 2018</a:t>
            </a:r>
          </a:p>
        </p:txBody>
      </p:sp>
      <p:sp>
        <p:nvSpPr>
          <p:cNvPr id="11" name="Text Placeholder 10">
            <a:extLst>
              <a:ext uri="{FF2B5EF4-FFF2-40B4-BE49-F238E27FC236}">
                <a16:creationId xmlns:a16="http://schemas.microsoft.com/office/drawing/2014/main" id="{BAB5B11E-CAFA-4B0A-8DF0-FEE729A832C3}"/>
              </a:ext>
            </a:extLst>
          </p:cNvPr>
          <p:cNvSpPr>
            <a:spLocks noGrp="1"/>
          </p:cNvSpPr>
          <p:nvPr>
            <p:ph type="body" sz="quarter" idx="11"/>
          </p:nvPr>
        </p:nvSpPr>
        <p:spPr/>
        <p:txBody>
          <a:bodyPr/>
          <a:lstStyle/>
          <a:p>
            <a:r>
              <a:rPr lang="en-US" dirty="0"/>
              <a:t>Source: JCHS tabulations of US Census Bureau, Housing Vacancy Surveys.</a:t>
            </a:r>
          </a:p>
        </p:txBody>
      </p:sp>
      <p:sp>
        <p:nvSpPr>
          <p:cNvPr id="9" name="Rectangle 8">
            <a:extLst>
              <a:ext uri="{FF2B5EF4-FFF2-40B4-BE49-F238E27FC236}">
                <a16:creationId xmlns:a16="http://schemas.microsoft.com/office/drawing/2014/main" id="{51B86F90-959B-4167-B27E-3557CA91F5FA}"/>
              </a:ext>
            </a:extLst>
          </p:cNvPr>
          <p:cNvSpPr/>
          <p:nvPr/>
        </p:nvSpPr>
        <p:spPr>
          <a:xfrm>
            <a:off x="385315" y="1166317"/>
            <a:ext cx="2737896"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Households (Millions)</a:t>
            </a:r>
          </a:p>
        </p:txBody>
      </p:sp>
      <p:sp>
        <p:nvSpPr>
          <p:cNvPr id="10" name="Rectangle 9">
            <a:extLst>
              <a:ext uri="{FF2B5EF4-FFF2-40B4-BE49-F238E27FC236}">
                <a16:creationId xmlns:a16="http://schemas.microsoft.com/office/drawing/2014/main" id="{F1F0F078-E63F-4823-8382-6B6BD9AD403D}"/>
              </a:ext>
            </a:extLst>
          </p:cNvPr>
          <p:cNvSpPr/>
          <p:nvPr/>
        </p:nvSpPr>
        <p:spPr>
          <a:xfrm>
            <a:off x="8253354" y="1163773"/>
            <a:ext cx="3726873" cy="338554"/>
          </a:xfrm>
          <a:prstGeom prst="rect">
            <a:avLst/>
          </a:prstGeom>
        </p:spPr>
        <p:txBody>
          <a:bodyPr wrap="square">
            <a:spAutoFit/>
          </a:bodyPr>
          <a:lstStyle/>
          <a:p>
            <a:pPr algn="r">
              <a:defRPr sz="1600" b="1" i="0" u="none" strike="noStrike" kern="1200" spc="0" baseline="0">
                <a:solidFill>
                  <a:srgbClr val="5A5A5A"/>
                </a:solidFill>
                <a:latin typeface="+mn-lt"/>
                <a:ea typeface="+mn-ea"/>
                <a:cs typeface="+mn-cs"/>
              </a:defRPr>
            </a:pPr>
            <a:r>
              <a:rPr lang="en-US" b="1" dirty="0">
                <a:solidFill>
                  <a:schemeClr val="tx1">
                    <a:lumMod val="50000"/>
                  </a:schemeClr>
                </a:solidFill>
              </a:rPr>
              <a:t>Share of All Households (Percent)</a:t>
            </a:r>
          </a:p>
        </p:txBody>
      </p:sp>
    </p:spTree>
    <p:extLst>
      <p:ext uri="{BB962C8B-B14F-4D97-AF65-F5344CB8AC3E}">
        <p14:creationId xmlns:p14="http://schemas.microsoft.com/office/powerpoint/2010/main" val="177372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1D3A-246C-4718-8C4A-93816C45FFE5}"/>
              </a:ext>
            </a:extLst>
          </p:cNvPr>
          <p:cNvSpPr>
            <a:spLocks noGrp="1"/>
          </p:cNvSpPr>
          <p:nvPr>
            <p:ph type="title"/>
          </p:nvPr>
        </p:nvSpPr>
        <p:spPr>
          <a:xfrm>
            <a:off x="312560" y="396655"/>
            <a:ext cx="11566879" cy="890253"/>
          </a:xfrm>
        </p:spPr>
        <p:txBody>
          <a:bodyPr/>
          <a:lstStyle/>
          <a:p>
            <a:r>
              <a:rPr lang="en-US" dirty="0"/>
              <a:t>Figure 26. Growth in Higher-Income Renters Has Helped Sustain Rental Demand</a:t>
            </a:r>
          </a:p>
        </p:txBody>
      </p:sp>
      <p:graphicFrame>
        <p:nvGraphicFramePr>
          <p:cNvPr id="7" name="Content Placeholder 6">
            <a:extLst>
              <a:ext uri="{FF2B5EF4-FFF2-40B4-BE49-F238E27FC236}">
                <a16:creationId xmlns:a16="http://schemas.microsoft.com/office/drawing/2014/main" id="{F1E2EE7E-727F-4AD5-93A8-AF7B52B734D7}"/>
              </a:ext>
            </a:extLst>
          </p:cNvPr>
          <p:cNvGraphicFramePr>
            <a:graphicFrameLocks noGrp="1"/>
          </p:cNvGraphicFramePr>
          <p:nvPr>
            <p:ph idx="1"/>
            <p:extLst>
              <p:ext uri="{D42A27DB-BD31-4B8C-83A1-F6EECF244321}">
                <p14:modId xmlns:p14="http://schemas.microsoft.com/office/powerpoint/2010/main" val="2558897721"/>
              </p:ext>
            </p:extLst>
          </p:nvPr>
        </p:nvGraphicFramePr>
        <p:xfrm>
          <a:off x="268288" y="1573213"/>
          <a:ext cx="11566525" cy="420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56F7A341-1461-4E3A-9C0F-C856E686C15B}"/>
              </a:ext>
            </a:extLst>
          </p:cNvPr>
          <p:cNvSpPr>
            <a:spLocks noGrp="1"/>
          </p:cNvSpPr>
          <p:nvPr>
            <p:ph type="body" sz="quarter" idx="10"/>
          </p:nvPr>
        </p:nvSpPr>
        <p:spPr/>
        <p:txBody>
          <a:bodyPr/>
          <a:lstStyle/>
          <a:p>
            <a:r>
              <a:rPr lang="en-US" dirty="0"/>
              <a:t>Notes: Income categories inflated using CPI-U for All items.</a:t>
            </a:r>
          </a:p>
          <a:p>
            <a:r>
              <a:rPr lang="en-US" dirty="0"/>
              <a:t>Source: JCHS tabulations of US Census Bureau, Current Population Surveys via IPUMS CPS.</a:t>
            </a:r>
          </a:p>
        </p:txBody>
      </p:sp>
    </p:spTree>
    <p:extLst>
      <p:ext uri="{BB962C8B-B14F-4D97-AF65-F5344CB8AC3E}">
        <p14:creationId xmlns:p14="http://schemas.microsoft.com/office/powerpoint/2010/main" val="16235250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A84CA-73B4-4973-A773-B8416781995F}"/>
              </a:ext>
            </a:extLst>
          </p:cNvPr>
          <p:cNvSpPr>
            <a:spLocks noGrp="1"/>
          </p:cNvSpPr>
          <p:nvPr>
            <p:ph type="title"/>
          </p:nvPr>
        </p:nvSpPr>
        <p:spPr/>
        <p:txBody>
          <a:bodyPr/>
          <a:lstStyle/>
          <a:p>
            <a:r>
              <a:rPr lang="en-US" dirty="0"/>
              <a:t>Figure 27. Apartment Demand Continues to Grow in Line with Additions to Supply</a:t>
            </a:r>
          </a:p>
        </p:txBody>
      </p:sp>
      <p:sp>
        <p:nvSpPr>
          <p:cNvPr id="5" name="Text Placeholder 4">
            <a:extLst>
              <a:ext uri="{FF2B5EF4-FFF2-40B4-BE49-F238E27FC236}">
                <a16:creationId xmlns:a16="http://schemas.microsoft.com/office/drawing/2014/main" id="{FF17370A-CDC0-4CF2-A5C4-6185C8ABEDFB}"/>
              </a:ext>
            </a:extLst>
          </p:cNvPr>
          <p:cNvSpPr>
            <a:spLocks noGrp="1"/>
          </p:cNvSpPr>
          <p:nvPr>
            <p:ph type="body" sz="quarter" idx="10"/>
          </p:nvPr>
        </p:nvSpPr>
        <p:spPr/>
        <p:txBody>
          <a:bodyPr/>
          <a:lstStyle/>
          <a:p>
            <a:r>
              <a:rPr lang="en-US" dirty="0"/>
              <a:t>Note: Net change in occupied apartment units, also called net unit absorptions, is the change in physically occupied units from one period to another.</a:t>
            </a:r>
          </a:p>
          <a:p>
            <a:r>
              <a:rPr lang="en-US" dirty="0"/>
              <a:t>Source: RealPage data.</a:t>
            </a:r>
          </a:p>
        </p:txBody>
      </p:sp>
      <p:pic>
        <p:nvPicPr>
          <p:cNvPr id="6" name="Picture 5">
            <a:extLst>
              <a:ext uri="{FF2B5EF4-FFF2-40B4-BE49-F238E27FC236}">
                <a16:creationId xmlns:a16="http://schemas.microsoft.com/office/drawing/2014/main" id="{854ACC73-8E42-4678-9CDB-105EF066C6D7}"/>
              </a:ext>
            </a:extLst>
          </p:cNvPr>
          <p:cNvPicPr>
            <a:picLocks noChangeAspect="1"/>
          </p:cNvPicPr>
          <p:nvPr/>
        </p:nvPicPr>
        <p:blipFill>
          <a:blip r:embed="rId2"/>
          <a:stretch>
            <a:fillRect/>
          </a:stretch>
        </p:blipFill>
        <p:spPr>
          <a:xfrm>
            <a:off x="243105" y="1294731"/>
            <a:ext cx="11565114" cy="4596782"/>
          </a:xfrm>
          <a:prstGeom prst="rect">
            <a:avLst/>
          </a:prstGeom>
        </p:spPr>
      </p:pic>
    </p:spTree>
    <p:extLst>
      <p:ext uri="{BB962C8B-B14F-4D97-AF65-F5344CB8AC3E}">
        <p14:creationId xmlns:p14="http://schemas.microsoft.com/office/powerpoint/2010/main" val="1455182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897A-E2F6-49C6-9986-FCCBE6A4AA5B}"/>
              </a:ext>
            </a:extLst>
          </p:cNvPr>
          <p:cNvSpPr>
            <a:spLocks noGrp="1"/>
          </p:cNvSpPr>
          <p:nvPr>
            <p:ph type="title"/>
          </p:nvPr>
        </p:nvSpPr>
        <p:spPr/>
        <p:txBody>
          <a:bodyPr/>
          <a:lstStyle/>
          <a:p>
            <a:r>
              <a:rPr lang="en-US" dirty="0"/>
              <a:t>Figure 28. Rental Vacancy Rates Fell Across the Board in 2018</a:t>
            </a:r>
          </a:p>
        </p:txBody>
      </p:sp>
      <p:sp>
        <p:nvSpPr>
          <p:cNvPr id="3" name="Text Placeholder 2">
            <a:extLst>
              <a:ext uri="{FF2B5EF4-FFF2-40B4-BE49-F238E27FC236}">
                <a16:creationId xmlns:a16="http://schemas.microsoft.com/office/drawing/2014/main" id="{DA90C0CA-6E5E-4F72-94DE-694D4DE0F22E}"/>
              </a:ext>
            </a:extLst>
          </p:cNvPr>
          <p:cNvSpPr>
            <a:spLocks noGrp="1"/>
          </p:cNvSpPr>
          <p:nvPr>
            <p:ph type="body" sz="quarter" idx="10"/>
          </p:nvPr>
        </p:nvSpPr>
        <p:spPr/>
        <p:txBody>
          <a:bodyPr/>
          <a:lstStyle/>
          <a:p>
            <a:r>
              <a:rPr lang="en-US" dirty="0"/>
              <a:t>Notes: Lower/Moderate/Higher-quality apartments are defined as 1&amp;2 / 3 / 4&amp;5 star apartments according to the CoStar Building Rating System, which is a nationally consistent rating of building quality across markets. Vacancy rates are calculated as smoothed 4-quarter trailing average. Vacancy rate for all multifamily rental units is for units in buildings with at least 5 units from the HVS. CoStar data cover market-rate apartments in buildings with five or more units. </a:t>
            </a:r>
          </a:p>
          <a:p>
            <a:r>
              <a:rPr lang="en-US" dirty="0"/>
              <a:t>Source: JCHS tabulations US Census Bureau, Housing Vacancy Surveys, and CoStar data.</a:t>
            </a:r>
          </a:p>
        </p:txBody>
      </p:sp>
      <p:pic>
        <p:nvPicPr>
          <p:cNvPr id="6" name="Picture 5">
            <a:extLst>
              <a:ext uri="{FF2B5EF4-FFF2-40B4-BE49-F238E27FC236}">
                <a16:creationId xmlns:a16="http://schemas.microsoft.com/office/drawing/2014/main" id="{D7E6856C-1BB6-4C61-95BA-AD57103CCFC4}"/>
              </a:ext>
            </a:extLst>
          </p:cNvPr>
          <p:cNvPicPr>
            <a:picLocks noChangeAspect="1"/>
          </p:cNvPicPr>
          <p:nvPr/>
        </p:nvPicPr>
        <p:blipFill>
          <a:blip r:embed="rId3"/>
          <a:stretch>
            <a:fillRect/>
          </a:stretch>
        </p:blipFill>
        <p:spPr>
          <a:xfrm>
            <a:off x="254828" y="1200719"/>
            <a:ext cx="11565114" cy="4456562"/>
          </a:xfrm>
          <a:prstGeom prst="rect">
            <a:avLst/>
          </a:prstGeom>
        </p:spPr>
      </p:pic>
    </p:spTree>
    <p:extLst>
      <p:ext uri="{BB962C8B-B14F-4D97-AF65-F5344CB8AC3E}">
        <p14:creationId xmlns:p14="http://schemas.microsoft.com/office/powerpoint/2010/main" val="238760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1FEF-0B49-4872-8C98-95DD122AFFDD}"/>
              </a:ext>
            </a:extLst>
          </p:cNvPr>
          <p:cNvSpPr>
            <a:spLocks noGrp="1"/>
          </p:cNvSpPr>
          <p:nvPr>
            <p:ph type="title"/>
          </p:nvPr>
        </p:nvSpPr>
        <p:spPr/>
        <p:txBody>
          <a:bodyPr/>
          <a:lstStyle/>
          <a:p>
            <a:r>
              <a:rPr lang="en-US" dirty="0"/>
              <a:t>Figure 29. Despite Some Slowdown Last Year, Apartment Property Prices Continue to Climb in Most Regions</a:t>
            </a:r>
          </a:p>
        </p:txBody>
      </p:sp>
      <p:sp>
        <p:nvSpPr>
          <p:cNvPr id="4" name="Text Placeholder 3">
            <a:extLst>
              <a:ext uri="{FF2B5EF4-FFF2-40B4-BE49-F238E27FC236}">
                <a16:creationId xmlns:a16="http://schemas.microsoft.com/office/drawing/2014/main" id="{841D4DC0-9CD3-408F-A4A1-78FC92625EFB}"/>
              </a:ext>
            </a:extLst>
          </p:cNvPr>
          <p:cNvSpPr>
            <a:spLocks noGrp="1"/>
          </p:cNvSpPr>
          <p:nvPr>
            <p:ph type="body" sz="quarter" idx="10"/>
          </p:nvPr>
        </p:nvSpPr>
        <p:spPr/>
        <p:txBody>
          <a:bodyPr/>
          <a:lstStyle/>
          <a:p>
            <a:r>
              <a:rPr lang="en-US" dirty="0"/>
              <a:t>Notes: Price growth is calculated as year-over-year growth in the fourth quarter.</a:t>
            </a:r>
          </a:p>
          <a:p>
            <a:r>
              <a:rPr lang="en-US" dirty="0"/>
              <a:t>Source: JCHS tabulations of Real Capital Analytics. </a:t>
            </a:r>
          </a:p>
        </p:txBody>
      </p:sp>
      <p:pic>
        <p:nvPicPr>
          <p:cNvPr id="6" name="Picture 5">
            <a:extLst>
              <a:ext uri="{FF2B5EF4-FFF2-40B4-BE49-F238E27FC236}">
                <a16:creationId xmlns:a16="http://schemas.microsoft.com/office/drawing/2014/main" id="{657C7113-9F5B-4C74-94F4-BF9EA1130D83}"/>
              </a:ext>
            </a:extLst>
          </p:cNvPr>
          <p:cNvPicPr>
            <a:picLocks noChangeAspect="1"/>
          </p:cNvPicPr>
          <p:nvPr/>
        </p:nvPicPr>
        <p:blipFill>
          <a:blip r:embed="rId2"/>
          <a:stretch>
            <a:fillRect/>
          </a:stretch>
        </p:blipFill>
        <p:spPr>
          <a:xfrm>
            <a:off x="243105" y="1513265"/>
            <a:ext cx="11565114" cy="4206605"/>
          </a:xfrm>
          <a:prstGeom prst="rect">
            <a:avLst/>
          </a:prstGeom>
        </p:spPr>
      </p:pic>
    </p:spTree>
    <p:extLst>
      <p:ext uri="{BB962C8B-B14F-4D97-AF65-F5344CB8AC3E}">
        <p14:creationId xmlns:p14="http://schemas.microsoft.com/office/powerpoint/2010/main" val="4230584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BD788F-BEF4-4B7E-8B5B-39C3FA38AD28}"/>
              </a:ext>
            </a:extLst>
          </p:cNvPr>
          <p:cNvPicPr>
            <a:picLocks noChangeAspect="1"/>
          </p:cNvPicPr>
          <p:nvPr/>
        </p:nvPicPr>
        <p:blipFill>
          <a:blip r:embed="rId2"/>
          <a:stretch>
            <a:fillRect/>
          </a:stretch>
        </p:blipFill>
        <p:spPr>
          <a:xfrm>
            <a:off x="4319064" y="1175234"/>
            <a:ext cx="7175614" cy="4737003"/>
          </a:xfrm>
          <a:prstGeom prst="rect">
            <a:avLst/>
          </a:prstGeom>
        </p:spPr>
      </p:pic>
      <p:sp>
        <p:nvSpPr>
          <p:cNvPr id="9" name="Title 8">
            <a:extLst>
              <a:ext uri="{FF2B5EF4-FFF2-40B4-BE49-F238E27FC236}">
                <a16:creationId xmlns:a16="http://schemas.microsoft.com/office/drawing/2014/main" id="{F8CD225A-D9FE-4B93-9775-D9C524F151F7}"/>
              </a:ext>
            </a:extLst>
          </p:cNvPr>
          <p:cNvSpPr>
            <a:spLocks noGrp="1"/>
          </p:cNvSpPr>
          <p:nvPr>
            <p:ph type="title"/>
          </p:nvPr>
        </p:nvSpPr>
        <p:spPr>
          <a:xfrm>
            <a:off x="267855" y="275162"/>
            <a:ext cx="11566879" cy="1033369"/>
          </a:xfrm>
        </p:spPr>
        <p:txBody>
          <a:bodyPr/>
          <a:lstStyle/>
          <a:p>
            <a:r>
              <a:rPr lang="en-US" dirty="0"/>
              <a:t>Figure 30. The Low-Rent Stock in Most Metros Has Declined Substantially Since 2011</a:t>
            </a:r>
          </a:p>
        </p:txBody>
      </p:sp>
      <p:sp>
        <p:nvSpPr>
          <p:cNvPr id="10" name="Text Placeholder 9">
            <a:extLst>
              <a:ext uri="{FF2B5EF4-FFF2-40B4-BE49-F238E27FC236}">
                <a16:creationId xmlns:a16="http://schemas.microsoft.com/office/drawing/2014/main" id="{05CFC938-C87F-4417-B3C2-BE677E0BB422}"/>
              </a:ext>
            </a:extLst>
          </p:cNvPr>
          <p:cNvSpPr>
            <a:spLocks noGrp="1"/>
          </p:cNvSpPr>
          <p:nvPr>
            <p:ph type="body" sz="quarter" idx="10"/>
          </p:nvPr>
        </p:nvSpPr>
        <p:spPr/>
        <p:txBody>
          <a:bodyPr/>
          <a:lstStyle/>
          <a:p>
            <a:r>
              <a:rPr lang="en-US" dirty="0"/>
              <a:t>Notes: Rents are adjusted to 2017 dollars using CPI-U for All Items Less Shelter.</a:t>
            </a:r>
          </a:p>
          <a:p>
            <a:r>
              <a:rPr lang="en-US" dirty="0"/>
              <a:t>Source: JCHS tabulations of US Census Bureau, American Community Survey 1-Year Estimates and Missouri Census Data Center.</a:t>
            </a:r>
          </a:p>
        </p:txBody>
      </p:sp>
      <p:pic>
        <p:nvPicPr>
          <p:cNvPr id="6" name="Content Placeholder 9">
            <a:extLst>
              <a:ext uri="{FF2B5EF4-FFF2-40B4-BE49-F238E27FC236}">
                <a16:creationId xmlns:a16="http://schemas.microsoft.com/office/drawing/2014/main" id="{A50E0CA9-50D8-4F27-A5A3-BCE816D46D1C}"/>
              </a:ext>
            </a:extLst>
          </p:cNvPr>
          <p:cNvPicPr>
            <a:picLocks noChangeAspect="1"/>
          </p:cNvPicPr>
          <p:nvPr/>
        </p:nvPicPr>
        <p:blipFill rotWithShape="1">
          <a:blip r:embed="rId3">
            <a:extLst>
              <a:ext uri="{28A0092B-C50C-407E-A947-70E740481C1C}">
                <a14:useLocalDpi xmlns:a14="http://schemas.microsoft.com/office/drawing/2010/main" val="0"/>
              </a:ext>
            </a:extLst>
          </a:blip>
          <a:srcRect t="11613" r="85483" b="71099"/>
          <a:stretch/>
        </p:blipFill>
        <p:spPr>
          <a:xfrm>
            <a:off x="697322" y="3151254"/>
            <a:ext cx="1014746" cy="933856"/>
          </a:xfrm>
          <a:prstGeom prst="rect">
            <a:avLst/>
          </a:prstGeom>
        </p:spPr>
      </p:pic>
      <p:sp>
        <p:nvSpPr>
          <p:cNvPr id="2" name="TextBox 1">
            <a:extLst>
              <a:ext uri="{FF2B5EF4-FFF2-40B4-BE49-F238E27FC236}">
                <a16:creationId xmlns:a16="http://schemas.microsoft.com/office/drawing/2014/main" id="{5B03336E-9FA4-47E7-9691-D552478A2A05}"/>
              </a:ext>
            </a:extLst>
          </p:cNvPr>
          <p:cNvSpPr txBox="1"/>
          <p:nvPr/>
        </p:nvSpPr>
        <p:spPr>
          <a:xfrm>
            <a:off x="795619" y="2315391"/>
            <a:ext cx="2135649" cy="738664"/>
          </a:xfrm>
          <a:prstGeom prst="rect">
            <a:avLst/>
          </a:prstGeom>
          <a:noFill/>
        </p:spPr>
        <p:txBody>
          <a:bodyPr wrap="square" rtlCol="0">
            <a:spAutoFit/>
          </a:bodyPr>
          <a:lstStyle/>
          <a:p>
            <a:r>
              <a:rPr lang="en-US" sz="1400" dirty="0"/>
              <a:t>Change in Units with Rents under $800, 2011</a:t>
            </a:r>
            <a:r>
              <a:rPr lang="en-US" sz="1400" dirty="0">
                <a:latin typeface="Times New Roman" panose="02020603050405020304" pitchFamily="18" charset="0"/>
                <a:cs typeface="Times New Roman" panose="02020603050405020304" pitchFamily="18" charset="0"/>
              </a:rPr>
              <a:t>–</a:t>
            </a:r>
            <a:r>
              <a:rPr lang="en-US" sz="1400" dirty="0"/>
              <a:t>2017</a:t>
            </a:r>
          </a:p>
        </p:txBody>
      </p:sp>
      <p:sp>
        <p:nvSpPr>
          <p:cNvPr id="8" name="TextBox 7">
            <a:extLst>
              <a:ext uri="{FF2B5EF4-FFF2-40B4-BE49-F238E27FC236}">
                <a16:creationId xmlns:a16="http://schemas.microsoft.com/office/drawing/2014/main" id="{BDA1388A-6FE6-49F5-9E70-01E1DDD2AF8C}"/>
              </a:ext>
            </a:extLst>
          </p:cNvPr>
          <p:cNvSpPr txBox="1"/>
          <p:nvPr/>
        </p:nvSpPr>
        <p:spPr>
          <a:xfrm>
            <a:off x="1084634" y="3090584"/>
            <a:ext cx="3693268" cy="938719"/>
          </a:xfrm>
          <a:prstGeom prst="rect">
            <a:avLst/>
          </a:prstGeom>
          <a:solidFill>
            <a:schemeClr val="bg1"/>
          </a:solidFill>
        </p:spPr>
        <p:txBody>
          <a:bodyPr wrap="square" rtlCol="0">
            <a:spAutoFit/>
          </a:bodyPr>
          <a:lstStyle/>
          <a:p>
            <a:r>
              <a:rPr lang="en-US" sz="1100" dirty="0">
                <a:latin typeface="Times New Roman" panose="02020603050405020304" pitchFamily="18" charset="0"/>
                <a:cs typeface="Times New Roman" panose="02020603050405020304" pitchFamily="18" charset="0"/>
              </a:rPr>
              <a:t>50% or Greater Decline (Up to 67%)</a:t>
            </a:r>
          </a:p>
          <a:p>
            <a:r>
              <a:rPr lang="en-US" sz="1100" dirty="0">
                <a:latin typeface="Times New Roman" panose="02020603050405020304" pitchFamily="18" charset="0"/>
                <a:cs typeface="Times New Roman" panose="02020603050405020304" pitchFamily="18" charset="0"/>
              </a:rPr>
              <a:t>25–49% Decline</a:t>
            </a:r>
          </a:p>
          <a:p>
            <a:r>
              <a:rPr lang="en-US" sz="1100" dirty="0">
                <a:latin typeface="Times New Roman" panose="02020603050405020304" pitchFamily="18" charset="0"/>
                <a:cs typeface="Times New Roman" panose="02020603050405020304" pitchFamily="18" charset="0"/>
              </a:rPr>
              <a:t>5–24% Decline</a:t>
            </a:r>
          </a:p>
          <a:p>
            <a:r>
              <a:rPr lang="en-US" sz="1100" dirty="0">
                <a:latin typeface="Times New Roman" panose="02020603050405020304" pitchFamily="18" charset="0"/>
                <a:cs typeface="Times New Roman" panose="02020603050405020304" pitchFamily="18" charset="0"/>
              </a:rPr>
              <a:t>Unchanged  </a:t>
            </a:r>
          </a:p>
          <a:p>
            <a:r>
              <a:rPr lang="en-US" sz="1100" dirty="0">
                <a:latin typeface="Times New Roman" panose="02020603050405020304" pitchFamily="18" charset="0"/>
                <a:cs typeface="Times New Roman" panose="02020603050405020304" pitchFamily="18" charset="0"/>
              </a:rPr>
              <a:t>5% or Greater Increase (Up to 85%)</a:t>
            </a:r>
          </a:p>
        </p:txBody>
      </p:sp>
      <p:grpSp>
        <p:nvGrpSpPr>
          <p:cNvPr id="7" name="Group 6">
            <a:extLst>
              <a:ext uri="{FF2B5EF4-FFF2-40B4-BE49-F238E27FC236}">
                <a16:creationId xmlns:a16="http://schemas.microsoft.com/office/drawing/2014/main" id="{10406321-0FFC-42C4-B01A-D80C29E20C4B}"/>
              </a:ext>
            </a:extLst>
          </p:cNvPr>
          <p:cNvGrpSpPr/>
          <p:nvPr/>
        </p:nvGrpSpPr>
        <p:grpSpPr>
          <a:xfrm>
            <a:off x="4426085" y="1192053"/>
            <a:ext cx="1206772" cy="1461127"/>
            <a:chOff x="4426085" y="1325515"/>
            <a:chExt cx="1206772" cy="1327665"/>
          </a:xfrm>
        </p:grpSpPr>
        <p:sp>
          <p:nvSpPr>
            <p:cNvPr id="4" name="Rectangle 3">
              <a:extLst>
                <a:ext uri="{FF2B5EF4-FFF2-40B4-BE49-F238E27FC236}">
                  <a16:creationId xmlns:a16="http://schemas.microsoft.com/office/drawing/2014/main" id="{1E26D012-045E-417B-837E-04A41D337A2F}"/>
                </a:ext>
              </a:extLst>
            </p:cNvPr>
            <p:cNvSpPr/>
            <p:nvPr/>
          </p:nvSpPr>
          <p:spPr>
            <a:xfrm>
              <a:off x="4426085" y="1325515"/>
              <a:ext cx="1001949" cy="1327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743A01-A08D-4797-9A7B-A30D49F6C289}"/>
                </a:ext>
              </a:extLst>
            </p:cNvPr>
            <p:cNvSpPr/>
            <p:nvPr/>
          </p:nvSpPr>
          <p:spPr>
            <a:xfrm>
              <a:off x="4630908" y="1435038"/>
              <a:ext cx="1001949" cy="552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637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6. Housing Challenges</a:t>
            </a:r>
          </a:p>
        </p:txBody>
      </p:sp>
    </p:spTree>
    <p:extLst>
      <p:ext uri="{BB962C8B-B14F-4D97-AF65-F5344CB8AC3E}">
        <p14:creationId xmlns:p14="http://schemas.microsoft.com/office/powerpoint/2010/main" val="2881319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B94-C9F6-44AE-BFCE-A524FD898143}"/>
              </a:ext>
            </a:extLst>
          </p:cNvPr>
          <p:cNvSpPr>
            <a:spLocks noGrp="1"/>
          </p:cNvSpPr>
          <p:nvPr>
            <p:ph type="title"/>
          </p:nvPr>
        </p:nvSpPr>
        <p:spPr/>
        <p:txBody>
          <a:bodyPr/>
          <a:lstStyle/>
          <a:p>
            <a:r>
              <a:rPr lang="en-US" dirty="0"/>
              <a:t>Figure 31. While the Number of Cost-Burdened Homeowner Households Has Receded…</a:t>
            </a:r>
            <a:endParaRPr lang="en-US" dirty="0">
              <a:highlight>
                <a:srgbClr val="FFFF00"/>
              </a:highlight>
            </a:endParaRPr>
          </a:p>
        </p:txBody>
      </p:sp>
      <p:graphicFrame>
        <p:nvGraphicFramePr>
          <p:cNvPr id="7" name="Content Placeholder 6">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3932584513"/>
              </p:ext>
            </p:extLst>
          </p:nvPr>
        </p:nvGraphicFramePr>
        <p:xfrm>
          <a:off x="268289" y="1650704"/>
          <a:ext cx="11687737" cy="410116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55771340-CFB6-411F-925E-0C6D02975ECE}"/>
              </a:ext>
            </a:extLst>
          </p:cNvPr>
          <p:cNvSpPr>
            <a:spLocks noGrp="1"/>
          </p:cNvSpPr>
          <p:nvPr>
            <p:ph type="body" sz="quarter" idx="11"/>
          </p:nvPr>
        </p:nvSpPr>
        <p:spPr>
          <a:xfrm>
            <a:off x="267855" y="6052008"/>
            <a:ext cx="10742349" cy="409337"/>
          </a:xfrm>
        </p:spPr>
        <p:txBody>
          <a:bodyPr/>
          <a:lstStyle/>
          <a:p>
            <a:r>
              <a:rPr lang="en-US" dirty="0"/>
              <a:t>Notes: Cost-burdened (severely cost-burdened) households pay more than 30% (more than 50%) of their income on housing. Households with zero or negative income are assumed to have burdens, while households paying no cash rent are assumed to be without burdens. </a:t>
            </a:r>
          </a:p>
          <a:p>
            <a:r>
              <a:rPr lang="en-US" dirty="0"/>
              <a:t>Source: JCHS tabulations of US Census Bureau, American Community Survey 1-Year Estimates.</a:t>
            </a:r>
          </a:p>
        </p:txBody>
      </p:sp>
    </p:spTree>
    <p:extLst>
      <p:ext uri="{BB962C8B-B14F-4D97-AF65-F5344CB8AC3E}">
        <p14:creationId xmlns:p14="http://schemas.microsoft.com/office/powerpoint/2010/main" val="3511457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B94-C9F6-44AE-BFCE-A524FD898143}"/>
              </a:ext>
            </a:extLst>
          </p:cNvPr>
          <p:cNvSpPr>
            <a:spLocks noGrp="1"/>
          </p:cNvSpPr>
          <p:nvPr>
            <p:ph type="title"/>
          </p:nvPr>
        </p:nvSpPr>
        <p:spPr/>
        <p:txBody>
          <a:bodyPr/>
          <a:lstStyle/>
          <a:p>
            <a:r>
              <a:rPr lang="en-US" dirty="0"/>
              <a:t>Figure 32. …The Number of Cost-Burdened Renters Remains Close to Peak Levels</a:t>
            </a:r>
          </a:p>
        </p:txBody>
      </p:sp>
      <p:sp>
        <p:nvSpPr>
          <p:cNvPr id="4" name="Text Placeholder 3">
            <a:extLst>
              <a:ext uri="{FF2B5EF4-FFF2-40B4-BE49-F238E27FC236}">
                <a16:creationId xmlns:a16="http://schemas.microsoft.com/office/drawing/2014/main" id="{55771340-CFB6-411F-925E-0C6D02975ECE}"/>
              </a:ext>
            </a:extLst>
          </p:cNvPr>
          <p:cNvSpPr>
            <a:spLocks noGrp="1"/>
          </p:cNvSpPr>
          <p:nvPr>
            <p:ph type="body" sz="quarter" idx="11"/>
          </p:nvPr>
        </p:nvSpPr>
        <p:spPr/>
        <p:txBody>
          <a:bodyPr/>
          <a:lstStyle/>
          <a:p>
            <a:r>
              <a:rPr lang="en-US" dirty="0"/>
              <a:t>Notes: Cost-burdened (severely cost-burdened) households pay more than 30% (more than 50%) of their income on housing. Households with zero or negative income are assumed to have burdens, while households paying no cash rent are assumed to be without burdens. </a:t>
            </a:r>
          </a:p>
          <a:p>
            <a:r>
              <a:rPr lang="en-US" dirty="0"/>
              <a:t>Source: JCHS tabulations of US Census Bureau, American Community Survey 1-Year Estimates.</a:t>
            </a:r>
          </a:p>
          <a:p>
            <a:endParaRPr lang="en-US" dirty="0"/>
          </a:p>
        </p:txBody>
      </p:sp>
      <p:graphicFrame>
        <p:nvGraphicFramePr>
          <p:cNvPr id="8" name="Content Placeholder 6">
            <a:extLst>
              <a:ext uri="{FF2B5EF4-FFF2-40B4-BE49-F238E27FC236}">
                <a16:creationId xmlns:a16="http://schemas.microsoft.com/office/drawing/2014/main" id="{0A0F2EE3-350B-4125-9903-E0CD02745EEE}"/>
              </a:ext>
            </a:extLst>
          </p:cNvPr>
          <p:cNvGraphicFramePr>
            <a:graphicFrameLocks/>
          </p:cNvGraphicFramePr>
          <p:nvPr>
            <p:extLst>
              <p:ext uri="{D42A27DB-BD31-4B8C-83A1-F6EECF244321}">
                <p14:modId xmlns:p14="http://schemas.microsoft.com/office/powerpoint/2010/main" val="2064842680"/>
              </p:ext>
            </p:extLst>
          </p:nvPr>
        </p:nvGraphicFramePr>
        <p:xfrm>
          <a:off x="267857" y="1512031"/>
          <a:ext cx="11566956" cy="41469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5214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2CF6E7-55E1-4D4D-9AEA-E8B0782BA8CC}"/>
              </a:ext>
            </a:extLst>
          </p:cNvPr>
          <p:cNvPicPr>
            <a:picLocks noChangeAspect="1"/>
          </p:cNvPicPr>
          <p:nvPr/>
        </p:nvPicPr>
        <p:blipFill rotWithShape="1">
          <a:blip r:embed="rId2"/>
          <a:srcRect l="3533" t="5783" r="5371" b="15823"/>
          <a:stretch/>
        </p:blipFill>
        <p:spPr>
          <a:xfrm>
            <a:off x="477969" y="1444241"/>
            <a:ext cx="6936535" cy="4612565"/>
          </a:xfrm>
          <a:prstGeom prst="rect">
            <a:avLst/>
          </a:prstGeom>
        </p:spPr>
      </p:pic>
      <p:sp>
        <p:nvSpPr>
          <p:cNvPr id="2" name="Title 1">
            <a:extLst>
              <a:ext uri="{FF2B5EF4-FFF2-40B4-BE49-F238E27FC236}">
                <a16:creationId xmlns:a16="http://schemas.microsoft.com/office/drawing/2014/main" id="{C79A3E6F-CDB6-449B-AF3B-574504116540}"/>
              </a:ext>
            </a:extLst>
          </p:cNvPr>
          <p:cNvSpPr>
            <a:spLocks noGrp="1"/>
          </p:cNvSpPr>
          <p:nvPr>
            <p:ph type="title"/>
          </p:nvPr>
        </p:nvSpPr>
        <p:spPr>
          <a:xfrm>
            <a:off x="267855" y="171484"/>
            <a:ext cx="11863250" cy="1316848"/>
          </a:xfrm>
        </p:spPr>
        <p:txBody>
          <a:bodyPr/>
          <a:lstStyle/>
          <a:p>
            <a:r>
              <a:rPr lang="en-US" sz="2800" dirty="0"/>
              <a:t>Figure 2. Although Homebuying Is Still Affordable in Many Markets, Price-to-Income Ratios Are Back Near Peak Levels</a:t>
            </a:r>
          </a:p>
        </p:txBody>
      </p:sp>
      <p:sp>
        <p:nvSpPr>
          <p:cNvPr id="3" name="Text Placeholder 2">
            <a:extLst>
              <a:ext uri="{FF2B5EF4-FFF2-40B4-BE49-F238E27FC236}">
                <a16:creationId xmlns:a16="http://schemas.microsoft.com/office/drawing/2014/main" id="{56081A27-5F27-49B9-A75D-D9C7AB12DB79}"/>
              </a:ext>
            </a:extLst>
          </p:cNvPr>
          <p:cNvSpPr>
            <a:spLocks noGrp="1"/>
          </p:cNvSpPr>
          <p:nvPr>
            <p:ph type="body" sz="quarter" idx="10"/>
          </p:nvPr>
        </p:nvSpPr>
        <p:spPr/>
        <p:txBody>
          <a:bodyPr/>
          <a:lstStyle/>
          <a:p>
            <a:r>
              <a:rPr lang="en-US" dirty="0"/>
              <a:t>Note: Home prices are the median prices of existing homes sold in the metro area in 2018. Incomes are the median household incomes for each metro.</a:t>
            </a:r>
          </a:p>
          <a:p>
            <a:r>
              <a:rPr lang="en-US" dirty="0"/>
              <a:t>Source: JCHS tabulations of National Association of Realtors (NAR), Metropolitan Median Area Prices; Moody’s Analytics Estimates.</a:t>
            </a:r>
          </a:p>
        </p:txBody>
      </p:sp>
      <p:pic>
        <p:nvPicPr>
          <p:cNvPr id="8" name="Picture 7">
            <a:extLst>
              <a:ext uri="{FF2B5EF4-FFF2-40B4-BE49-F238E27FC236}">
                <a16:creationId xmlns:a16="http://schemas.microsoft.com/office/drawing/2014/main" id="{7D02D26A-299A-4C99-B0D7-1EBD688538ED}"/>
              </a:ext>
            </a:extLst>
          </p:cNvPr>
          <p:cNvPicPr>
            <a:picLocks noChangeAspect="1"/>
          </p:cNvPicPr>
          <p:nvPr/>
        </p:nvPicPr>
        <p:blipFill>
          <a:blip r:embed="rId3"/>
          <a:stretch>
            <a:fillRect/>
          </a:stretch>
        </p:blipFill>
        <p:spPr>
          <a:xfrm>
            <a:off x="8109577" y="3980645"/>
            <a:ext cx="2056388" cy="1574800"/>
          </a:xfrm>
          <a:prstGeom prst="rect">
            <a:avLst/>
          </a:prstGeom>
        </p:spPr>
      </p:pic>
    </p:spTree>
    <p:extLst>
      <p:ext uri="{BB962C8B-B14F-4D97-AF65-F5344CB8AC3E}">
        <p14:creationId xmlns:p14="http://schemas.microsoft.com/office/powerpoint/2010/main" val="2628430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B94-C9F6-44AE-BFCE-A524FD898143}"/>
              </a:ext>
            </a:extLst>
          </p:cNvPr>
          <p:cNvSpPr>
            <a:spLocks noGrp="1"/>
          </p:cNvSpPr>
          <p:nvPr>
            <p:ph type="title"/>
          </p:nvPr>
        </p:nvSpPr>
        <p:spPr/>
        <p:txBody>
          <a:bodyPr/>
          <a:lstStyle/>
          <a:p>
            <a:r>
              <a:rPr lang="en-US" dirty="0"/>
              <a:t>Figure 33. In Expensive Rental Markets, Even Higher-Income Households Face Cost Burdens</a:t>
            </a:r>
          </a:p>
        </p:txBody>
      </p:sp>
      <p:sp>
        <p:nvSpPr>
          <p:cNvPr id="5" name="Text Placeholder 4">
            <a:extLst>
              <a:ext uri="{FF2B5EF4-FFF2-40B4-BE49-F238E27FC236}">
                <a16:creationId xmlns:a16="http://schemas.microsoft.com/office/drawing/2014/main" id="{11EA4873-D99E-4BC4-A558-44245E576234}"/>
              </a:ext>
            </a:extLst>
          </p:cNvPr>
          <p:cNvSpPr>
            <a:spLocks noGrp="1"/>
          </p:cNvSpPr>
          <p:nvPr>
            <p:ph type="body" sz="quarter" idx="10"/>
          </p:nvPr>
        </p:nvSpPr>
        <p:spPr>
          <a:xfrm>
            <a:off x="267855" y="5927834"/>
            <a:ext cx="10742349" cy="533511"/>
          </a:xfrm>
        </p:spPr>
        <p:txBody>
          <a:bodyPr/>
          <a:lstStyle/>
          <a:p>
            <a:r>
              <a:rPr lang="en-US" dirty="0"/>
              <a:t>Notes: Cost-burdened households pay more than 30% of their income on housing. Households with zero or negative income are assumed to have burdens, while households paying no cash rent are assumed to be without burdens. Only the 100 most populous metropolitan areas as of 2017 are shown, categorized by cost.</a:t>
            </a:r>
            <a:r>
              <a:rPr lang="en-US" b="1" dirty="0"/>
              <a:t> </a:t>
            </a:r>
            <a:r>
              <a:rPr lang="en-US" dirty="0"/>
              <a:t>Highest-cost metros are those with the highest median gross rent. </a:t>
            </a:r>
          </a:p>
          <a:p>
            <a:r>
              <a:rPr lang="en-US" dirty="0"/>
              <a:t>Source: JCHS tabulations of US Census Bureau, 2017 American Community Survey 1-Year Estimates and Missouri Census Data Center.</a:t>
            </a:r>
          </a:p>
        </p:txBody>
      </p:sp>
      <p:graphicFrame>
        <p:nvGraphicFramePr>
          <p:cNvPr id="7" name="Content Placeholder 6">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2789891697"/>
              </p:ext>
            </p:extLst>
          </p:nvPr>
        </p:nvGraphicFramePr>
        <p:xfrm>
          <a:off x="15875" y="1255378"/>
          <a:ext cx="11566525" cy="44158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8770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B94-C9F6-44AE-BFCE-A524FD898143}"/>
              </a:ext>
            </a:extLst>
          </p:cNvPr>
          <p:cNvSpPr>
            <a:spLocks noGrp="1"/>
          </p:cNvSpPr>
          <p:nvPr>
            <p:ph type="title"/>
          </p:nvPr>
        </p:nvSpPr>
        <p:spPr/>
        <p:txBody>
          <a:bodyPr/>
          <a:lstStyle/>
          <a:p>
            <a:r>
              <a:rPr lang="en-US" sz="2800" dirty="0"/>
              <a:t>Figure 34. When Burdened with High Housing Costs, Lowest-Income Families with Children Spend Little on Other Basic Needs</a:t>
            </a:r>
          </a:p>
        </p:txBody>
      </p:sp>
      <p:sp>
        <p:nvSpPr>
          <p:cNvPr id="5" name="Text Placeholder 4">
            <a:extLst>
              <a:ext uri="{FF2B5EF4-FFF2-40B4-BE49-F238E27FC236}">
                <a16:creationId xmlns:a16="http://schemas.microsoft.com/office/drawing/2014/main" id="{11EA4873-D99E-4BC4-A558-44245E576234}"/>
              </a:ext>
            </a:extLst>
          </p:cNvPr>
          <p:cNvSpPr>
            <a:spLocks noGrp="1"/>
          </p:cNvSpPr>
          <p:nvPr>
            <p:ph type="body" sz="quarter" idx="10"/>
          </p:nvPr>
        </p:nvSpPr>
        <p:spPr>
          <a:xfrm>
            <a:off x="268288" y="6020199"/>
            <a:ext cx="10742349" cy="533511"/>
          </a:xfrm>
        </p:spPr>
        <p:txBody>
          <a:bodyPr/>
          <a:lstStyle/>
          <a:p>
            <a:r>
              <a:rPr lang="en-US" dirty="0"/>
              <a:t>Notes: All numbers are averages for households with children under 18. Low-income families with children are in the bottom quartile of families with children ranked by total spending. Households whose housing accounts for 30% to 49% of their total expenditures are considered moderately cost-burdened. Households whose housing accounts for 50% or more of their total expenditures are considered severely cost-burdened.</a:t>
            </a:r>
          </a:p>
          <a:p>
            <a:r>
              <a:rPr lang="en-US" dirty="0"/>
              <a:t>Source: JCHS tabulations of Bureau of Labor Statistics, 2017 Consumer Expenditure Survey.</a:t>
            </a:r>
          </a:p>
        </p:txBody>
      </p:sp>
      <p:graphicFrame>
        <p:nvGraphicFramePr>
          <p:cNvPr id="7" name="Content Placeholder 6">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2467140683"/>
              </p:ext>
            </p:extLst>
          </p:nvPr>
        </p:nvGraphicFramePr>
        <p:xfrm>
          <a:off x="268288" y="1573213"/>
          <a:ext cx="11566525" cy="433982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C775BB2C-3B2B-4F68-9F66-C5374A453EFF}"/>
              </a:ext>
            </a:extLst>
          </p:cNvPr>
          <p:cNvSpPr txBox="1"/>
          <p:nvPr/>
        </p:nvSpPr>
        <p:spPr>
          <a:xfrm>
            <a:off x="5552661" y="1736035"/>
            <a:ext cx="2385391" cy="55659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467822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B94-C9F6-44AE-BFCE-A524FD898143}"/>
              </a:ext>
            </a:extLst>
          </p:cNvPr>
          <p:cNvSpPr>
            <a:spLocks noGrp="1"/>
          </p:cNvSpPr>
          <p:nvPr>
            <p:ph type="title"/>
          </p:nvPr>
        </p:nvSpPr>
        <p:spPr/>
        <p:txBody>
          <a:bodyPr/>
          <a:lstStyle/>
          <a:p>
            <a:r>
              <a:rPr lang="en-US" dirty="0"/>
              <a:t>Figure 35. Affordability Restrictions on Nearly 1.2 Million Rental Units Are Set to Expire by 2029</a:t>
            </a:r>
          </a:p>
        </p:txBody>
      </p:sp>
      <p:sp>
        <p:nvSpPr>
          <p:cNvPr id="5" name="Text Placeholder 4">
            <a:extLst>
              <a:ext uri="{FF2B5EF4-FFF2-40B4-BE49-F238E27FC236}">
                <a16:creationId xmlns:a16="http://schemas.microsoft.com/office/drawing/2014/main" id="{11EA4873-D99E-4BC4-A558-44245E576234}"/>
              </a:ext>
            </a:extLst>
          </p:cNvPr>
          <p:cNvSpPr>
            <a:spLocks noGrp="1"/>
          </p:cNvSpPr>
          <p:nvPr>
            <p:ph type="body" sz="quarter" idx="10"/>
          </p:nvPr>
        </p:nvSpPr>
        <p:spPr>
          <a:xfrm>
            <a:off x="267855" y="5413618"/>
            <a:ext cx="10742349" cy="1079257"/>
          </a:xfrm>
        </p:spPr>
        <p:txBody>
          <a:bodyPr/>
          <a:lstStyle/>
          <a:p>
            <a:r>
              <a:rPr lang="en-US" dirty="0"/>
              <a:t>Note: Data include properties with active subsidies as of January 1, 2019. Other includes units funded by HOME Rental Assistance, FHA Insurance, Section 236 Insurance, Section 202 Direct Loans, USDA Section 515 Rural Rental Housing Loans, and units in properties with more than one subsidy type expiring on the same day. For properties with multiple subsidies, if one subsidy expires but one or more others remain active, the difference between the number of units assisted by the expiring subsidy and the number of units assisted by the remaining subsidies are counted as expired. NHPD estimates do not account for state incentives to extend affordability restrictions or for potential early departures from the programs (e.g. through QC processes). </a:t>
            </a:r>
          </a:p>
          <a:p>
            <a:r>
              <a:rPr lang="en-US" dirty="0"/>
              <a:t>Source: JCHS tabulations of Public and Affordable Housing Research Corporation and National Low Income Housing Coalition, National Housing Preservation Database.</a:t>
            </a:r>
          </a:p>
        </p:txBody>
      </p:sp>
      <p:graphicFrame>
        <p:nvGraphicFramePr>
          <p:cNvPr id="7" name="Content Placeholder 6">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863257310"/>
              </p:ext>
            </p:extLst>
          </p:nvPr>
        </p:nvGraphicFramePr>
        <p:xfrm>
          <a:off x="268289" y="1290162"/>
          <a:ext cx="11566446" cy="4277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5865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B94-C9F6-44AE-BFCE-A524FD898143}"/>
              </a:ext>
            </a:extLst>
          </p:cNvPr>
          <p:cNvSpPr>
            <a:spLocks noGrp="1"/>
          </p:cNvSpPr>
          <p:nvPr>
            <p:ph type="title"/>
          </p:nvPr>
        </p:nvSpPr>
        <p:spPr>
          <a:xfrm>
            <a:off x="121538" y="396655"/>
            <a:ext cx="11920041" cy="890253"/>
          </a:xfrm>
        </p:spPr>
        <p:txBody>
          <a:bodyPr/>
          <a:lstStyle/>
          <a:p>
            <a:r>
              <a:rPr lang="en-US" dirty="0"/>
              <a:t>Figure 36. Although Homelessness is Down Overall, the Unsheltered Population Began to Rise in 2015</a:t>
            </a:r>
          </a:p>
        </p:txBody>
      </p:sp>
      <p:sp>
        <p:nvSpPr>
          <p:cNvPr id="5" name="Text Placeholder 4">
            <a:extLst>
              <a:ext uri="{FF2B5EF4-FFF2-40B4-BE49-F238E27FC236}">
                <a16:creationId xmlns:a16="http://schemas.microsoft.com/office/drawing/2014/main" id="{11EA4873-D99E-4BC4-A558-44245E576234}"/>
              </a:ext>
            </a:extLst>
          </p:cNvPr>
          <p:cNvSpPr>
            <a:spLocks noGrp="1"/>
          </p:cNvSpPr>
          <p:nvPr>
            <p:ph type="body" sz="quarter" idx="10"/>
          </p:nvPr>
        </p:nvSpPr>
        <p:spPr/>
        <p:txBody>
          <a:bodyPr/>
          <a:lstStyle/>
          <a:p>
            <a:r>
              <a:rPr lang="en-US" dirty="0"/>
              <a:t>Note: Homeless persons are considered sheltered if they are staying in emergency shelters, transitional housing, or safe havens.</a:t>
            </a:r>
          </a:p>
          <a:p>
            <a:r>
              <a:rPr lang="en-US" dirty="0"/>
              <a:t>Source: JCHS tabulations of US Department of Housing and Urban Development, 2018 Annual Homeless Assessment Report, Point-in-Time Estimates of Homelessness.</a:t>
            </a:r>
          </a:p>
        </p:txBody>
      </p:sp>
      <p:graphicFrame>
        <p:nvGraphicFramePr>
          <p:cNvPr id="7" name="Content Placeholder 6">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80460008"/>
              </p:ext>
            </p:extLst>
          </p:nvPr>
        </p:nvGraphicFramePr>
        <p:xfrm>
          <a:off x="268288" y="1471518"/>
          <a:ext cx="11566525" cy="44563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4511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6B94-C9F6-44AE-BFCE-A524FD898143}"/>
              </a:ext>
            </a:extLst>
          </p:cNvPr>
          <p:cNvSpPr>
            <a:spLocks noGrp="1"/>
          </p:cNvSpPr>
          <p:nvPr>
            <p:ph type="title"/>
          </p:nvPr>
        </p:nvSpPr>
        <p:spPr/>
        <p:txBody>
          <a:bodyPr/>
          <a:lstStyle/>
          <a:p>
            <a:r>
              <a:rPr lang="en-US" dirty="0"/>
              <a:t>Figure 37. Highly Damaging Natural Disasters Have Become Much More Frequent and Costly</a:t>
            </a:r>
          </a:p>
        </p:txBody>
      </p:sp>
      <p:sp>
        <p:nvSpPr>
          <p:cNvPr id="5" name="Text Placeholder 4">
            <a:extLst>
              <a:ext uri="{FF2B5EF4-FFF2-40B4-BE49-F238E27FC236}">
                <a16:creationId xmlns:a16="http://schemas.microsoft.com/office/drawing/2014/main" id="{11EA4873-D99E-4BC4-A558-44245E576234}"/>
              </a:ext>
            </a:extLst>
          </p:cNvPr>
          <p:cNvSpPr>
            <a:spLocks noGrp="1"/>
          </p:cNvSpPr>
          <p:nvPr>
            <p:ph type="body" sz="quarter" idx="10"/>
          </p:nvPr>
        </p:nvSpPr>
        <p:spPr/>
        <p:txBody>
          <a:bodyPr/>
          <a:lstStyle/>
          <a:p>
            <a:r>
              <a:rPr lang="en-US" dirty="0"/>
              <a:t>Note: All values are constant March 2019 dollars adjusted by the CPI-U for All Items.  </a:t>
            </a:r>
          </a:p>
          <a:p>
            <a:r>
              <a:rPr lang="en-US" dirty="0"/>
              <a:t>Source: JCHS tabulations of National Oceanic and Atmospheric Administration, Billion-Dollar Weather and Climate Disasters: Time Series.</a:t>
            </a:r>
          </a:p>
        </p:txBody>
      </p:sp>
      <p:graphicFrame>
        <p:nvGraphicFramePr>
          <p:cNvPr id="7" name="Content Placeholder 6">
            <a:extLst>
              <a:ext uri="{FF2B5EF4-FFF2-40B4-BE49-F238E27FC236}">
                <a16:creationId xmlns:a16="http://schemas.microsoft.com/office/drawing/2014/main" id="{8F696AFA-12E5-4A5F-9078-77F8856C7344}"/>
              </a:ext>
            </a:extLst>
          </p:cNvPr>
          <p:cNvGraphicFramePr>
            <a:graphicFrameLocks noGrp="1"/>
          </p:cNvGraphicFramePr>
          <p:nvPr>
            <p:ph idx="1"/>
            <p:extLst>
              <p:ext uri="{D42A27DB-BD31-4B8C-83A1-F6EECF244321}">
                <p14:modId xmlns:p14="http://schemas.microsoft.com/office/powerpoint/2010/main" val="2891258885"/>
              </p:ext>
            </p:extLst>
          </p:nvPr>
        </p:nvGraphicFramePr>
        <p:xfrm>
          <a:off x="268289" y="1536833"/>
          <a:ext cx="11566446" cy="430054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A7C3E89-A47A-4900-9111-13621B4C517A}"/>
              </a:ext>
            </a:extLst>
          </p:cNvPr>
          <p:cNvSpPr txBox="1"/>
          <p:nvPr/>
        </p:nvSpPr>
        <p:spPr>
          <a:xfrm>
            <a:off x="9735127" y="1650582"/>
            <a:ext cx="2099607" cy="338554"/>
          </a:xfrm>
          <a:prstGeom prst="rect">
            <a:avLst/>
          </a:prstGeom>
          <a:noFill/>
        </p:spPr>
        <p:txBody>
          <a:bodyPr wrap="square" rtlCol="0">
            <a:spAutoFit/>
          </a:bodyPr>
          <a:lstStyle/>
          <a:p>
            <a:pPr algn="r"/>
            <a:r>
              <a:rPr lang="en-US" sz="1600" b="1" dirty="0">
                <a:solidFill>
                  <a:schemeClr val="tx1">
                    <a:lumMod val="50000"/>
                  </a:schemeClr>
                </a:solidFill>
              </a:rPr>
              <a:t>Billions of Dollars</a:t>
            </a:r>
            <a:endParaRPr lang="en-US" sz="1600" dirty="0"/>
          </a:p>
        </p:txBody>
      </p:sp>
    </p:spTree>
    <p:extLst>
      <p:ext uri="{BB962C8B-B14F-4D97-AF65-F5344CB8AC3E}">
        <p14:creationId xmlns:p14="http://schemas.microsoft.com/office/powerpoint/2010/main" val="2332655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CD225A-D9FE-4B93-9775-D9C524F151F7}"/>
              </a:ext>
            </a:extLst>
          </p:cNvPr>
          <p:cNvSpPr>
            <a:spLocks noGrp="1"/>
          </p:cNvSpPr>
          <p:nvPr>
            <p:ph type="title"/>
          </p:nvPr>
        </p:nvSpPr>
        <p:spPr/>
        <p:txBody>
          <a:bodyPr/>
          <a:lstStyle/>
          <a:p>
            <a:r>
              <a:rPr lang="en-US" dirty="0"/>
              <a:t>Figure 3. The Low-Rent Stock Has Shrunk by Four Million Units Since 2011</a:t>
            </a:r>
          </a:p>
        </p:txBody>
      </p:sp>
      <p:sp>
        <p:nvSpPr>
          <p:cNvPr id="10" name="Text Placeholder 9">
            <a:extLst>
              <a:ext uri="{FF2B5EF4-FFF2-40B4-BE49-F238E27FC236}">
                <a16:creationId xmlns:a16="http://schemas.microsoft.com/office/drawing/2014/main" id="{05CFC938-C87F-4417-B3C2-BE677E0BB422}"/>
              </a:ext>
            </a:extLst>
          </p:cNvPr>
          <p:cNvSpPr>
            <a:spLocks noGrp="1"/>
          </p:cNvSpPr>
          <p:nvPr>
            <p:ph type="body" sz="quarter" idx="10"/>
          </p:nvPr>
        </p:nvSpPr>
        <p:spPr/>
        <p:txBody>
          <a:bodyPr/>
          <a:lstStyle/>
          <a:p>
            <a:r>
              <a:rPr lang="en-US" dirty="0"/>
              <a:t>Note: Contract rents are inflated using CPI-U for All Items Less Shelter.</a:t>
            </a:r>
          </a:p>
          <a:p>
            <a:r>
              <a:rPr lang="en-US" dirty="0"/>
              <a:t>Source: JCHS tabulations of US Census Bureau, American Community Survey 1-Year Estimates.</a:t>
            </a:r>
          </a:p>
        </p:txBody>
      </p:sp>
      <p:graphicFrame>
        <p:nvGraphicFramePr>
          <p:cNvPr id="8" name="Content Placeholder 6">
            <a:extLst>
              <a:ext uri="{FF2B5EF4-FFF2-40B4-BE49-F238E27FC236}">
                <a16:creationId xmlns:a16="http://schemas.microsoft.com/office/drawing/2014/main" id="{50A03186-9058-4458-BD62-F6E7A3DE7187}"/>
              </a:ext>
            </a:extLst>
          </p:cNvPr>
          <p:cNvGraphicFramePr>
            <a:graphicFrameLocks/>
          </p:cNvGraphicFramePr>
          <p:nvPr>
            <p:extLst>
              <p:ext uri="{D42A27DB-BD31-4B8C-83A1-F6EECF244321}">
                <p14:modId xmlns:p14="http://schemas.microsoft.com/office/powerpoint/2010/main" val="2306670652"/>
              </p:ext>
            </p:extLst>
          </p:nvPr>
        </p:nvGraphicFramePr>
        <p:xfrm>
          <a:off x="268288" y="1537310"/>
          <a:ext cx="11566525" cy="4561047"/>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3DF46F0C-20E2-422E-BACB-2575FEACD0B0}"/>
              </a:ext>
            </a:extLst>
          </p:cNvPr>
          <p:cNvSpPr/>
          <p:nvPr/>
        </p:nvSpPr>
        <p:spPr>
          <a:xfrm>
            <a:off x="10554747" y="1198748"/>
            <a:ext cx="936426" cy="338562"/>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600" b="1" i="0" u="none" strike="noStrike" kern="1200" spc="0" baseline="0">
                <a:solidFill>
                  <a:srgbClr val="5A5A5A"/>
                </a:solidFill>
                <a:latin typeface="+mn-lt"/>
                <a:ea typeface="+mn-ea"/>
                <a:cs typeface="+mn-cs"/>
              </a:defRPr>
            </a:pPr>
            <a:r>
              <a:rPr lang="en-US" b="1" dirty="0">
                <a:solidFill>
                  <a:schemeClr val="tx1">
                    <a:lumMod val="50000"/>
                  </a:schemeClr>
                </a:solidFill>
              </a:rPr>
              <a:t>Percent</a:t>
            </a:r>
          </a:p>
        </p:txBody>
      </p:sp>
      <p:sp>
        <p:nvSpPr>
          <p:cNvPr id="13" name="Rectangle 12">
            <a:extLst>
              <a:ext uri="{FF2B5EF4-FFF2-40B4-BE49-F238E27FC236}">
                <a16:creationId xmlns:a16="http://schemas.microsoft.com/office/drawing/2014/main" id="{066D072C-763F-45EE-84D3-B5E86AE09612}"/>
              </a:ext>
            </a:extLst>
          </p:cNvPr>
          <p:cNvSpPr/>
          <p:nvPr/>
        </p:nvSpPr>
        <p:spPr>
          <a:xfrm>
            <a:off x="534390" y="1258867"/>
            <a:ext cx="1745672" cy="338554"/>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600" b="1" i="0" u="none" strike="noStrike" kern="1200" spc="0" baseline="0">
                <a:solidFill>
                  <a:srgbClr val="5A5A5A"/>
                </a:solidFill>
                <a:latin typeface="+mn-lt"/>
                <a:ea typeface="+mn-ea"/>
                <a:cs typeface="+mn-cs"/>
              </a:defRPr>
            </a:pPr>
            <a:r>
              <a:rPr lang="en-US" b="1" dirty="0">
                <a:solidFill>
                  <a:schemeClr val="tx1">
                    <a:lumMod val="50000"/>
                  </a:schemeClr>
                </a:solidFill>
              </a:rPr>
              <a:t>Units (Millions)</a:t>
            </a:r>
          </a:p>
        </p:txBody>
      </p:sp>
    </p:spTree>
    <p:extLst>
      <p:ext uri="{BB962C8B-B14F-4D97-AF65-F5344CB8AC3E}">
        <p14:creationId xmlns:p14="http://schemas.microsoft.com/office/powerpoint/2010/main" val="3865427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4. Although Improving Nationally, Renter Cost-Burden Rates Are Still Rising Across Most Income Groups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47814911"/>
              </p:ext>
            </p:extLst>
          </p:nvPr>
        </p:nvGraphicFramePr>
        <p:xfrm>
          <a:off x="268288" y="1573214"/>
          <a:ext cx="11566525"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10">
            <a:extLst>
              <a:ext uri="{FF2B5EF4-FFF2-40B4-BE49-F238E27FC236}">
                <a16:creationId xmlns:a16="http://schemas.microsoft.com/office/drawing/2014/main" id="{BB202934-A4FF-49A9-9FE9-8DECCBD17BA1}"/>
              </a:ext>
            </a:extLst>
          </p:cNvPr>
          <p:cNvSpPr>
            <a:spLocks noGrp="1"/>
          </p:cNvSpPr>
          <p:nvPr>
            <p:ph type="body" sz="quarter" idx="10"/>
          </p:nvPr>
        </p:nvSpPr>
        <p:spPr/>
        <p:txBody>
          <a:bodyPr/>
          <a:lstStyle/>
          <a:p>
            <a:r>
              <a:rPr lang="en-US" cap="none" dirty="0"/>
              <a:t>Share of Renter Households with Cost Burdens (Percent)</a:t>
            </a:r>
          </a:p>
        </p:txBody>
      </p:sp>
      <p:sp>
        <p:nvSpPr>
          <p:cNvPr id="12" name="Text Placeholder 11">
            <a:extLst>
              <a:ext uri="{FF2B5EF4-FFF2-40B4-BE49-F238E27FC236}">
                <a16:creationId xmlns:a16="http://schemas.microsoft.com/office/drawing/2014/main" id="{3F5CB2AB-EF37-466A-8C78-9EC2FEBB6413}"/>
              </a:ext>
            </a:extLst>
          </p:cNvPr>
          <p:cNvSpPr>
            <a:spLocks noGrp="1"/>
          </p:cNvSpPr>
          <p:nvPr>
            <p:ph type="body" sz="quarter" idx="11"/>
          </p:nvPr>
        </p:nvSpPr>
        <p:spPr>
          <a:xfrm>
            <a:off x="267855" y="5927834"/>
            <a:ext cx="11326737" cy="533511"/>
          </a:xfrm>
        </p:spPr>
        <p:txBody>
          <a:bodyPr/>
          <a:lstStyle/>
          <a:p>
            <a:r>
              <a:rPr lang="en-US" dirty="0"/>
              <a:t>Notes: Household incomes are adjusted to 2017 dollars using the CPI-U for All Items. Moderately (severely) cost-burdened households pay more than 30% (more than 50%) of income for housing. Households with zero or negative income are assumed to have severe burdens, while households paying no cash rent are assumed to be without burdens.</a:t>
            </a:r>
          </a:p>
          <a:p>
            <a:r>
              <a:rPr lang="en-US" dirty="0"/>
              <a:t>Source: JCHS tabulations of US Census Bureau, American Community Survey 1-Year Estimates.</a:t>
            </a:r>
          </a:p>
        </p:txBody>
      </p:sp>
      <p:cxnSp>
        <p:nvCxnSpPr>
          <p:cNvPr id="9" name="Straight Connector 8">
            <a:extLst>
              <a:ext uri="{FF2B5EF4-FFF2-40B4-BE49-F238E27FC236}">
                <a16:creationId xmlns:a16="http://schemas.microsoft.com/office/drawing/2014/main" id="{14A41548-0EBD-4C90-93B0-A9D501322945}"/>
              </a:ext>
            </a:extLst>
          </p:cNvPr>
          <p:cNvCxnSpPr/>
          <p:nvPr/>
        </p:nvCxnSpPr>
        <p:spPr>
          <a:xfrm>
            <a:off x="9641711" y="1817225"/>
            <a:ext cx="0" cy="3356659"/>
          </a:xfrm>
          <a:prstGeom prst="line">
            <a:avLst/>
          </a:prstGeom>
          <a:ln w="381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997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5. Over the Next Decade, the Millennial and Baby-Boomer Generations Will Swell the Populations in Key Age Groups</a:t>
            </a:r>
          </a:p>
        </p:txBody>
      </p:sp>
      <p:graphicFrame>
        <p:nvGraphicFramePr>
          <p:cNvPr id="7" name="Content Placeholder 6">
            <a:extLst>
              <a:ext uri="{FF2B5EF4-FFF2-40B4-BE49-F238E27FC236}">
                <a16:creationId xmlns:a16="http://schemas.microsoft.com/office/drawing/2014/main" id="{8DB30C9A-D7AB-4CF9-B3F9-3D3C12E95321}"/>
              </a:ext>
            </a:extLst>
          </p:cNvPr>
          <p:cNvGraphicFramePr>
            <a:graphicFrameLocks noGrp="1"/>
          </p:cNvGraphicFramePr>
          <p:nvPr>
            <p:ph idx="1"/>
            <p:extLst>
              <p:ext uri="{D42A27DB-BD31-4B8C-83A1-F6EECF244321}">
                <p14:modId xmlns:p14="http://schemas.microsoft.com/office/powerpoint/2010/main" val="176036401"/>
              </p:ext>
            </p:extLst>
          </p:nvPr>
        </p:nvGraphicFramePr>
        <p:xfrm>
          <a:off x="268288" y="1499782"/>
          <a:ext cx="11566525" cy="427713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CC8E0151-C60E-4ECF-BF4A-8F83775B6B81}"/>
              </a:ext>
            </a:extLst>
          </p:cNvPr>
          <p:cNvSpPr>
            <a:spLocks noGrp="1"/>
          </p:cNvSpPr>
          <p:nvPr>
            <p:ph type="body" sz="quarter" idx="10"/>
          </p:nvPr>
        </p:nvSpPr>
        <p:spPr/>
        <p:txBody>
          <a:bodyPr/>
          <a:lstStyle/>
          <a:p>
            <a:r>
              <a:rPr lang="en-US" sz="1800" b="1" cap="none" dirty="0"/>
              <a:t>US Population (Millions)</a:t>
            </a:r>
          </a:p>
        </p:txBody>
      </p:sp>
      <p:sp>
        <p:nvSpPr>
          <p:cNvPr id="6" name="Text Placeholder 5">
            <a:extLst>
              <a:ext uri="{FF2B5EF4-FFF2-40B4-BE49-F238E27FC236}">
                <a16:creationId xmlns:a16="http://schemas.microsoft.com/office/drawing/2014/main" id="{172B217B-CFE0-4FDF-AB2F-981AF630C72D}"/>
              </a:ext>
            </a:extLst>
          </p:cNvPr>
          <p:cNvSpPr>
            <a:spLocks noGrp="1"/>
          </p:cNvSpPr>
          <p:nvPr>
            <p:ph type="body" sz="quarter" idx="11"/>
          </p:nvPr>
        </p:nvSpPr>
        <p:spPr/>
        <p:txBody>
          <a:bodyPr/>
          <a:lstStyle/>
          <a:p>
            <a:r>
              <a:rPr lang="en-US" dirty="0">
                <a:solidFill>
                  <a:srgbClr val="49182D"/>
                </a:solidFill>
              </a:rPr>
              <a:t>Source: JCHS tabulations of US Census Bureau, 2017 National Population Projections.</a:t>
            </a:r>
            <a:endParaRPr lang="en-US" dirty="0"/>
          </a:p>
        </p:txBody>
      </p:sp>
    </p:spTree>
    <p:extLst>
      <p:ext uri="{BB962C8B-B14F-4D97-AF65-F5344CB8AC3E}">
        <p14:creationId xmlns:p14="http://schemas.microsoft.com/office/powerpoint/2010/main" val="146150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2377-5338-430B-B70F-5B0A3BB55581}"/>
              </a:ext>
            </a:extLst>
          </p:cNvPr>
          <p:cNvSpPr>
            <a:spLocks noGrp="1"/>
          </p:cNvSpPr>
          <p:nvPr>
            <p:ph type="ctrTitle"/>
          </p:nvPr>
        </p:nvSpPr>
        <p:spPr/>
        <p:txBody>
          <a:bodyPr/>
          <a:lstStyle/>
          <a:p>
            <a:r>
              <a:rPr lang="en-US" dirty="0"/>
              <a:t>Chapter 2. Housing Markets</a:t>
            </a:r>
          </a:p>
        </p:txBody>
      </p:sp>
    </p:spTree>
    <p:extLst>
      <p:ext uri="{BB962C8B-B14F-4D97-AF65-F5344CB8AC3E}">
        <p14:creationId xmlns:p14="http://schemas.microsoft.com/office/powerpoint/2010/main" val="3556987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DE9-8F19-48CD-A43F-6A3F2348C4C7}"/>
              </a:ext>
            </a:extLst>
          </p:cNvPr>
          <p:cNvSpPr>
            <a:spLocks noGrp="1"/>
          </p:cNvSpPr>
          <p:nvPr>
            <p:ph type="title"/>
          </p:nvPr>
        </p:nvSpPr>
        <p:spPr>
          <a:xfrm>
            <a:off x="267934" y="459837"/>
            <a:ext cx="11566879" cy="890253"/>
          </a:xfrm>
        </p:spPr>
        <p:txBody>
          <a:bodyPr/>
          <a:lstStyle/>
          <a:p>
            <a:r>
              <a:rPr lang="en-US" dirty="0"/>
              <a:t>Figure 6. Although Slowing at the End of 2018, Housing Construction Was Up for the Year </a:t>
            </a:r>
          </a:p>
        </p:txBody>
      </p:sp>
      <p:sp>
        <p:nvSpPr>
          <p:cNvPr id="3" name="Text Placeholder 2">
            <a:extLst>
              <a:ext uri="{FF2B5EF4-FFF2-40B4-BE49-F238E27FC236}">
                <a16:creationId xmlns:a16="http://schemas.microsoft.com/office/drawing/2014/main" id="{BDF1EE71-0841-41B9-860C-104E55B7DAF1}"/>
              </a:ext>
            </a:extLst>
          </p:cNvPr>
          <p:cNvSpPr>
            <a:spLocks noGrp="1"/>
          </p:cNvSpPr>
          <p:nvPr>
            <p:ph type="body" sz="quarter" idx="10"/>
          </p:nvPr>
        </p:nvSpPr>
        <p:spPr/>
        <p:txBody>
          <a:bodyPr/>
          <a:lstStyle/>
          <a:p>
            <a:r>
              <a:rPr lang="en-US" dirty="0"/>
              <a:t>Note: Data are based on 12-month trailing averages.</a:t>
            </a:r>
          </a:p>
          <a:p>
            <a:r>
              <a:rPr lang="en-US" dirty="0"/>
              <a:t>Source: JCHS tabulations of US Census Bureau, New Residential Construction data.</a:t>
            </a:r>
          </a:p>
        </p:txBody>
      </p:sp>
      <p:graphicFrame>
        <p:nvGraphicFramePr>
          <p:cNvPr id="5" name="Content Placeholder 6">
            <a:extLst>
              <a:ext uri="{FF2B5EF4-FFF2-40B4-BE49-F238E27FC236}">
                <a16:creationId xmlns:a16="http://schemas.microsoft.com/office/drawing/2014/main" id="{CFD5BC0A-FDFA-4417-97CC-044361FB1BA0}"/>
              </a:ext>
            </a:extLst>
          </p:cNvPr>
          <p:cNvGraphicFramePr>
            <a:graphicFrameLocks noGrp="1"/>
          </p:cNvGraphicFramePr>
          <p:nvPr>
            <p:ph type="chart" sz="quarter" idx="11"/>
            <p:extLst>
              <p:ext uri="{D42A27DB-BD31-4B8C-83A1-F6EECF244321}">
                <p14:modId xmlns:p14="http://schemas.microsoft.com/office/powerpoint/2010/main" val="14530517"/>
              </p:ext>
            </p:extLst>
          </p:nvPr>
        </p:nvGraphicFramePr>
        <p:xfrm>
          <a:off x="170268" y="1671145"/>
          <a:ext cx="11664545" cy="410576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973AABCB-F74D-4518-B30F-39AFD1CA7F28}"/>
              </a:ext>
            </a:extLst>
          </p:cNvPr>
          <p:cNvSpPr/>
          <p:nvPr/>
        </p:nvSpPr>
        <p:spPr>
          <a:xfrm>
            <a:off x="267855" y="1425551"/>
            <a:ext cx="4980109" cy="338554"/>
          </a:xfrm>
          <a:prstGeom prst="rect">
            <a:avLst/>
          </a:prstGeom>
        </p:spPr>
        <p:txBody>
          <a:bodyPr wrap="square">
            <a:spAutoFit/>
          </a:bodyPr>
          <a:lstStyle/>
          <a:p>
            <a:pPr>
              <a:defRPr sz="1600" b="1" i="0" u="none" strike="noStrike" kern="1200" spc="0" baseline="0">
                <a:solidFill>
                  <a:srgbClr val="5A5A5A"/>
                </a:solidFill>
                <a:latin typeface="+mn-lt"/>
                <a:ea typeface="+mn-ea"/>
                <a:cs typeface="+mn-cs"/>
              </a:defRPr>
            </a:pPr>
            <a:r>
              <a:rPr lang="en-US" b="1" dirty="0">
                <a:solidFill>
                  <a:schemeClr val="tx1">
                    <a:lumMod val="50000"/>
                  </a:schemeClr>
                </a:solidFill>
              </a:rPr>
              <a:t>Housing Starts (Millions of units)</a:t>
            </a:r>
          </a:p>
        </p:txBody>
      </p:sp>
    </p:spTree>
    <p:extLst>
      <p:ext uri="{BB962C8B-B14F-4D97-AF65-F5344CB8AC3E}">
        <p14:creationId xmlns:p14="http://schemas.microsoft.com/office/powerpoint/2010/main" val="2612229664"/>
      </p:ext>
    </p:extLst>
  </p:cSld>
  <p:clrMapOvr>
    <a:masterClrMapping/>
  </p:clrMapOvr>
</p:sld>
</file>

<file path=ppt/theme/theme1.xml><?xml version="1.0" encoding="utf-8"?>
<a:theme xmlns:a="http://schemas.openxmlformats.org/drawingml/2006/main" name="JCHS 2019">
  <a:themeElements>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JCHS">
    <a:dk1>
      <a:srgbClr val="5A5A5A"/>
    </a:dk1>
    <a:lt1>
      <a:srgbClr val="FFFFFF"/>
    </a:lt1>
    <a:dk2>
      <a:srgbClr val="43273A"/>
    </a:dk2>
    <a:lt2>
      <a:srgbClr val="C3C6A6"/>
    </a:lt2>
    <a:accent1>
      <a:srgbClr val="43273A"/>
    </a:accent1>
    <a:accent2>
      <a:srgbClr val="C14D00"/>
    </a:accent2>
    <a:accent3>
      <a:srgbClr val="508DA6"/>
    </a:accent3>
    <a:accent4>
      <a:srgbClr val="998B7D"/>
    </a:accent4>
    <a:accent5>
      <a:srgbClr val="E9C002"/>
    </a:accent5>
    <a:accent6>
      <a:srgbClr val="76AD99"/>
    </a:accent6>
    <a:hlink>
      <a:srgbClr val="508DA6"/>
    </a:hlink>
    <a:folHlink>
      <a:srgbClr val="508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26518</TotalTime>
  <Words>2866</Words>
  <Application>Microsoft Office PowerPoint</Application>
  <PresentationFormat>Widescreen</PresentationFormat>
  <Paragraphs>205</Paragraphs>
  <Slides>44</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Times New Roman</vt:lpstr>
      <vt:lpstr>JCHS 2019</vt:lpstr>
      <vt:lpstr>State of the Nation’s Housing 2019</vt:lpstr>
      <vt:lpstr>Chapter 1. Executive Summary</vt:lpstr>
      <vt:lpstr>Figure 1. Housing Construction Has Just Kept Pace with Household Growth for an Unprecedented Eight Years</vt:lpstr>
      <vt:lpstr>Figure 2. Although Homebuying Is Still Affordable in Many Markets, Price-to-Income Ratios Are Back Near Peak Levels</vt:lpstr>
      <vt:lpstr>Figure 3. The Low-Rent Stock Has Shrunk by Four Million Units Since 2011</vt:lpstr>
      <vt:lpstr>Figure 4. Although Improving Nationally, Renter Cost-Burden Rates Are Still Rising Across Most Income Groups</vt:lpstr>
      <vt:lpstr>Figure 5. Over the Next Decade, the Millennial and Baby-Boomer Generations Will Swell the Populations in Key Age Groups</vt:lpstr>
      <vt:lpstr>Chapter 2. Housing Markets</vt:lpstr>
      <vt:lpstr>Figure 6. Although Slowing at the End of 2018, Housing Construction Was Up for the Year </vt:lpstr>
      <vt:lpstr>Figure 7. Single-Family Construction in the Midwest and Northeast Remains Particularly Weak</vt:lpstr>
      <vt:lpstr>Figure 8. Residential Land Prices in Many Areas Have Risen Sharply Since 2012</vt:lpstr>
      <vt:lpstr>Figure 9. Inventories of Both New and Existing Homes for Sale Remain Tight Despite Recent Increases</vt:lpstr>
      <vt:lpstr>Figure 10. After Trending Up for Six Years, Home Price Appreciation Began to Slow Across Market Types in Late 2018</vt:lpstr>
      <vt:lpstr>Figure 11. In Many Large Metro Areas, Home Price-to-Income Ratios Are Approaching Mid-2000s Levels</vt:lpstr>
      <vt:lpstr>Chapter 3. Demographic Drivers</vt:lpstr>
      <vt:lpstr>Figure 12. Household Growth Has Stabilized at Early 2000s Levels</vt:lpstr>
      <vt:lpstr>Figure 13. The Number of Young-Adult Households Is Finally Rising in Line with Population Growth</vt:lpstr>
      <vt:lpstr>Figure 14. High Rents Delay the Ability of Younger Adults to Form Independent Households </vt:lpstr>
      <vt:lpstr>Figure 15. Income Growth Among Younger Adults Has Been Particularly Strong</vt:lpstr>
      <vt:lpstr>Figure 16. Recent Immigrants Are Better Educated than Their Predecessors…</vt:lpstr>
      <vt:lpstr>Figure 17. …and Originated from a Different Mix of Countries</vt:lpstr>
      <vt:lpstr>Figure 18. Over the Next Decade, the Fastest-Growing Household Types Will Be Younger Families with Children and Older Single Persons and Empty-Nesters</vt:lpstr>
      <vt:lpstr>Chapter 4. Homeownership</vt:lpstr>
      <vt:lpstr>Figure 19. Homeownership Has Gained Some Upward Momentum</vt:lpstr>
      <vt:lpstr>Figure 20. First-Time Homebuyers are Younger and More Diverse than Current Homeowners</vt:lpstr>
      <vt:lpstr>Figure 21. With Low Interest Rates Offsetting the Rise in Home Prices, Real Homeowner Costs Are Still Lower than in 1990</vt:lpstr>
      <vt:lpstr>Figure 22. Affordability of Homeownership for Potential Buyers Varies Widely Across the Country</vt:lpstr>
      <vt:lpstr>Figure 23. Home Purchase Loans Continue to Increase Incrementally, While Refinancings Vary with Interest Rates</vt:lpstr>
      <vt:lpstr>Figure 24. Home Equity Is Nearing Its Pre-Crisis Peak, Driven by Rising Home Prices</vt:lpstr>
      <vt:lpstr>Chapter 5. Rental Housing</vt:lpstr>
      <vt:lpstr>Figure 25. The Number and Share of Renter Households Continued to Decline in 2018</vt:lpstr>
      <vt:lpstr>Figure 26. Growth in Higher-Income Renters Has Helped Sustain Rental Demand</vt:lpstr>
      <vt:lpstr>Figure 27. Apartment Demand Continues to Grow in Line with Additions to Supply</vt:lpstr>
      <vt:lpstr>Figure 28. Rental Vacancy Rates Fell Across the Board in 2018</vt:lpstr>
      <vt:lpstr>Figure 29. Despite Some Slowdown Last Year, Apartment Property Prices Continue to Climb in Most Regions</vt:lpstr>
      <vt:lpstr>Figure 30. The Low-Rent Stock in Most Metros Has Declined Substantially Since 2011</vt:lpstr>
      <vt:lpstr>Chapter 6. Housing Challenges</vt:lpstr>
      <vt:lpstr>Figure 31. While the Number of Cost-Burdened Homeowner Households Has Receded…</vt:lpstr>
      <vt:lpstr>Figure 32. …The Number of Cost-Burdened Renters Remains Close to Peak Levels</vt:lpstr>
      <vt:lpstr>Figure 33. In Expensive Rental Markets, Even Higher-Income Households Face Cost Burdens</vt:lpstr>
      <vt:lpstr>Figure 34. When Burdened with High Housing Costs, Lowest-Income Families with Children Spend Little on Other Basic Needs</vt:lpstr>
      <vt:lpstr>Figure 35. Affordability Restrictions on Nearly 1.2 Million Rental Units Are Set to Expire by 2029</vt:lpstr>
      <vt:lpstr>Figure 36. Although Homelessness is Down Overall, the Unsheltered Population Began to Rise in 2015</vt:lpstr>
      <vt:lpstr>Figure 37. Highly Damaging Natural Disasters Have Become Much More Frequent and Costly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DiPietro</dc:creator>
  <cp:lastModifiedBy>Hermann, Alexander</cp:lastModifiedBy>
  <cp:revision>620</cp:revision>
  <dcterms:created xsi:type="dcterms:W3CDTF">2018-05-11T14:43:06Z</dcterms:created>
  <dcterms:modified xsi:type="dcterms:W3CDTF">2019-06-12T15:57:04Z</dcterms:modified>
</cp:coreProperties>
</file>