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drawings/drawing3.xml" ContentType="application/vnd.openxmlformats-officedocument.drawingml.chartshapes+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drawings/drawing4.xml" ContentType="application/vnd.openxmlformats-officedocument.drawingml.chartshapes+xml"/>
  <Override PartName="/ppt/notesSlides/notesSlide7.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notesSlides/notesSlide8.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1.xml" ContentType="application/vnd.openxmlformats-officedocument.themeOverride+xml"/>
  <Override PartName="/ppt/notesSlides/notesSlide9.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2.xml" ContentType="application/vnd.openxmlformats-officedocument.themeOverr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4.xml" ContentType="application/vnd.openxmlformats-officedocument.themeOverride+xml"/>
  <Override PartName="/ppt/notesSlides/notesSlide13.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5.xml" ContentType="application/vnd.openxmlformats-officedocument.themeOverride+xml"/>
  <Override PartName="/ppt/notesSlides/notesSlide14.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6.xml" ContentType="application/vnd.openxmlformats-officedocument.themeOverride+xml"/>
  <Override PartName="/ppt/drawings/drawing5.xml" ContentType="application/vnd.openxmlformats-officedocument.drawingml.chartshapes+xml"/>
  <Override PartName="/ppt/charts/chart20.xml" ContentType="application/vnd.openxmlformats-officedocument.drawingml.chart+xml"/>
  <Override PartName="/ppt/theme/themeOverride17.xml" ContentType="application/vnd.openxmlformats-officedocument.themeOverride+xml"/>
  <Override PartName="/ppt/drawings/drawing6.xml" ContentType="application/vnd.openxmlformats-officedocument.drawingml.chartshapes+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8.xml" ContentType="application/vnd.openxmlformats-officedocument.themeOverride+xml"/>
  <Override PartName="/ppt/drawings/drawing7.xml" ContentType="application/vnd.openxmlformats-officedocument.drawingml.chartshapes+xml"/>
  <Override PartName="/ppt/charts/chart22.xml" ContentType="application/vnd.openxmlformats-officedocument.drawingml.chart+xml"/>
  <Override PartName="/ppt/theme/themeOverride19.xml" ContentType="application/vnd.openxmlformats-officedocument.themeOverride+xml"/>
  <Override PartName="/ppt/drawings/drawing8.xml" ContentType="application/vnd.openxmlformats-officedocument.drawingml.chartshapes+xml"/>
  <Override PartName="/ppt/notesSlides/notesSlide15.xml" ContentType="application/vnd.openxmlformats-officedocument.presentationml.notesSlide+xml"/>
  <Override PartName="/ppt/charts/chart23.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charts/chart24.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1.xml" ContentType="application/vnd.openxmlformats-officedocument.themeOverride+xml"/>
  <Override PartName="/ppt/charts/chart25.xml" ContentType="application/vnd.openxmlformats-officedocument.drawingml.chart+xml"/>
  <Override PartName="/ppt/theme/themeOverride22.xml" ContentType="application/vnd.openxmlformats-officedocument.themeOverride+xml"/>
  <Override PartName="/ppt/drawings/drawing9.xml" ContentType="application/vnd.openxmlformats-officedocument.drawingml.chartshapes+xml"/>
  <Override PartName="/ppt/notesSlides/notesSlide16.xml" ContentType="application/vnd.openxmlformats-officedocument.presentationml.notesSlide+xml"/>
  <Override PartName="/ppt/charts/chart26.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3.xml" ContentType="application/vnd.openxmlformats-officedocument.themeOverride+xml"/>
  <Override PartName="/ppt/charts/chart27.xml" ContentType="application/vnd.openxmlformats-officedocument.drawingml.chart+xml"/>
  <Override PartName="/ppt/theme/themeOverride24.xml" ContentType="application/vnd.openxmlformats-officedocument.themeOverride+xml"/>
  <Override PartName="/ppt/drawings/drawing10.xml" ContentType="application/vnd.openxmlformats-officedocument.drawingml.chartshape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4"/>
  </p:sldMasterIdLst>
  <p:notesMasterIdLst>
    <p:notesMasterId r:id="rId43"/>
  </p:notesMasterIdLst>
  <p:sldIdLst>
    <p:sldId id="1756" r:id="rId5"/>
    <p:sldId id="850" r:id="rId6"/>
    <p:sldId id="1757" r:id="rId7"/>
    <p:sldId id="1754" r:id="rId8"/>
    <p:sldId id="1750" r:id="rId9"/>
    <p:sldId id="1707" r:id="rId10"/>
    <p:sldId id="1755" r:id="rId11"/>
    <p:sldId id="1752" r:id="rId12"/>
    <p:sldId id="1737" r:id="rId13"/>
    <p:sldId id="1734" r:id="rId14"/>
    <p:sldId id="1733" r:id="rId15"/>
    <p:sldId id="1753" r:id="rId16"/>
    <p:sldId id="1749" r:id="rId17"/>
    <p:sldId id="1732" r:id="rId18"/>
    <p:sldId id="1727" r:id="rId19"/>
    <p:sldId id="1726" r:id="rId20"/>
    <p:sldId id="1738" r:id="rId21"/>
    <p:sldId id="1747" r:id="rId22"/>
    <p:sldId id="1735" r:id="rId23"/>
    <p:sldId id="1720" r:id="rId24"/>
    <p:sldId id="851" r:id="rId25"/>
    <p:sldId id="1728" r:id="rId26"/>
    <p:sldId id="1678" r:id="rId27"/>
    <p:sldId id="1676" r:id="rId28"/>
    <p:sldId id="1743" r:id="rId29"/>
    <p:sldId id="1671" r:id="rId30"/>
    <p:sldId id="1730" r:id="rId31"/>
    <p:sldId id="1744" r:id="rId32"/>
    <p:sldId id="1719" r:id="rId33"/>
    <p:sldId id="1740" r:id="rId34"/>
    <p:sldId id="1724" r:id="rId35"/>
    <p:sldId id="1741" r:id="rId36"/>
    <p:sldId id="853" r:id="rId37"/>
    <p:sldId id="1751" r:id="rId38"/>
    <p:sldId id="1745" r:id="rId39"/>
    <p:sldId id="1251" r:id="rId40"/>
    <p:sldId id="1723" r:id="rId41"/>
    <p:sldId id="174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40A438-203A-E3E4-238B-A9D8A4C92A5F}" name="Frost, Riordan" initials="FR" userId="S::riordan_frost@harvard.edu::b14bf581-ae9f-4773-9310-d61770456eea" providerId="AD"/>
  <p188:author id="{0437B251-3373-69B4-FD65-9FAF2D6993D7}" name="Marcia Fernald" initials="MF" userId="6091802fd17cbb3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273B"/>
    <a:srgbClr val="4EA7AF"/>
    <a:srgbClr val="FFC52F"/>
    <a:srgbClr val="F26829"/>
    <a:srgbClr val="5A5A5A"/>
    <a:srgbClr val="B8DCDF"/>
    <a:srgbClr val="C5C79B"/>
    <a:srgbClr val="E1E1E1"/>
    <a:srgbClr val="FFE5AD"/>
    <a:srgbClr val="FBBE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3302" autoAdjust="0"/>
  </p:normalViewPr>
  <p:slideViewPr>
    <p:cSldViewPr snapToGrid="0">
      <p:cViewPr varScale="1">
        <p:scale>
          <a:sx n="103" d="100"/>
          <a:sy n="103" d="100"/>
        </p:scale>
        <p:origin x="876" y="1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4.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8.xml"/><Relationship Id="rId1" Type="http://schemas.microsoft.com/office/2011/relationships/chartStyle" Target="style18.xml"/><Relationship Id="rId5" Type="http://schemas.openxmlformats.org/officeDocument/2006/relationships/chartUserShapes" Target="../drawings/drawing5.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19.xlsx"/><Relationship Id="rId1" Type="http://schemas.openxmlformats.org/officeDocument/2006/relationships/themeOverride" Target="../theme/themeOverride17.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9.xml"/><Relationship Id="rId1" Type="http://schemas.microsoft.com/office/2011/relationships/chartStyle" Target="style19.xml"/><Relationship Id="rId5" Type="http://schemas.openxmlformats.org/officeDocument/2006/relationships/chartUserShapes" Target="../drawings/drawing7.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21.xlsx"/><Relationship Id="rId1" Type="http://schemas.openxmlformats.org/officeDocument/2006/relationships/themeOverride" Target="../theme/themeOverride19.xm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24.xlsx"/><Relationship Id="rId1" Type="http://schemas.openxmlformats.org/officeDocument/2006/relationships/themeOverride" Target="../theme/themeOverride22.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26.xlsx"/><Relationship Id="rId1" Type="http://schemas.openxmlformats.org/officeDocument/2006/relationships/themeOverride" Target="../theme/themeOverride2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3.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500" b="1" i="0" u="none" strike="noStrike" kern="1200" spc="0" baseline="0">
                <a:solidFill>
                  <a:schemeClr val="tx1">
                    <a:lumMod val="50000"/>
                  </a:schemeClr>
                </a:solidFill>
                <a:latin typeface="+mn-lt"/>
                <a:ea typeface="+mn-ea"/>
                <a:cs typeface="+mn-cs"/>
              </a:defRPr>
            </a:pPr>
            <a:r>
              <a:rPr lang="en-US" sz="1500"/>
              <a:t>Share of Households with Cost Burdens</a:t>
            </a:r>
            <a:r>
              <a:rPr lang="en-US" sz="1500" baseline="0"/>
              <a:t> (Percent)</a:t>
            </a:r>
            <a:endParaRPr lang="en-US" sz="1500"/>
          </a:p>
        </c:rich>
      </c:tx>
      <c:layout>
        <c:manualLayout>
          <c:xMode val="edge"/>
          <c:yMode val="edge"/>
          <c:x val="5.0516345869624038E-4"/>
          <c:y val="4.6029136458537699E-2"/>
        </c:manualLayout>
      </c:layout>
      <c:overlay val="0"/>
      <c:spPr>
        <a:noFill/>
        <a:ln>
          <a:noFill/>
        </a:ln>
        <a:effectLst/>
      </c:spPr>
      <c:txPr>
        <a:bodyPr rot="0" spcFirstLastPara="1" vertOverflow="ellipsis" vert="horz" wrap="square" anchor="ctr" anchorCtr="1"/>
        <a:lstStyle/>
        <a:p>
          <a:pPr algn="l">
            <a:defRPr sz="15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36739012679987"/>
          <c:w val="0.93342058798637895"/>
          <c:h val="0.57703313171485182"/>
        </c:manualLayout>
      </c:layout>
      <c:lineChart>
        <c:grouping val="standard"/>
        <c:varyColors val="0"/>
        <c:ser>
          <c:idx val="0"/>
          <c:order val="0"/>
          <c:tx>
            <c:strRef>
              <c:f>Sheet1!$B$1</c:f>
              <c:strCache>
                <c:ptCount val="1"/>
                <c:pt idx="0">
                  <c:v>Under $30,000</c:v>
                </c:pt>
              </c:strCache>
            </c:strRef>
          </c:tx>
          <c:spPr>
            <a:ln w="38100" cap="rnd">
              <a:solidFill>
                <a:srgbClr val="F26829"/>
              </a:solidFill>
              <a:round/>
            </a:ln>
            <a:effectLst/>
          </c:spPr>
          <c:marker>
            <c:symbol val="none"/>
          </c:marker>
          <c:cat>
            <c:numRef>
              <c:f>Sheet1!$A$2:$A$20</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Sheet1!$B$2:$B$20</c:f>
              <c:numCache>
                <c:formatCode>General</c:formatCode>
                <c:ptCount val="19"/>
                <c:pt idx="0">
                  <c:v>76.041826657108629</c:v>
                </c:pt>
                <c:pt idx="1">
                  <c:v>75.724764771945047</c:v>
                </c:pt>
                <c:pt idx="2">
                  <c:v>76.773421108858116</c:v>
                </c:pt>
                <c:pt idx="3">
                  <c:v>77.151273799854152</c:v>
                </c:pt>
                <c:pt idx="4">
                  <c:v>78.147667728114698</c:v>
                </c:pt>
                <c:pt idx="5">
                  <c:v>78.347694899584027</c:v>
                </c:pt>
                <c:pt idx="6">
                  <c:v>78.018733927722678</c:v>
                </c:pt>
                <c:pt idx="7">
                  <c:v>78.81558548222371</c:v>
                </c:pt>
                <c:pt idx="8">
                  <c:v>79.64379060285836</c:v>
                </c:pt>
                <c:pt idx="9">
                  <c:v>80.617388455153588</c:v>
                </c:pt>
                <c:pt idx="10">
                  <c:v>80.803472933035636</c:v>
                </c:pt>
                <c:pt idx="11">
                  <c:v>80.555806078648388</c:v>
                </c:pt>
                <c:pt idx="12">
                  <c:v>80.748172974259148</c:v>
                </c:pt>
                <c:pt idx="13">
                  <c:v>81.272069199548156</c:v>
                </c:pt>
                <c:pt idx="14">
                  <c:v>81.03580600576322</c:v>
                </c:pt>
                <c:pt idx="15">
                  <c:v>80.726131888862994</c:v>
                </c:pt>
                <c:pt idx="16">
                  <c:v>80.462554068260744</c:v>
                </c:pt>
                <c:pt idx="17">
                  <c:v>81.008814487044546</c:v>
                </c:pt>
                <c:pt idx="18">
                  <c:v>80.745717327585538</c:v>
                </c:pt>
              </c:numCache>
            </c:numRef>
          </c:val>
          <c:smooth val="0"/>
          <c:extLst>
            <c:ext xmlns:c16="http://schemas.microsoft.com/office/drawing/2014/chart" uri="{C3380CC4-5D6E-409C-BE32-E72D297353CC}">
              <c16:uniqueId val="{00000000-C347-44D6-B583-CDDE753BDE27}"/>
            </c:ext>
          </c:extLst>
        </c:ser>
        <c:ser>
          <c:idx val="1"/>
          <c:order val="1"/>
          <c:tx>
            <c:strRef>
              <c:f>Sheet1!$C$1</c:f>
              <c:strCache>
                <c:ptCount val="1"/>
                <c:pt idx="0">
                  <c:v>$30,000–44,999</c:v>
                </c:pt>
              </c:strCache>
            </c:strRef>
          </c:tx>
          <c:spPr>
            <a:ln w="38100" cap="rnd">
              <a:solidFill>
                <a:srgbClr val="FFC52F"/>
              </a:solidFill>
              <a:round/>
            </a:ln>
            <a:effectLst/>
          </c:spPr>
          <c:marker>
            <c:symbol val="none"/>
          </c:marker>
          <c:cat>
            <c:numRef>
              <c:f>Sheet1!$A$2:$A$20</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Sheet1!$C$2:$C$20</c:f>
              <c:numCache>
                <c:formatCode>General</c:formatCode>
                <c:ptCount val="19"/>
                <c:pt idx="0">
                  <c:v>41.831307891392797</c:v>
                </c:pt>
                <c:pt idx="1">
                  <c:v>42.439987123197142</c:v>
                </c:pt>
                <c:pt idx="2">
                  <c:v>44.4905761100731</c:v>
                </c:pt>
                <c:pt idx="3">
                  <c:v>45.585541526226571</c:v>
                </c:pt>
                <c:pt idx="4">
                  <c:v>47.712344487262627</c:v>
                </c:pt>
                <c:pt idx="5">
                  <c:v>48.818718072535667</c:v>
                </c:pt>
                <c:pt idx="6">
                  <c:v>49.067793557059154</c:v>
                </c:pt>
                <c:pt idx="7">
                  <c:v>48.911104692534963</c:v>
                </c:pt>
                <c:pt idx="8">
                  <c:v>51.993845259847483</c:v>
                </c:pt>
                <c:pt idx="9">
                  <c:v>52.126714598214306</c:v>
                </c:pt>
                <c:pt idx="10">
                  <c:v>52.303978017458327</c:v>
                </c:pt>
                <c:pt idx="11">
                  <c:v>50.487812749794323</c:v>
                </c:pt>
                <c:pt idx="12">
                  <c:v>50.84048482947933</c:v>
                </c:pt>
                <c:pt idx="13">
                  <c:v>52.882783431594248</c:v>
                </c:pt>
                <c:pt idx="14">
                  <c:v>53.981560870392961</c:v>
                </c:pt>
                <c:pt idx="15">
                  <c:v>53.271814049981572</c:v>
                </c:pt>
                <c:pt idx="16">
                  <c:v>55.184086330994589</c:v>
                </c:pt>
                <c:pt idx="17">
                  <c:v>56.195121199364593</c:v>
                </c:pt>
                <c:pt idx="18">
                  <c:v>57.047483374217357</c:v>
                </c:pt>
              </c:numCache>
            </c:numRef>
          </c:val>
          <c:smooth val="0"/>
          <c:extLst>
            <c:ext xmlns:c16="http://schemas.microsoft.com/office/drawing/2014/chart" uri="{C3380CC4-5D6E-409C-BE32-E72D297353CC}">
              <c16:uniqueId val="{00000001-C347-44D6-B583-CDDE753BDE27}"/>
            </c:ext>
          </c:extLst>
        </c:ser>
        <c:ser>
          <c:idx val="2"/>
          <c:order val="2"/>
          <c:tx>
            <c:strRef>
              <c:f>Sheet1!$D$1</c:f>
              <c:strCache>
                <c:ptCount val="1"/>
                <c:pt idx="0">
                  <c:v>$45,000–74,999</c:v>
                </c:pt>
              </c:strCache>
            </c:strRef>
          </c:tx>
          <c:spPr>
            <a:ln w="38100" cap="rnd">
              <a:solidFill>
                <a:srgbClr val="43273B"/>
              </a:solidFill>
              <a:round/>
            </a:ln>
            <a:effectLst/>
          </c:spPr>
          <c:marker>
            <c:symbol val="none"/>
          </c:marker>
          <c:cat>
            <c:numRef>
              <c:f>Sheet1!$A$2:$A$20</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Sheet1!$D$2:$D$20</c:f>
              <c:numCache>
                <c:formatCode>General</c:formatCode>
                <c:ptCount val="19"/>
                <c:pt idx="0">
                  <c:v>14.616527925909956</c:v>
                </c:pt>
                <c:pt idx="1">
                  <c:v>15.485704041002382</c:v>
                </c:pt>
                <c:pt idx="2">
                  <c:v>16.888529165967935</c:v>
                </c:pt>
                <c:pt idx="3">
                  <c:v>17.557592227315553</c:v>
                </c:pt>
                <c:pt idx="4">
                  <c:v>19.826106742888722</c:v>
                </c:pt>
                <c:pt idx="5">
                  <c:v>20.823405590075332</c:v>
                </c:pt>
                <c:pt idx="6">
                  <c:v>20.877900673154038</c:v>
                </c:pt>
                <c:pt idx="7">
                  <c:v>22.112516412184931</c:v>
                </c:pt>
                <c:pt idx="8">
                  <c:v>23.861424173242156</c:v>
                </c:pt>
                <c:pt idx="9">
                  <c:v>24.748724530622034</c:v>
                </c:pt>
                <c:pt idx="10">
                  <c:v>24.051397568200152</c:v>
                </c:pt>
                <c:pt idx="11">
                  <c:v>22.626083205278491</c:v>
                </c:pt>
                <c:pt idx="12">
                  <c:v>22.804177817584602</c:v>
                </c:pt>
                <c:pt idx="13">
                  <c:v>24.372312626945167</c:v>
                </c:pt>
                <c:pt idx="14">
                  <c:v>25.238641716503636</c:v>
                </c:pt>
                <c:pt idx="15">
                  <c:v>25.363151438570707</c:v>
                </c:pt>
                <c:pt idx="16">
                  <c:v>26.364629756160586</c:v>
                </c:pt>
                <c:pt idx="17">
                  <c:v>27.400857743458651</c:v>
                </c:pt>
                <c:pt idx="18">
                  <c:v>28.419785306237916</c:v>
                </c:pt>
              </c:numCache>
            </c:numRef>
          </c:val>
          <c:smooth val="0"/>
          <c:extLst>
            <c:ext xmlns:c16="http://schemas.microsoft.com/office/drawing/2014/chart" uri="{C3380CC4-5D6E-409C-BE32-E72D297353CC}">
              <c16:uniqueId val="{00000002-C347-44D6-B583-CDDE753BDE27}"/>
            </c:ext>
          </c:extLst>
        </c:ser>
        <c:ser>
          <c:idx val="3"/>
          <c:order val="3"/>
          <c:tx>
            <c:strRef>
              <c:f>Sheet1!$E$1</c:f>
              <c:strCache>
                <c:ptCount val="1"/>
                <c:pt idx="0">
                  <c:v>$75,000 and Over</c:v>
                </c:pt>
              </c:strCache>
            </c:strRef>
          </c:tx>
          <c:spPr>
            <a:ln w="38100" cap="rnd">
              <a:solidFill>
                <a:srgbClr val="4EA7AF"/>
              </a:solidFill>
              <a:round/>
            </a:ln>
            <a:effectLst/>
          </c:spPr>
          <c:marker>
            <c:symbol val="none"/>
          </c:marker>
          <c:cat>
            <c:numRef>
              <c:f>Sheet1!$A$2:$A$20</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Sheet1!$E$2:$E$20</c:f>
              <c:numCache>
                <c:formatCode>General</c:formatCode>
                <c:ptCount val="19"/>
                <c:pt idx="0">
                  <c:v>3.5280579948742066</c:v>
                </c:pt>
                <c:pt idx="1">
                  <c:v>3.5809289092635685</c:v>
                </c:pt>
                <c:pt idx="2">
                  <c:v>4.1721357173893399</c:v>
                </c:pt>
                <c:pt idx="3">
                  <c:v>4.16104882671989</c:v>
                </c:pt>
                <c:pt idx="4">
                  <c:v>4.8742852534663319</c:v>
                </c:pt>
                <c:pt idx="5">
                  <c:v>5.2261957917941766</c:v>
                </c:pt>
                <c:pt idx="6">
                  <c:v>5.3092841907044237</c:v>
                </c:pt>
                <c:pt idx="7">
                  <c:v>5.3484841274514316</c:v>
                </c:pt>
                <c:pt idx="8">
                  <c:v>5.9892228440910484</c:v>
                </c:pt>
                <c:pt idx="9">
                  <c:v>6.1970539078129798</c:v>
                </c:pt>
                <c:pt idx="10">
                  <c:v>6.1233580546418303</c:v>
                </c:pt>
                <c:pt idx="11">
                  <c:v>5.5607179488335641</c:v>
                </c:pt>
                <c:pt idx="12">
                  <c:v>5.7186225608487655</c:v>
                </c:pt>
                <c:pt idx="13">
                  <c:v>5.9428012197431253</c:v>
                </c:pt>
                <c:pt idx="14">
                  <c:v>6.2644548078387183</c:v>
                </c:pt>
                <c:pt idx="15">
                  <c:v>6.2054165918497235</c:v>
                </c:pt>
                <c:pt idx="16">
                  <c:v>6.4047730915239871</c:v>
                </c:pt>
                <c:pt idx="17">
                  <c:v>6.5522643590279328</c:v>
                </c:pt>
                <c:pt idx="18">
                  <c:v>6.7949754218303742</c:v>
                </c:pt>
              </c:numCache>
            </c:numRef>
          </c:val>
          <c:smooth val="0"/>
          <c:extLst>
            <c:ext xmlns:c16="http://schemas.microsoft.com/office/drawing/2014/chart" uri="{C3380CC4-5D6E-409C-BE32-E72D297353CC}">
              <c16:uniqueId val="{0000000E-1159-4B9E-BFEC-4B4049D335B7}"/>
            </c:ext>
          </c:extLst>
        </c:ser>
        <c:dLbls>
          <c:showLegendKey val="0"/>
          <c:showVal val="0"/>
          <c:showCatName val="0"/>
          <c:showSerName val="0"/>
          <c:showPercent val="0"/>
          <c:showBubbleSize val="0"/>
        </c:dLbls>
        <c:smooth val="0"/>
        <c:axId val="2723360"/>
        <c:axId val="2725552"/>
      </c:lineChart>
      <c:catAx>
        <c:axId val="2723360"/>
        <c:scaling>
          <c:orientation val="minMax"/>
        </c:scaling>
        <c:delete val="0"/>
        <c:axPos val="b"/>
        <c:numFmt formatCode="General" sourceLinked="1"/>
        <c:majorTickMark val="none"/>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tickLblSkip val="2"/>
        <c:noMultiLvlLbl val="0"/>
      </c:catAx>
      <c:valAx>
        <c:axId val="2725552"/>
        <c:scaling>
          <c:orientation val="minMax"/>
        </c:scaling>
        <c:delete val="0"/>
        <c:axPos val="l"/>
        <c:majorGridlines>
          <c:spPr>
            <a:ln w="6350" cap="flat" cmpd="sng" algn="ctr">
              <a:solidFill>
                <a:schemeClr val="tx1">
                  <a:lumMod val="40000"/>
                  <a:lumOff val="60000"/>
                </a:schemeClr>
              </a:solidFill>
              <a:prstDash val="dash"/>
              <a:round/>
            </a:ln>
            <a:effectLst/>
          </c:spPr>
        </c:majorGridlines>
        <c:numFmt formatCode="General" sourceLinked="0"/>
        <c:majorTickMark val="none"/>
        <c:minorTickMark val="none"/>
        <c:tickLblPos val="nextTo"/>
        <c:spPr>
          <a:noFill/>
          <a:ln w="6350">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valAx>
      <c:spPr>
        <a:noFill/>
        <a:ln>
          <a:noFill/>
        </a:ln>
        <a:effectLst/>
      </c:spPr>
    </c:plotArea>
    <c:legend>
      <c:legendPos val="b"/>
      <c:layout>
        <c:manualLayout>
          <c:xMode val="edge"/>
          <c:yMode val="edge"/>
          <c:x val="4.0001369427310515E-2"/>
          <c:y val="0.88274760376367345"/>
          <c:w val="0.35831515139044856"/>
          <c:h val="0.1172523962363265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r>
              <a:rPr lang="en-US"/>
              <a:t>Share of Renter Households That Moved within the Preceding Year (Percent)</a:t>
            </a:r>
          </a:p>
        </c:rich>
      </c:tx>
      <c:layout>
        <c:manualLayout>
          <c:xMode val="edge"/>
          <c:yMode val="edge"/>
          <c:x val="6.0170189404337082E-3"/>
          <c:y val="1.5258648822301241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36739012679987"/>
          <c:w val="0.93342058798637895"/>
          <c:h val="0.64238171134952549"/>
        </c:manualLayout>
      </c:layout>
      <c:areaChart>
        <c:grouping val="standard"/>
        <c:varyColors val="0"/>
        <c:ser>
          <c:idx val="3"/>
          <c:order val="3"/>
          <c:tx>
            <c:strRef>
              <c:f>Sheet1!$E$1</c:f>
              <c:strCache>
                <c:ptCount val="1"/>
                <c:pt idx="0">
                  <c:v>Totall</c:v>
                </c:pt>
              </c:strCache>
            </c:strRef>
          </c:tx>
          <c:spPr>
            <a:solidFill>
              <a:srgbClr val="FFC52F">
                <a:alpha val="20000"/>
              </a:srgbClr>
            </a:solidFill>
            <a:ln w="38100">
              <a:noFill/>
            </a:ln>
            <a:effectLst/>
          </c:spPr>
          <c:cat>
            <c:numRef>
              <c:f>Sheet1!$A$2:$A$23</c:f>
              <c:numCache>
                <c:formatCode>General</c:formatCode>
                <c:ptCount val="11"/>
                <c:pt idx="0">
                  <c:v>2001</c:v>
                </c:pt>
                <c:pt idx="1">
                  <c:v>2003</c:v>
                </c:pt>
                <c:pt idx="2">
                  <c:v>2005</c:v>
                </c:pt>
                <c:pt idx="3">
                  <c:v>2007</c:v>
                </c:pt>
                <c:pt idx="4">
                  <c:v>2009</c:v>
                </c:pt>
                <c:pt idx="5">
                  <c:v>2011</c:v>
                </c:pt>
                <c:pt idx="6">
                  <c:v>2013</c:v>
                </c:pt>
                <c:pt idx="7">
                  <c:v>2015</c:v>
                </c:pt>
                <c:pt idx="8">
                  <c:v>2017</c:v>
                </c:pt>
                <c:pt idx="9">
                  <c:v>2019</c:v>
                </c:pt>
                <c:pt idx="10">
                  <c:v>2021</c:v>
                </c:pt>
              </c:numCache>
            </c:numRef>
          </c:cat>
          <c:val>
            <c:numRef>
              <c:f>Sheet1!$E$2:$E$23</c:f>
              <c:numCache>
                <c:formatCode>General</c:formatCode>
                <c:ptCount val="11"/>
                <c:pt idx="0">
                  <c:v>29.5</c:v>
                </c:pt>
                <c:pt idx="1">
                  <c:v>29.4</c:v>
                </c:pt>
                <c:pt idx="2">
                  <c:v>28.799999999999997</c:v>
                </c:pt>
                <c:pt idx="3">
                  <c:v>28.1</c:v>
                </c:pt>
                <c:pt idx="4">
                  <c:v>27.700000000000003</c:v>
                </c:pt>
                <c:pt idx="5">
                  <c:v>25.8</c:v>
                </c:pt>
                <c:pt idx="6">
                  <c:v>24.8</c:v>
                </c:pt>
                <c:pt idx="7">
                  <c:v>23.7</c:v>
                </c:pt>
                <c:pt idx="8">
                  <c:v>21.6</c:v>
                </c:pt>
                <c:pt idx="9">
                  <c:v>19.8</c:v>
                </c:pt>
                <c:pt idx="10">
                  <c:v>16.8</c:v>
                </c:pt>
              </c:numCache>
            </c:numRef>
          </c:val>
          <c:extLst>
            <c:ext xmlns:c16="http://schemas.microsoft.com/office/drawing/2014/chart" uri="{C3380CC4-5D6E-409C-BE32-E72D297353CC}">
              <c16:uniqueId val="{00000003-C347-44D6-B583-CDDE753BDE27}"/>
            </c:ext>
          </c:extLst>
        </c:ser>
        <c:dLbls>
          <c:showLegendKey val="0"/>
          <c:showVal val="0"/>
          <c:showCatName val="0"/>
          <c:showSerName val="0"/>
          <c:showPercent val="0"/>
          <c:showBubbleSize val="0"/>
        </c:dLbls>
        <c:axId val="2723360"/>
        <c:axId val="2725552"/>
      </c:areaChart>
      <c:lineChart>
        <c:grouping val="standard"/>
        <c:varyColors val="0"/>
        <c:ser>
          <c:idx val="0"/>
          <c:order val="0"/>
          <c:tx>
            <c:strRef>
              <c:f>Sheet1!$B$1</c:f>
              <c:strCache>
                <c:ptCount val="1"/>
                <c:pt idx="0">
                  <c:v>Within County</c:v>
                </c:pt>
              </c:strCache>
            </c:strRef>
          </c:tx>
          <c:spPr>
            <a:ln w="38100" cap="rnd">
              <a:solidFill>
                <a:srgbClr val="F26829"/>
              </a:solidFill>
              <a:round/>
            </a:ln>
            <a:effectLst/>
          </c:spPr>
          <c:marker>
            <c:symbol val="none"/>
          </c:marker>
          <c:cat>
            <c:numRef>
              <c:f>Sheet1!$A$2:$A$23</c:f>
              <c:numCache>
                <c:formatCode>General</c:formatCode>
                <c:ptCount val="11"/>
                <c:pt idx="0">
                  <c:v>2001</c:v>
                </c:pt>
                <c:pt idx="1">
                  <c:v>2003</c:v>
                </c:pt>
                <c:pt idx="2">
                  <c:v>2005</c:v>
                </c:pt>
                <c:pt idx="3">
                  <c:v>2007</c:v>
                </c:pt>
                <c:pt idx="4">
                  <c:v>2009</c:v>
                </c:pt>
                <c:pt idx="5">
                  <c:v>2011</c:v>
                </c:pt>
                <c:pt idx="6">
                  <c:v>2013</c:v>
                </c:pt>
                <c:pt idx="7">
                  <c:v>2015</c:v>
                </c:pt>
                <c:pt idx="8">
                  <c:v>2017</c:v>
                </c:pt>
                <c:pt idx="9">
                  <c:v>2019</c:v>
                </c:pt>
                <c:pt idx="10">
                  <c:v>2021</c:v>
                </c:pt>
              </c:numCache>
            </c:numRef>
          </c:cat>
          <c:val>
            <c:numRef>
              <c:f>Sheet1!$B$2:$B$23</c:f>
              <c:numCache>
                <c:formatCode>General</c:formatCode>
                <c:ptCount val="11"/>
                <c:pt idx="0">
                  <c:v>19.3</c:v>
                </c:pt>
                <c:pt idx="1">
                  <c:v>20</c:v>
                </c:pt>
                <c:pt idx="2">
                  <c:v>19.2</c:v>
                </c:pt>
                <c:pt idx="3">
                  <c:v>19.5</c:v>
                </c:pt>
                <c:pt idx="4">
                  <c:v>19.5</c:v>
                </c:pt>
                <c:pt idx="5">
                  <c:v>18.5</c:v>
                </c:pt>
                <c:pt idx="6">
                  <c:v>17.100000000000001</c:v>
                </c:pt>
                <c:pt idx="7">
                  <c:v>16.100000000000001</c:v>
                </c:pt>
                <c:pt idx="8">
                  <c:v>14.6</c:v>
                </c:pt>
                <c:pt idx="9">
                  <c:v>12.6</c:v>
                </c:pt>
                <c:pt idx="10">
                  <c:v>10.9</c:v>
                </c:pt>
              </c:numCache>
            </c:numRef>
          </c:val>
          <c:smooth val="0"/>
          <c:extLst>
            <c:ext xmlns:c16="http://schemas.microsoft.com/office/drawing/2014/chart" uri="{C3380CC4-5D6E-409C-BE32-E72D297353CC}">
              <c16:uniqueId val="{00000000-C347-44D6-B583-CDDE753BDE27}"/>
            </c:ext>
          </c:extLst>
        </c:ser>
        <c:ser>
          <c:idx val="1"/>
          <c:order val="1"/>
          <c:tx>
            <c:strRef>
              <c:f>Sheet1!$C$1</c:f>
              <c:strCache>
                <c:ptCount val="1"/>
                <c:pt idx="0">
                  <c:v>Between Counties or States</c:v>
                </c:pt>
              </c:strCache>
            </c:strRef>
          </c:tx>
          <c:spPr>
            <a:ln w="38100" cap="rnd">
              <a:solidFill>
                <a:srgbClr val="43273B"/>
              </a:solidFill>
              <a:round/>
            </a:ln>
            <a:effectLst/>
          </c:spPr>
          <c:marker>
            <c:symbol val="none"/>
          </c:marker>
          <c:cat>
            <c:numRef>
              <c:f>Sheet1!$A$2:$A$23</c:f>
              <c:numCache>
                <c:formatCode>General</c:formatCode>
                <c:ptCount val="11"/>
                <c:pt idx="0">
                  <c:v>2001</c:v>
                </c:pt>
                <c:pt idx="1">
                  <c:v>2003</c:v>
                </c:pt>
                <c:pt idx="2">
                  <c:v>2005</c:v>
                </c:pt>
                <c:pt idx="3">
                  <c:v>2007</c:v>
                </c:pt>
                <c:pt idx="4">
                  <c:v>2009</c:v>
                </c:pt>
                <c:pt idx="5">
                  <c:v>2011</c:v>
                </c:pt>
                <c:pt idx="6">
                  <c:v>2013</c:v>
                </c:pt>
                <c:pt idx="7">
                  <c:v>2015</c:v>
                </c:pt>
                <c:pt idx="8">
                  <c:v>2017</c:v>
                </c:pt>
                <c:pt idx="9">
                  <c:v>2019</c:v>
                </c:pt>
                <c:pt idx="10">
                  <c:v>2021</c:v>
                </c:pt>
              </c:numCache>
            </c:numRef>
          </c:cat>
          <c:val>
            <c:numRef>
              <c:f>Sheet1!$C$2:$C$23</c:f>
              <c:numCache>
                <c:formatCode>General</c:formatCode>
                <c:ptCount val="11"/>
                <c:pt idx="0">
                  <c:v>9</c:v>
                </c:pt>
                <c:pt idx="1">
                  <c:v>8.5</c:v>
                </c:pt>
                <c:pt idx="2">
                  <c:v>8.1999999999999993</c:v>
                </c:pt>
                <c:pt idx="3">
                  <c:v>7.9</c:v>
                </c:pt>
                <c:pt idx="4">
                  <c:v>7.5</c:v>
                </c:pt>
                <c:pt idx="5">
                  <c:v>6.6000000000000005</c:v>
                </c:pt>
                <c:pt idx="6">
                  <c:v>7.1000000000000005</c:v>
                </c:pt>
                <c:pt idx="7">
                  <c:v>6.6999999999999993</c:v>
                </c:pt>
                <c:pt idx="8">
                  <c:v>6.4</c:v>
                </c:pt>
                <c:pt idx="9">
                  <c:v>6.5</c:v>
                </c:pt>
                <c:pt idx="10">
                  <c:v>5.7</c:v>
                </c:pt>
              </c:numCache>
            </c:numRef>
          </c:val>
          <c:smooth val="0"/>
          <c:extLst>
            <c:ext xmlns:c16="http://schemas.microsoft.com/office/drawing/2014/chart" uri="{C3380CC4-5D6E-409C-BE32-E72D297353CC}">
              <c16:uniqueId val="{00000001-C347-44D6-B583-CDDE753BDE27}"/>
            </c:ext>
          </c:extLst>
        </c:ser>
        <c:ser>
          <c:idx val="2"/>
          <c:order val="2"/>
          <c:tx>
            <c:strRef>
              <c:f>Sheet1!$D$1</c:f>
              <c:strCache>
                <c:ptCount val="1"/>
                <c:pt idx="0">
                  <c:v>From Abroad</c:v>
                </c:pt>
              </c:strCache>
            </c:strRef>
          </c:tx>
          <c:spPr>
            <a:ln w="38100" cap="rnd">
              <a:solidFill>
                <a:srgbClr val="4EA7AF"/>
              </a:solidFill>
              <a:round/>
            </a:ln>
            <a:effectLst/>
          </c:spPr>
          <c:marker>
            <c:symbol val="none"/>
          </c:marker>
          <c:cat>
            <c:numRef>
              <c:f>Sheet1!$A$2:$A$23</c:f>
              <c:numCache>
                <c:formatCode>General</c:formatCode>
                <c:ptCount val="11"/>
                <c:pt idx="0">
                  <c:v>2001</c:v>
                </c:pt>
                <c:pt idx="1">
                  <c:v>2003</c:v>
                </c:pt>
                <c:pt idx="2">
                  <c:v>2005</c:v>
                </c:pt>
                <c:pt idx="3">
                  <c:v>2007</c:v>
                </c:pt>
                <c:pt idx="4">
                  <c:v>2009</c:v>
                </c:pt>
                <c:pt idx="5">
                  <c:v>2011</c:v>
                </c:pt>
                <c:pt idx="6">
                  <c:v>2013</c:v>
                </c:pt>
                <c:pt idx="7">
                  <c:v>2015</c:v>
                </c:pt>
                <c:pt idx="8">
                  <c:v>2017</c:v>
                </c:pt>
                <c:pt idx="9">
                  <c:v>2019</c:v>
                </c:pt>
                <c:pt idx="10">
                  <c:v>2021</c:v>
                </c:pt>
              </c:numCache>
            </c:numRef>
          </c:cat>
          <c:val>
            <c:numRef>
              <c:f>Sheet1!$D$2:$D$23</c:f>
              <c:numCache>
                <c:formatCode>General</c:formatCode>
                <c:ptCount val="11"/>
                <c:pt idx="0">
                  <c:v>1.2</c:v>
                </c:pt>
                <c:pt idx="1">
                  <c:v>0.89999999999999991</c:v>
                </c:pt>
                <c:pt idx="2">
                  <c:v>1.4000000000000001</c:v>
                </c:pt>
                <c:pt idx="3">
                  <c:v>0.70000000000000007</c:v>
                </c:pt>
                <c:pt idx="4">
                  <c:v>0.70000000000000007</c:v>
                </c:pt>
                <c:pt idx="5">
                  <c:v>0.70000000000000007</c:v>
                </c:pt>
                <c:pt idx="6">
                  <c:v>0.6</c:v>
                </c:pt>
                <c:pt idx="7">
                  <c:v>0.89999999999999991</c:v>
                </c:pt>
                <c:pt idx="8">
                  <c:v>0.70000000000000007</c:v>
                </c:pt>
                <c:pt idx="9">
                  <c:v>0.70000000000000007</c:v>
                </c:pt>
                <c:pt idx="10">
                  <c:v>0.3</c:v>
                </c:pt>
              </c:numCache>
            </c:numRef>
          </c:val>
          <c:smooth val="0"/>
          <c:extLst>
            <c:ext xmlns:c16="http://schemas.microsoft.com/office/drawing/2014/chart" uri="{C3380CC4-5D6E-409C-BE32-E72D297353CC}">
              <c16:uniqueId val="{00000002-C347-44D6-B583-CDDE753BDE27}"/>
            </c:ext>
          </c:extLst>
        </c:ser>
        <c:ser>
          <c:idx val="4"/>
          <c:order val="4"/>
          <c:tx>
            <c:strRef>
              <c:f>Sheet1!$F$1</c:f>
              <c:strCache>
                <c:ptCount val="1"/>
                <c:pt idx="0">
                  <c:v>Total</c:v>
                </c:pt>
              </c:strCache>
            </c:strRef>
          </c:tx>
          <c:spPr>
            <a:ln w="28575" cap="rnd">
              <a:solidFill>
                <a:srgbClr val="FFE5AD"/>
              </a:solidFill>
              <a:round/>
            </a:ln>
            <a:effectLst/>
          </c:spPr>
          <c:marker>
            <c:symbol val="none"/>
          </c:marker>
          <c:cat>
            <c:numRef>
              <c:f>Sheet1!$A$2:$A$23</c:f>
              <c:numCache>
                <c:formatCode>General</c:formatCode>
                <c:ptCount val="11"/>
                <c:pt idx="0">
                  <c:v>2001</c:v>
                </c:pt>
                <c:pt idx="1">
                  <c:v>2003</c:v>
                </c:pt>
                <c:pt idx="2">
                  <c:v>2005</c:v>
                </c:pt>
                <c:pt idx="3">
                  <c:v>2007</c:v>
                </c:pt>
                <c:pt idx="4">
                  <c:v>2009</c:v>
                </c:pt>
                <c:pt idx="5">
                  <c:v>2011</c:v>
                </c:pt>
                <c:pt idx="6">
                  <c:v>2013</c:v>
                </c:pt>
                <c:pt idx="7">
                  <c:v>2015</c:v>
                </c:pt>
                <c:pt idx="8">
                  <c:v>2017</c:v>
                </c:pt>
                <c:pt idx="9">
                  <c:v>2019</c:v>
                </c:pt>
                <c:pt idx="10">
                  <c:v>2021</c:v>
                </c:pt>
              </c:numCache>
            </c:numRef>
          </c:cat>
          <c:val>
            <c:numRef>
              <c:f>Sheet1!$F$2:$F$23</c:f>
              <c:numCache>
                <c:formatCode>0.0</c:formatCode>
                <c:ptCount val="11"/>
                <c:pt idx="0">
                  <c:v>29.5</c:v>
                </c:pt>
                <c:pt idx="1">
                  <c:v>29.4</c:v>
                </c:pt>
                <c:pt idx="2">
                  <c:v>28.799999999999997</c:v>
                </c:pt>
                <c:pt idx="3">
                  <c:v>28.1</c:v>
                </c:pt>
                <c:pt idx="4">
                  <c:v>27.700000000000003</c:v>
                </c:pt>
                <c:pt idx="5">
                  <c:v>25.8</c:v>
                </c:pt>
                <c:pt idx="6">
                  <c:v>24.8</c:v>
                </c:pt>
                <c:pt idx="7">
                  <c:v>23.7</c:v>
                </c:pt>
                <c:pt idx="8">
                  <c:v>21.6</c:v>
                </c:pt>
                <c:pt idx="9">
                  <c:v>19.8</c:v>
                </c:pt>
                <c:pt idx="10">
                  <c:v>16.8</c:v>
                </c:pt>
              </c:numCache>
            </c:numRef>
          </c:val>
          <c:smooth val="0"/>
          <c:extLst>
            <c:ext xmlns:c16="http://schemas.microsoft.com/office/drawing/2014/chart" uri="{C3380CC4-5D6E-409C-BE32-E72D297353CC}">
              <c16:uniqueId val="{00000001-5A20-48CE-B85B-E4F6B820EB10}"/>
            </c:ext>
          </c:extLst>
        </c:ser>
        <c:dLbls>
          <c:showLegendKey val="0"/>
          <c:showVal val="0"/>
          <c:showCatName val="0"/>
          <c:showSerName val="0"/>
          <c:showPercent val="0"/>
          <c:showBubbleSize val="0"/>
        </c:dLbls>
        <c:marker val="1"/>
        <c:smooth val="0"/>
        <c:axId val="2723360"/>
        <c:axId val="2725552"/>
      </c:lineChart>
      <c:catAx>
        <c:axId val="2723360"/>
        <c:scaling>
          <c:orientation val="minMax"/>
        </c:scaling>
        <c:delete val="0"/>
        <c:axPos val="b"/>
        <c:numFmt formatCode="General" sourceLinked="1"/>
        <c:majorTickMark val="none"/>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tickLblSkip val="1"/>
        <c:noMultiLvlLbl val="0"/>
      </c:catAx>
      <c:valAx>
        <c:axId val="2725552"/>
        <c:scaling>
          <c:orientation val="minMax"/>
          <c:max val="30"/>
        </c:scaling>
        <c:delete val="0"/>
        <c:axPos val="l"/>
        <c:majorGridlines>
          <c:spPr>
            <a:ln w="6350" cap="flat" cmpd="sng" algn="ctr">
              <a:solidFill>
                <a:schemeClr val="tx1">
                  <a:lumMod val="40000"/>
                  <a:lumOff val="60000"/>
                </a:schemeClr>
              </a:solidFill>
              <a:prstDash val="dash"/>
              <a:round/>
            </a:ln>
            <a:effectLst/>
          </c:spPr>
        </c:majorGridlines>
        <c:numFmt formatCode="General" sourceLinked="0"/>
        <c:majorTickMark val="none"/>
        <c:minorTickMark val="none"/>
        <c:tickLblPos val="nextTo"/>
        <c:spPr>
          <a:noFill/>
          <a:ln w="6350">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valAx>
      <c:spPr>
        <a:noFill/>
        <a:ln>
          <a:noFill/>
        </a:ln>
        <a:effectLst/>
      </c:spPr>
    </c:plotArea>
    <c:legend>
      <c:legendPos val="b"/>
      <c:legendEntry>
        <c:idx val="0"/>
        <c:delete val="1"/>
      </c:legendEntry>
      <c:layout>
        <c:manualLayout>
          <c:xMode val="edge"/>
          <c:yMode val="edge"/>
          <c:x val="0.15667814027784122"/>
          <c:y val="0.91831864353827608"/>
          <c:w val="0.6003400782892564"/>
          <c:h val="6.49698988978248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r>
              <a:rPr lang="en-US"/>
              <a:t>Number of Rental Units (Millions)</a:t>
            </a:r>
          </a:p>
        </c:rich>
      </c:tx>
      <c:layout>
        <c:manualLayout>
          <c:xMode val="edge"/>
          <c:yMode val="edge"/>
          <c:x val="1.1506999725500981E-2"/>
          <c:y val="1.812688821752266E-2"/>
        </c:manualLayout>
      </c:layout>
      <c:overlay val="0"/>
      <c:spPr>
        <a:noFill/>
        <a:ln>
          <a:noFill/>
        </a:ln>
        <a:effectLst/>
      </c:spPr>
      <c:txPr>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36739012679987"/>
          <c:w val="0.93342058798637895"/>
          <c:h val="0.65548199150143438"/>
        </c:manualLayout>
      </c:layout>
      <c:barChart>
        <c:barDir val="col"/>
        <c:grouping val="clustered"/>
        <c:varyColors val="0"/>
        <c:ser>
          <c:idx val="0"/>
          <c:order val="0"/>
          <c:tx>
            <c:strRef>
              <c:f>Sheet1!$B$1</c:f>
              <c:strCache>
                <c:ptCount val="1"/>
                <c:pt idx="0">
                  <c:v>2014</c:v>
                </c:pt>
              </c:strCache>
            </c:strRef>
          </c:tx>
          <c:spPr>
            <a:solidFill>
              <a:srgbClr val="F26829"/>
            </a:solidFill>
            <a:ln>
              <a:noFill/>
            </a:ln>
            <a:effectLst/>
          </c:spPr>
          <c:invertIfNegative val="0"/>
          <c:dLbls>
            <c:delete val="1"/>
          </c:dLbls>
          <c:cat>
            <c:strRef>
              <c:f>Sheet1!$A$2:$A$5</c:f>
              <c:strCache>
                <c:ptCount val="4"/>
                <c:pt idx="0">
                  <c:v>Single-Family</c:v>
                </c:pt>
                <c:pt idx="1">
                  <c:v>2–4 Units</c:v>
                </c:pt>
                <c:pt idx="2">
                  <c:v>5–19 Units</c:v>
                </c:pt>
                <c:pt idx="3">
                  <c:v>20 or More Units</c:v>
                </c:pt>
              </c:strCache>
            </c:strRef>
          </c:cat>
          <c:val>
            <c:numRef>
              <c:f>Sheet1!$B$2:$B$5</c:f>
              <c:numCache>
                <c:formatCode>General</c:formatCode>
                <c:ptCount val="4"/>
                <c:pt idx="0">
                  <c:v>16.100000000000001</c:v>
                </c:pt>
                <c:pt idx="1">
                  <c:v>8.5</c:v>
                </c:pt>
                <c:pt idx="2">
                  <c:v>10.8</c:v>
                </c:pt>
                <c:pt idx="3">
                  <c:v>9.3000000000000007</c:v>
                </c:pt>
              </c:numCache>
            </c:numRef>
          </c:val>
          <c:extLst>
            <c:ext xmlns:c16="http://schemas.microsoft.com/office/drawing/2014/chart" uri="{C3380CC4-5D6E-409C-BE32-E72D297353CC}">
              <c16:uniqueId val="{00000000-C347-44D6-B583-CDDE753BDE27}"/>
            </c:ext>
          </c:extLst>
        </c:ser>
        <c:ser>
          <c:idx val="1"/>
          <c:order val="1"/>
          <c:tx>
            <c:strRef>
              <c:f>Sheet1!$C$1</c:f>
              <c:strCache>
                <c:ptCount val="1"/>
                <c:pt idx="0">
                  <c:v>2019</c:v>
                </c:pt>
              </c:strCache>
            </c:strRef>
          </c:tx>
          <c:spPr>
            <a:solidFill>
              <a:srgbClr val="FFC52F"/>
            </a:solidFill>
            <a:ln>
              <a:noFill/>
            </a:ln>
            <a:effectLst/>
          </c:spPr>
          <c:invertIfNegative val="0"/>
          <c:dLbls>
            <c:delete val="1"/>
          </c:dLbls>
          <c:cat>
            <c:strRef>
              <c:f>Sheet1!$A$2:$A$5</c:f>
              <c:strCache>
                <c:ptCount val="4"/>
                <c:pt idx="0">
                  <c:v>Single-Family</c:v>
                </c:pt>
                <c:pt idx="1">
                  <c:v>2–4 Units</c:v>
                </c:pt>
                <c:pt idx="2">
                  <c:v>5–19 Units</c:v>
                </c:pt>
                <c:pt idx="3">
                  <c:v>20 or More Units</c:v>
                </c:pt>
              </c:strCache>
            </c:strRef>
          </c:cat>
          <c:val>
            <c:numRef>
              <c:f>Sheet1!$C$2:$C$5</c:f>
              <c:numCache>
                <c:formatCode>General</c:formatCode>
                <c:ptCount val="4"/>
                <c:pt idx="0">
                  <c:v>15.3</c:v>
                </c:pt>
                <c:pt idx="1">
                  <c:v>8.1999999999999993</c:v>
                </c:pt>
                <c:pt idx="2">
                  <c:v>10.9</c:v>
                </c:pt>
                <c:pt idx="3">
                  <c:v>11</c:v>
                </c:pt>
              </c:numCache>
            </c:numRef>
          </c:val>
          <c:extLst>
            <c:ext xmlns:c16="http://schemas.microsoft.com/office/drawing/2014/chart" uri="{C3380CC4-5D6E-409C-BE32-E72D297353CC}">
              <c16:uniqueId val="{00000001-C347-44D6-B583-CDDE753BDE27}"/>
            </c:ext>
          </c:extLst>
        </c:ser>
        <c:dLbls>
          <c:dLblPos val="inEnd"/>
          <c:showLegendKey val="0"/>
          <c:showVal val="1"/>
          <c:showCatName val="0"/>
          <c:showSerName val="0"/>
          <c:showPercent val="0"/>
          <c:showBubbleSize val="0"/>
        </c:dLbls>
        <c:gapWidth val="100"/>
        <c:axId val="2723360"/>
        <c:axId val="2725552"/>
      </c:barChart>
      <c:catAx>
        <c:axId val="272336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Structure Type</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min val="6"/>
        </c:scaling>
        <c:delete val="0"/>
        <c:axPos val="l"/>
        <c:majorGridlines>
          <c:spPr>
            <a:ln w="6350" cap="flat" cmpd="sng" algn="ctr">
              <a:solidFill>
                <a:schemeClr val="tx1">
                  <a:lumMod val="40000"/>
                  <a:lumOff val="60000"/>
                </a:schemeClr>
              </a:solidFill>
              <a:prstDash val="dash"/>
              <a:round/>
            </a:ln>
            <a:effectLst/>
          </c:spPr>
        </c:majorGridlines>
        <c:numFmt formatCode="#,##0" sourceLinked="0"/>
        <c:majorTickMark val="none"/>
        <c:minorTickMark val="none"/>
        <c:tickLblPos val="nextTo"/>
        <c:spPr>
          <a:noFill/>
          <a:ln w="6350">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valAx>
      <c:spPr>
        <a:noFill/>
        <a:ln>
          <a:noFill/>
        </a:ln>
        <a:effectLst/>
      </c:spPr>
    </c:plotArea>
    <c:legend>
      <c:legendPos val="b"/>
      <c:layout>
        <c:manualLayout>
          <c:xMode val="edge"/>
          <c:yMode val="edge"/>
          <c:x val="4.8950210460611536E-2"/>
          <c:y val="0.93947569997859026"/>
          <c:w val="0.18546841973707665"/>
          <c:h val="6.052419899071607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r>
              <a:rPr lang="en-US"/>
              <a:t>Share of Rental Stock (Percent)</a:t>
            </a:r>
          </a:p>
        </c:rich>
      </c:tx>
      <c:layout>
        <c:manualLayout>
          <c:xMode val="edge"/>
          <c:yMode val="edge"/>
          <c:x val="6.0170189404337082E-3"/>
          <c:y val="1.812679660873045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36739012679987"/>
          <c:w val="0.93342058798637895"/>
          <c:h val="0.59972903848198289"/>
        </c:manualLayout>
      </c:layout>
      <c:barChart>
        <c:barDir val="col"/>
        <c:grouping val="stacked"/>
        <c:varyColors val="0"/>
        <c:ser>
          <c:idx val="0"/>
          <c:order val="0"/>
          <c:tx>
            <c:strRef>
              <c:f>Sheet1!$B$1</c:f>
              <c:strCache>
                <c:ptCount val="1"/>
                <c:pt idx="0">
                  <c:v>Single-Family</c:v>
                </c:pt>
              </c:strCache>
            </c:strRef>
          </c:tx>
          <c:spPr>
            <a:solidFill>
              <a:srgbClr val="F26829"/>
            </a:solidFill>
            <a:ln>
              <a:noFill/>
            </a:ln>
            <a:effectLst/>
          </c:spPr>
          <c:invertIfNegative val="0"/>
          <c:dLbls>
            <c:delete val="1"/>
          </c:dLbls>
          <c:cat>
            <c:strRef>
              <c:f>Sheet1!$A$2:$A$4</c:f>
              <c:strCache>
                <c:ptCount val="3"/>
                <c:pt idx="0">
                  <c:v>Urban</c:v>
                </c:pt>
                <c:pt idx="1">
                  <c:v>Suburban</c:v>
                </c:pt>
                <c:pt idx="2">
                  <c:v>Rural</c:v>
                </c:pt>
              </c:strCache>
            </c:strRef>
          </c:cat>
          <c:val>
            <c:numRef>
              <c:f>Sheet1!$B$2:$B$4</c:f>
              <c:numCache>
                <c:formatCode>0.00</c:formatCode>
                <c:ptCount val="3"/>
                <c:pt idx="0">
                  <c:v>24.603404250618613</c:v>
                </c:pt>
                <c:pt idx="1">
                  <c:v>41.018299644227191</c:v>
                </c:pt>
                <c:pt idx="2">
                  <c:v>47.853540599204663</c:v>
                </c:pt>
              </c:numCache>
            </c:numRef>
          </c:val>
          <c:extLst>
            <c:ext xmlns:c16="http://schemas.microsoft.com/office/drawing/2014/chart" uri="{C3380CC4-5D6E-409C-BE32-E72D297353CC}">
              <c16:uniqueId val="{00000000-B5B2-42CC-95DB-57A2B14F881E}"/>
            </c:ext>
          </c:extLst>
        </c:ser>
        <c:ser>
          <c:idx val="1"/>
          <c:order val="1"/>
          <c:tx>
            <c:strRef>
              <c:f>Sheet1!$C$1</c:f>
              <c:strCache>
                <c:ptCount val="1"/>
                <c:pt idx="0">
                  <c:v>Manufactured</c:v>
                </c:pt>
              </c:strCache>
            </c:strRef>
          </c:tx>
          <c:spPr>
            <a:solidFill>
              <a:srgbClr val="FFC52F"/>
            </a:solidFill>
            <a:ln>
              <a:noFill/>
            </a:ln>
            <a:effectLst/>
          </c:spPr>
          <c:invertIfNegative val="0"/>
          <c:dLbls>
            <c:delete val="1"/>
          </c:dLbls>
          <c:cat>
            <c:strRef>
              <c:f>Sheet1!$A$2:$A$4</c:f>
              <c:strCache>
                <c:ptCount val="3"/>
                <c:pt idx="0">
                  <c:v>Urban</c:v>
                </c:pt>
                <c:pt idx="1">
                  <c:v>Suburban</c:v>
                </c:pt>
                <c:pt idx="2">
                  <c:v>Rural</c:v>
                </c:pt>
              </c:strCache>
            </c:strRef>
          </c:cat>
          <c:val>
            <c:numRef>
              <c:f>Sheet1!$C$2:$C$4</c:f>
              <c:numCache>
                <c:formatCode>0.00</c:formatCode>
                <c:ptCount val="3"/>
                <c:pt idx="0">
                  <c:v>0.84034404037088839</c:v>
                </c:pt>
                <c:pt idx="1">
                  <c:v>5.8544722729037595</c:v>
                </c:pt>
                <c:pt idx="2">
                  <c:v>13.073671180538593</c:v>
                </c:pt>
              </c:numCache>
            </c:numRef>
          </c:val>
          <c:extLst>
            <c:ext xmlns:c16="http://schemas.microsoft.com/office/drawing/2014/chart" uri="{C3380CC4-5D6E-409C-BE32-E72D297353CC}">
              <c16:uniqueId val="{00000001-B5B2-42CC-95DB-57A2B14F881E}"/>
            </c:ext>
          </c:extLst>
        </c:ser>
        <c:ser>
          <c:idx val="2"/>
          <c:order val="2"/>
          <c:tx>
            <c:strRef>
              <c:f>Sheet1!$D$1</c:f>
              <c:strCache>
                <c:ptCount val="1"/>
                <c:pt idx="0">
                  <c:v>Multifamily with 2–19 Units</c:v>
                </c:pt>
              </c:strCache>
            </c:strRef>
          </c:tx>
          <c:spPr>
            <a:solidFill>
              <a:srgbClr val="43273B"/>
            </a:solidFill>
            <a:ln>
              <a:noFill/>
            </a:ln>
            <a:effectLst/>
          </c:spPr>
          <c:invertIfNegative val="0"/>
          <c:dLbls>
            <c:delete val="1"/>
          </c:dLbls>
          <c:cat>
            <c:strRef>
              <c:f>Sheet1!$A$2:$A$4</c:f>
              <c:strCache>
                <c:ptCount val="3"/>
                <c:pt idx="0">
                  <c:v>Urban</c:v>
                </c:pt>
                <c:pt idx="1">
                  <c:v>Suburban</c:v>
                </c:pt>
                <c:pt idx="2">
                  <c:v>Rural</c:v>
                </c:pt>
              </c:strCache>
            </c:strRef>
          </c:cat>
          <c:val>
            <c:numRef>
              <c:f>Sheet1!$D$2:$D$4</c:f>
              <c:numCache>
                <c:formatCode>0.00</c:formatCode>
                <c:ptCount val="3"/>
                <c:pt idx="0">
                  <c:v>44.648963509998872</c:v>
                </c:pt>
                <c:pt idx="1">
                  <c:v>37.353031762249998</c:v>
                </c:pt>
                <c:pt idx="2">
                  <c:v>31.503998507398407</c:v>
                </c:pt>
              </c:numCache>
            </c:numRef>
          </c:val>
          <c:extLst>
            <c:ext xmlns:c16="http://schemas.microsoft.com/office/drawing/2014/chart" uri="{C3380CC4-5D6E-409C-BE32-E72D297353CC}">
              <c16:uniqueId val="{00000002-B5B2-42CC-95DB-57A2B14F881E}"/>
            </c:ext>
          </c:extLst>
        </c:ser>
        <c:ser>
          <c:idx val="3"/>
          <c:order val="3"/>
          <c:tx>
            <c:strRef>
              <c:f>Sheet1!$E$1</c:f>
              <c:strCache>
                <c:ptCount val="1"/>
                <c:pt idx="0">
                  <c:v>20 or More Units</c:v>
                </c:pt>
              </c:strCache>
            </c:strRef>
          </c:tx>
          <c:spPr>
            <a:solidFill>
              <a:srgbClr val="4EA7AF"/>
            </a:solidFill>
            <a:ln>
              <a:noFill/>
            </a:ln>
            <a:effectLst/>
          </c:spPr>
          <c:invertIfNegative val="0"/>
          <c:dLbls>
            <c:delete val="1"/>
          </c:dLbls>
          <c:cat>
            <c:strRef>
              <c:f>Sheet1!$A$2:$A$4</c:f>
              <c:strCache>
                <c:ptCount val="3"/>
                <c:pt idx="0">
                  <c:v>Urban</c:v>
                </c:pt>
                <c:pt idx="1">
                  <c:v>Suburban</c:v>
                </c:pt>
                <c:pt idx="2">
                  <c:v>Rural</c:v>
                </c:pt>
              </c:strCache>
            </c:strRef>
          </c:cat>
          <c:val>
            <c:numRef>
              <c:f>Sheet1!$E$2:$E$4</c:f>
              <c:numCache>
                <c:formatCode>0.00</c:formatCode>
                <c:ptCount val="3"/>
                <c:pt idx="0">
                  <c:v>29.907288199011621</c:v>
                </c:pt>
                <c:pt idx="1">
                  <c:v>15.774196320619049</c:v>
                </c:pt>
                <c:pt idx="2">
                  <c:v>7.5687897128583339</c:v>
                </c:pt>
              </c:numCache>
            </c:numRef>
          </c:val>
          <c:extLst>
            <c:ext xmlns:c16="http://schemas.microsoft.com/office/drawing/2014/chart" uri="{C3380CC4-5D6E-409C-BE32-E72D297353CC}">
              <c16:uniqueId val="{00000003-B5B2-42CC-95DB-57A2B14F881E}"/>
            </c:ext>
          </c:extLst>
        </c:ser>
        <c:dLbls>
          <c:dLblPos val="ctr"/>
          <c:showLegendKey val="0"/>
          <c:showVal val="1"/>
          <c:showCatName val="0"/>
          <c:showSerName val="0"/>
          <c:showPercent val="0"/>
          <c:showBubbleSize val="0"/>
        </c:dLbls>
        <c:gapWidth val="100"/>
        <c:overlap val="100"/>
        <c:axId val="2723360"/>
        <c:axId val="2725552"/>
      </c:barChart>
      <c:catAx>
        <c:axId val="272336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dirty="0">
                    <a:solidFill>
                      <a:schemeClr val="tx1">
                        <a:lumMod val="50000"/>
                      </a:schemeClr>
                    </a:solidFill>
                  </a:rPr>
                  <a:t>Structure</a:t>
                </a:r>
                <a:r>
                  <a:rPr lang="en-US" baseline="0" dirty="0">
                    <a:solidFill>
                      <a:schemeClr val="tx1">
                        <a:lumMod val="50000"/>
                      </a:schemeClr>
                    </a:solidFill>
                  </a:rPr>
                  <a:t> Type</a:t>
                </a:r>
                <a:endParaRPr lang="en-US" dirty="0">
                  <a:solidFill>
                    <a:schemeClr val="tx1">
                      <a:lumMod val="50000"/>
                    </a:schemeClr>
                  </a:solidFill>
                </a:endParaRPr>
              </a:p>
            </c:rich>
          </c:tx>
          <c:layout>
            <c:manualLayout>
              <c:xMode val="edge"/>
              <c:yMode val="edge"/>
              <c:x val="7.9532442165659537E-2"/>
              <c:y val="0.8496715038497936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max val="100"/>
        </c:scaling>
        <c:delete val="0"/>
        <c:axPos val="l"/>
        <c:majorGridlines>
          <c:spPr>
            <a:ln w="6350" cap="flat" cmpd="sng" algn="ctr">
              <a:solidFill>
                <a:schemeClr val="tx1">
                  <a:lumMod val="40000"/>
                  <a:lumOff val="60000"/>
                </a:schemeClr>
              </a:solidFill>
              <a:prstDash val="dash"/>
              <a:round/>
            </a:ln>
            <a:effectLst/>
          </c:spPr>
        </c:majorGridlines>
        <c:numFmt formatCode="General" sourceLinked="0"/>
        <c:majorTickMark val="none"/>
        <c:minorTickMark val="none"/>
        <c:tickLblPos val="nextTo"/>
        <c:spPr>
          <a:noFill/>
          <a:ln w="6350">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valAx>
      <c:spPr>
        <a:noFill/>
        <a:ln>
          <a:noFill/>
        </a:ln>
        <a:effectLst/>
      </c:spPr>
    </c:plotArea>
    <c:legend>
      <c:legendPos val="b"/>
      <c:layout>
        <c:manualLayout>
          <c:xMode val="edge"/>
          <c:yMode val="edge"/>
          <c:x val="7.1217202500850188E-2"/>
          <c:y val="0.90223485935793157"/>
          <c:w val="0.83737236333830367"/>
          <c:h val="9.776514064206839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r>
              <a:rPr lang="en-US"/>
              <a:t>Share</a:t>
            </a:r>
            <a:r>
              <a:rPr lang="en-US" baseline="0"/>
              <a:t> of Rental Stock (Percent)</a:t>
            </a:r>
            <a:endParaRPr lang="en-US"/>
          </a:p>
        </c:rich>
      </c:tx>
      <c:layout>
        <c:manualLayout>
          <c:xMode val="edge"/>
          <c:yMode val="edge"/>
          <c:x val="6.0170189404337082E-3"/>
          <c:y val="1.812679660873045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36739012679987"/>
          <c:w val="0.93342058798637895"/>
          <c:h val="0.59414990216742869"/>
        </c:manualLayout>
      </c:layout>
      <c:barChart>
        <c:barDir val="col"/>
        <c:grouping val="stacked"/>
        <c:varyColors val="0"/>
        <c:ser>
          <c:idx val="0"/>
          <c:order val="0"/>
          <c:tx>
            <c:strRef>
              <c:f>Sheet1!$B$1</c:f>
              <c:strCache>
                <c:ptCount val="1"/>
                <c:pt idx="0">
                  <c:v>Under $600</c:v>
                </c:pt>
              </c:strCache>
            </c:strRef>
          </c:tx>
          <c:spPr>
            <a:solidFill>
              <a:srgbClr val="F26829"/>
            </a:solidFill>
            <a:ln>
              <a:noFill/>
            </a:ln>
            <a:effectLst/>
          </c:spPr>
          <c:invertIfNegative val="0"/>
          <c:dLbls>
            <c:delete val="1"/>
          </c:dLbls>
          <c:cat>
            <c:strRef>
              <c:f>Sheet1!$A$2:$A$4</c:f>
              <c:strCache>
                <c:ptCount val="3"/>
                <c:pt idx="0">
                  <c:v>Urban</c:v>
                </c:pt>
                <c:pt idx="1">
                  <c:v>Suburban</c:v>
                </c:pt>
                <c:pt idx="2">
                  <c:v>Rural</c:v>
                </c:pt>
              </c:strCache>
            </c:strRef>
          </c:cat>
          <c:val>
            <c:numRef>
              <c:f>Sheet1!$B$2:$B$4</c:f>
              <c:numCache>
                <c:formatCode>0.00</c:formatCode>
                <c:ptCount val="3"/>
                <c:pt idx="0">
                  <c:v>16.264438751013273</c:v>
                </c:pt>
                <c:pt idx="1">
                  <c:v>22.191307393590325</c:v>
                </c:pt>
                <c:pt idx="2">
                  <c:v>55.677180542741787</c:v>
                </c:pt>
              </c:numCache>
            </c:numRef>
          </c:val>
          <c:extLst>
            <c:ext xmlns:c16="http://schemas.microsoft.com/office/drawing/2014/chart" uri="{C3380CC4-5D6E-409C-BE32-E72D297353CC}">
              <c16:uniqueId val="{00000000-196D-4103-AECF-5F8ECD8CA73E}"/>
            </c:ext>
          </c:extLst>
        </c:ser>
        <c:ser>
          <c:idx val="1"/>
          <c:order val="1"/>
          <c:tx>
            <c:strRef>
              <c:f>Sheet1!$C$1</c:f>
              <c:strCache>
                <c:ptCount val="1"/>
                <c:pt idx="0">
                  <c:v>$600–999</c:v>
                </c:pt>
              </c:strCache>
            </c:strRef>
          </c:tx>
          <c:spPr>
            <a:solidFill>
              <a:srgbClr val="FFC52F"/>
            </a:solidFill>
            <a:ln>
              <a:noFill/>
            </a:ln>
            <a:effectLst/>
          </c:spPr>
          <c:invertIfNegative val="0"/>
          <c:dLbls>
            <c:delete val="1"/>
          </c:dLbls>
          <c:cat>
            <c:strRef>
              <c:f>Sheet1!$A$2:$A$4</c:f>
              <c:strCache>
                <c:ptCount val="3"/>
                <c:pt idx="0">
                  <c:v>Urban</c:v>
                </c:pt>
                <c:pt idx="1">
                  <c:v>Suburban</c:v>
                </c:pt>
                <c:pt idx="2">
                  <c:v>Rural</c:v>
                </c:pt>
              </c:strCache>
            </c:strRef>
          </c:cat>
          <c:val>
            <c:numRef>
              <c:f>Sheet1!$C$2:$C$4</c:f>
              <c:numCache>
                <c:formatCode>0.00</c:formatCode>
                <c:ptCount val="3"/>
                <c:pt idx="0">
                  <c:v>31.875777667212546</c:v>
                </c:pt>
                <c:pt idx="1">
                  <c:v>38.046823816680721</c:v>
                </c:pt>
                <c:pt idx="2">
                  <c:v>32.395270905542958</c:v>
                </c:pt>
              </c:numCache>
            </c:numRef>
          </c:val>
          <c:extLst>
            <c:ext xmlns:c16="http://schemas.microsoft.com/office/drawing/2014/chart" uri="{C3380CC4-5D6E-409C-BE32-E72D297353CC}">
              <c16:uniqueId val="{00000001-196D-4103-AECF-5F8ECD8CA73E}"/>
            </c:ext>
          </c:extLst>
        </c:ser>
        <c:ser>
          <c:idx val="2"/>
          <c:order val="2"/>
          <c:tx>
            <c:strRef>
              <c:f>Sheet1!$D$1</c:f>
              <c:strCache>
                <c:ptCount val="1"/>
                <c:pt idx="0">
                  <c:v>$1,000–1,499</c:v>
                </c:pt>
              </c:strCache>
            </c:strRef>
          </c:tx>
          <c:spPr>
            <a:solidFill>
              <a:srgbClr val="43273B"/>
            </a:solidFill>
            <a:ln>
              <a:noFill/>
            </a:ln>
            <a:effectLst/>
          </c:spPr>
          <c:invertIfNegative val="0"/>
          <c:dLbls>
            <c:delete val="1"/>
          </c:dLbls>
          <c:cat>
            <c:strRef>
              <c:f>Sheet1!$A$2:$A$4</c:f>
              <c:strCache>
                <c:ptCount val="3"/>
                <c:pt idx="0">
                  <c:v>Urban</c:v>
                </c:pt>
                <c:pt idx="1">
                  <c:v>Suburban</c:v>
                </c:pt>
                <c:pt idx="2">
                  <c:v>Rural</c:v>
                </c:pt>
              </c:strCache>
            </c:strRef>
          </c:cat>
          <c:val>
            <c:numRef>
              <c:f>Sheet1!$D$2:$D$4</c:f>
              <c:numCache>
                <c:formatCode>0.00</c:formatCode>
                <c:ptCount val="3"/>
                <c:pt idx="0">
                  <c:v>27.302126918173673</c:v>
                </c:pt>
                <c:pt idx="1">
                  <c:v>24.445625423053166</c:v>
                </c:pt>
                <c:pt idx="2">
                  <c:v>8.2937869379564066</c:v>
                </c:pt>
              </c:numCache>
            </c:numRef>
          </c:val>
          <c:extLst>
            <c:ext xmlns:c16="http://schemas.microsoft.com/office/drawing/2014/chart" uri="{C3380CC4-5D6E-409C-BE32-E72D297353CC}">
              <c16:uniqueId val="{00000002-196D-4103-AECF-5F8ECD8CA73E}"/>
            </c:ext>
          </c:extLst>
        </c:ser>
        <c:ser>
          <c:idx val="3"/>
          <c:order val="3"/>
          <c:tx>
            <c:strRef>
              <c:f>Sheet1!$E$1</c:f>
              <c:strCache>
                <c:ptCount val="1"/>
                <c:pt idx="0">
                  <c:v>$1,500 and Over</c:v>
                </c:pt>
              </c:strCache>
            </c:strRef>
          </c:tx>
          <c:spPr>
            <a:solidFill>
              <a:srgbClr val="4EA7AF"/>
            </a:solidFill>
            <a:ln>
              <a:noFill/>
            </a:ln>
            <a:effectLst/>
          </c:spPr>
          <c:invertIfNegative val="0"/>
          <c:dLbls>
            <c:delete val="1"/>
          </c:dLbls>
          <c:cat>
            <c:strRef>
              <c:f>Sheet1!$A$2:$A$4</c:f>
              <c:strCache>
                <c:ptCount val="3"/>
                <c:pt idx="0">
                  <c:v>Urban</c:v>
                </c:pt>
                <c:pt idx="1">
                  <c:v>Suburban</c:v>
                </c:pt>
                <c:pt idx="2">
                  <c:v>Rural</c:v>
                </c:pt>
              </c:strCache>
            </c:strRef>
          </c:cat>
          <c:val>
            <c:numRef>
              <c:f>Sheet1!$E$2:$E$4</c:f>
              <c:numCache>
                <c:formatCode>0.00</c:formatCode>
                <c:ptCount val="3"/>
                <c:pt idx="0">
                  <c:v>24.557656663600508</c:v>
                </c:pt>
                <c:pt idx="1">
                  <c:v>15.316243366675788</c:v>
                </c:pt>
                <c:pt idx="2">
                  <c:v>3.633761613758848</c:v>
                </c:pt>
              </c:numCache>
            </c:numRef>
          </c:val>
          <c:extLst>
            <c:ext xmlns:c16="http://schemas.microsoft.com/office/drawing/2014/chart" uri="{C3380CC4-5D6E-409C-BE32-E72D297353CC}">
              <c16:uniqueId val="{00000003-196D-4103-AECF-5F8ECD8CA73E}"/>
            </c:ext>
          </c:extLst>
        </c:ser>
        <c:dLbls>
          <c:dLblPos val="ctr"/>
          <c:showLegendKey val="0"/>
          <c:showVal val="1"/>
          <c:showCatName val="0"/>
          <c:showSerName val="0"/>
          <c:showPercent val="0"/>
          <c:showBubbleSize val="0"/>
        </c:dLbls>
        <c:gapWidth val="100"/>
        <c:overlap val="100"/>
        <c:axId val="2723360"/>
        <c:axId val="2725552"/>
      </c:barChart>
      <c:catAx>
        <c:axId val="272336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dirty="0">
                    <a:solidFill>
                      <a:schemeClr val="tx1">
                        <a:lumMod val="50000"/>
                      </a:schemeClr>
                    </a:solidFill>
                  </a:rPr>
                  <a:t>Contract Rent</a:t>
                </a:r>
              </a:p>
            </c:rich>
          </c:tx>
          <c:layout>
            <c:manualLayout>
              <c:xMode val="edge"/>
              <c:yMode val="edge"/>
              <c:x val="9.2522372054242283E-2"/>
              <c:y val="0.8524859884182985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max val="100"/>
        </c:scaling>
        <c:delete val="0"/>
        <c:axPos val="l"/>
        <c:majorGridlines>
          <c:spPr>
            <a:ln w="6350" cap="flat" cmpd="sng" algn="ctr">
              <a:solidFill>
                <a:schemeClr val="tx1">
                  <a:lumMod val="40000"/>
                  <a:lumOff val="60000"/>
                </a:schemeClr>
              </a:solidFill>
              <a:prstDash val="dash"/>
              <a:round/>
            </a:ln>
            <a:effectLst/>
          </c:spPr>
        </c:majorGridlines>
        <c:numFmt formatCode="General" sourceLinked="0"/>
        <c:majorTickMark val="none"/>
        <c:minorTickMark val="none"/>
        <c:tickLblPos val="nextTo"/>
        <c:spPr>
          <a:noFill/>
          <a:ln w="6350">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valAx>
      <c:spPr>
        <a:noFill/>
        <a:ln>
          <a:noFill/>
        </a:ln>
        <a:effectLst/>
      </c:spPr>
    </c:plotArea>
    <c:legend>
      <c:legendPos val="b"/>
      <c:layout>
        <c:manualLayout>
          <c:xMode val="edge"/>
          <c:yMode val="edge"/>
          <c:x val="6.6787512005037977E-2"/>
          <c:y val="0.90225981296121505"/>
          <c:w val="0.64208061630424973"/>
          <c:h val="9.7740187038784981E-2"/>
        </c:manualLayout>
      </c:layout>
      <c:overlay val="0"/>
      <c:spPr>
        <a:noFill/>
        <a:ln>
          <a:noFill/>
        </a:ln>
        <a:effectLst/>
      </c:spPr>
      <c:txPr>
        <a:bodyPr rot="0" spcFirstLastPara="1" vertOverflow="ellipsis" vert="horz" wrap="square" anchor="t" anchorCtr="0"/>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r>
              <a:rPr lang="en-US"/>
              <a:t>Market Spending (Billions</a:t>
            </a:r>
            <a:r>
              <a:rPr lang="en-US" baseline="0"/>
              <a:t> of dollars)</a:t>
            </a:r>
            <a:endParaRPr lang="en-US"/>
          </a:p>
        </c:rich>
      </c:tx>
      <c:layout>
        <c:manualLayout>
          <c:xMode val="edge"/>
          <c:yMode val="edge"/>
          <c:x val="1.1506999725500981E-2"/>
          <c:y val="1.812688821752266E-2"/>
        </c:manualLayout>
      </c:layout>
      <c:overlay val="0"/>
      <c:spPr>
        <a:noFill/>
        <a:ln>
          <a:noFill/>
        </a:ln>
        <a:effectLst/>
      </c:spPr>
      <c:txPr>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3.7978822507192089E-2"/>
          <c:y val="0.11559102695244665"/>
          <c:w val="0.93342058798637895"/>
          <c:h val="0.65548199150143438"/>
        </c:manualLayout>
      </c:layout>
      <c:barChart>
        <c:barDir val="col"/>
        <c:grouping val="clustered"/>
        <c:varyColors val="0"/>
        <c:ser>
          <c:idx val="0"/>
          <c:order val="0"/>
          <c:tx>
            <c:strRef>
              <c:f>Sheet1!$B$1</c:f>
              <c:strCache>
                <c:ptCount val="1"/>
                <c:pt idx="0">
                  <c:v>Rental Maintenance</c:v>
                </c:pt>
              </c:strCache>
            </c:strRef>
          </c:tx>
          <c:spPr>
            <a:solidFill>
              <a:srgbClr val="F26829"/>
            </a:solidFill>
            <a:ln>
              <a:noFill/>
            </a:ln>
            <a:effectLst/>
          </c:spPr>
          <c:invertIfNegative val="0"/>
          <c:cat>
            <c:numRef>
              <c:f>Sheet1!$A$16:$A$26</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Sheet1!$B$16:$B$26</c:f>
              <c:numCache>
                <c:formatCode>General</c:formatCode>
                <c:ptCount val="11"/>
                <c:pt idx="0">
                  <c:v>21</c:v>
                </c:pt>
                <c:pt idx="1">
                  <c:v>22</c:v>
                </c:pt>
                <c:pt idx="2">
                  <c:v>23</c:v>
                </c:pt>
                <c:pt idx="3">
                  <c:v>21</c:v>
                </c:pt>
                <c:pt idx="4">
                  <c:v>20</c:v>
                </c:pt>
                <c:pt idx="5">
                  <c:v>19</c:v>
                </c:pt>
                <c:pt idx="6">
                  <c:v>22</c:v>
                </c:pt>
                <c:pt idx="7">
                  <c:v>21</c:v>
                </c:pt>
                <c:pt idx="8">
                  <c:v>20</c:v>
                </c:pt>
                <c:pt idx="9">
                  <c:v>22</c:v>
                </c:pt>
                <c:pt idx="10">
                  <c:v>22</c:v>
                </c:pt>
              </c:numCache>
            </c:numRef>
          </c:val>
          <c:extLst>
            <c:ext xmlns:c16="http://schemas.microsoft.com/office/drawing/2014/chart" uri="{C3380CC4-5D6E-409C-BE32-E72D297353CC}">
              <c16:uniqueId val="{00000000-C347-44D6-B583-CDDE753BDE27}"/>
            </c:ext>
          </c:extLst>
        </c:ser>
        <c:ser>
          <c:idx val="1"/>
          <c:order val="1"/>
          <c:tx>
            <c:strRef>
              <c:f>Sheet1!$C$1</c:f>
              <c:strCache>
                <c:ptCount val="1"/>
                <c:pt idx="0">
                  <c:v>Rental Improvements</c:v>
                </c:pt>
              </c:strCache>
            </c:strRef>
          </c:tx>
          <c:spPr>
            <a:solidFill>
              <a:srgbClr val="FFC52F"/>
            </a:solidFill>
            <a:ln>
              <a:noFill/>
            </a:ln>
            <a:effectLst/>
          </c:spPr>
          <c:invertIfNegative val="0"/>
          <c:cat>
            <c:numRef>
              <c:f>Sheet1!$A$16:$A$26</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Sheet1!$C$16:$C$26</c:f>
              <c:numCache>
                <c:formatCode>General</c:formatCode>
                <c:ptCount val="11"/>
                <c:pt idx="0">
                  <c:v>23</c:v>
                </c:pt>
                <c:pt idx="1">
                  <c:v>18</c:v>
                </c:pt>
                <c:pt idx="2">
                  <c:v>24</c:v>
                </c:pt>
                <c:pt idx="3">
                  <c:v>27</c:v>
                </c:pt>
                <c:pt idx="4">
                  <c:v>30</c:v>
                </c:pt>
                <c:pt idx="5">
                  <c:v>33</c:v>
                </c:pt>
                <c:pt idx="6">
                  <c:v>36</c:v>
                </c:pt>
                <c:pt idx="7">
                  <c:v>45</c:v>
                </c:pt>
                <c:pt idx="8">
                  <c:v>51</c:v>
                </c:pt>
                <c:pt idx="9">
                  <c:v>47</c:v>
                </c:pt>
                <c:pt idx="10">
                  <c:v>57</c:v>
                </c:pt>
              </c:numCache>
            </c:numRef>
          </c:val>
          <c:extLst>
            <c:ext xmlns:c16="http://schemas.microsoft.com/office/drawing/2014/chart" uri="{C3380CC4-5D6E-409C-BE32-E72D297353CC}">
              <c16:uniqueId val="{00000001-C347-44D6-B583-CDDE753BDE27}"/>
            </c:ext>
          </c:extLst>
        </c:ser>
        <c:dLbls>
          <c:showLegendKey val="0"/>
          <c:showVal val="0"/>
          <c:showCatName val="0"/>
          <c:showSerName val="0"/>
          <c:showPercent val="0"/>
          <c:showBubbleSize val="0"/>
        </c:dLbls>
        <c:gapWidth val="100"/>
        <c:axId val="2723360"/>
        <c:axId val="2725552"/>
      </c:barChart>
      <c:catAx>
        <c:axId val="2723360"/>
        <c:scaling>
          <c:orientation val="minMax"/>
        </c:scaling>
        <c:delete val="0"/>
        <c:axPos val="b"/>
        <c:numFmt formatCode="General" sourceLinked="1"/>
        <c:majorTickMark val="none"/>
        <c:minorTickMark val="none"/>
        <c:tickLblPos val="nextTo"/>
        <c:spPr>
          <a:noFill/>
          <a:ln w="6350" cap="flat" cmpd="sng" algn="ctr">
            <a:solidFill>
              <a:srgbClr val="FFFFFF">
                <a:lumMod val="65000"/>
              </a:srgb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scaling>
        <c:delete val="0"/>
        <c:axPos val="l"/>
        <c:majorGridlines>
          <c:spPr>
            <a:ln w="6350" cap="flat" cmpd="sng" algn="ctr">
              <a:solidFill>
                <a:schemeClr val="tx1">
                  <a:lumMod val="40000"/>
                  <a:lumOff val="60000"/>
                </a:schemeClr>
              </a:solidFill>
              <a:prstDash val="dash"/>
              <a:round/>
            </a:ln>
            <a:effectLst/>
          </c:spPr>
        </c:majorGridlines>
        <c:numFmt formatCode="#,##0" sourceLinked="0"/>
        <c:majorTickMark val="none"/>
        <c:minorTickMark val="none"/>
        <c:tickLblPos val="nextTo"/>
        <c:spPr>
          <a:noFill/>
          <a:ln w="6350">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valAx>
      <c:spPr>
        <a:noFill/>
        <a:ln>
          <a:noFill/>
        </a:ln>
        <a:effectLst/>
      </c:spPr>
    </c:plotArea>
    <c:legend>
      <c:legendPos val="b"/>
      <c:layout>
        <c:manualLayout>
          <c:xMode val="edge"/>
          <c:yMode val="edge"/>
          <c:x val="1.5846245955461989E-2"/>
          <c:y val="0.93947569997859026"/>
          <c:w val="0.38815945152065984"/>
          <c:h val="6.052419899071607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r>
              <a:rPr lang="en-US"/>
              <a:t>Share of Rental Units (Percent)</a:t>
            </a:r>
          </a:p>
        </c:rich>
      </c:tx>
      <c:layout>
        <c:manualLayout>
          <c:xMode val="edge"/>
          <c:yMode val="edge"/>
          <c:x val="6.0170189404337082E-3"/>
          <c:y val="1.8126916795776243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36739012679987"/>
          <c:w val="0.93342058798637895"/>
          <c:h val="0.64415058737255426"/>
        </c:manualLayout>
      </c:layout>
      <c:barChart>
        <c:barDir val="col"/>
        <c:grouping val="stacked"/>
        <c:varyColors val="0"/>
        <c:ser>
          <c:idx val="0"/>
          <c:order val="0"/>
          <c:tx>
            <c:strRef>
              <c:f>Sheet1!$B$1</c:f>
              <c:strCache>
                <c:ptCount val="1"/>
                <c:pt idx="0">
                  <c:v>Severely Inadequate</c:v>
                </c:pt>
              </c:strCache>
            </c:strRef>
          </c:tx>
          <c:spPr>
            <a:solidFill>
              <a:srgbClr val="F26829"/>
            </a:solidFill>
            <a:ln>
              <a:noFill/>
            </a:ln>
            <a:effectLst/>
          </c:spPr>
          <c:invertIfNegative val="0"/>
          <c:cat>
            <c:strRef>
              <c:f>Sheet1!$A$2:$A$6</c:f>
              <c:strCache>
                <c:ptCount val="5"/>
                <c:pt idx="0">
                  <c:v>Before 1940</c:v>
                </c:pt>
                <c:pt idx="1">
                  <c:v>1940–1969</c:v>
                </c:pt>
                <c:pt idx="2">
                  <c:v>1970–1999</c:v>
                </c:pt>
                <c:pt idx="3">
                  <c:v>2000–2019</c:v>
                </c:pt>
                <c:pt idx="4">
                  <c:v>All Rental Units</c:v>
                </c:pt>
              </c:strCache>
            </c:strRef>
          </c:cat>
          <c:val>
            <c:numRef>
              <c:f>Sheet1!$B$2:$B$6</c:f>
              <c:numCache>
                <c:formatCode>0.0</c:formatCode>
                <c:ptCount val="5"/>
                <c:pt idx="0">
                  <c:v>3.6695891564657495</c:v>
                </c:pt>
                <c:pt idx="1">
                  <c:v>2.5886803122579809</c:v>
                </c:pt>
                <c:pt idx="2">
                  <c:v>1.1791451411365159</c:v>
                </c:pt>
                <c:pt idx="3">
                  <c:v>0.6608139611638395</c:v>
                </c:pt>
                <c:pt idx="4">
                  <c:v>1.827415576857925</c:v>
                </c:pt>
              </c:numCache>
            </c:numRef>
          </c:val>
          <c:extLst>
            <c:ext xmlns:c16="http://schemas.microsoft.com/office/drawing/2014/chart" uri="{C3380CC4-5D6E-409C-BE32-E72D297353CC}">
              <c16:uniqueId val="{00000000-C347-44D6-B583-CDDE753BDE27}"/>
            </c:ext>
          </c:extLst>
        </c:ser>
        <c:ser>
          <c:idx val="1"/>
          <c:order val="1"/>
          <c:tx>
            <c:strRef>
              <c:f>Sheet1!$C$1</c:f>
              <c:strCache>
                <c:ptCount val="1"/>
                <c:pt idx="0">
                  <c:v>Moderately Inadequate</c:v>
                </c:pt>
              </c:strCache>
            </c:strRef>
          </c:tx>
          <c:spPr>
            <a:solidFill>
              <a:srgbClr val="FFC52F"/>
            </a:solidFill>
            <a:ln>
              <a:noFill/>
            </a:ln>
            <a:effectLst/>
          </c:spPr>
          <c:invertIfNegative val="0"/>
          <c:cat>
            <c:strRef>
              <c:f>Sheet1!$A$2:$A$6</c:f>
              <c:strCache>
                <c:ptCount val="5"/>
                <c:pt idx="0">
                  <c:v>Before 1940</c:v>
                </c:pt>
                <c:pt idx="1">
                  <c:v>1940–1969</c:v>
                </c:pt>
                <c:pt idx="2">
                  <c:v>1970–1999</c:v>
                </c:pt>
                <c:pt idx="3">
                  <c:v>2000–2019</c:v>
                </c:pt>
                <c:pt idx="4">
                  <c:v>All Rental Units</c:v>
                </c:pt>
              </c:strCache>
            </c:strRef>
          </c:cat>
          <c:val>
            <c:numRef>
              <c:f>Sheet1!$C$2:$C$6</c:f>
              <c:numCache>
                <c:formatCode>0.0</c:formatCode>
                <c:ptCount val="5"/>
                <c:pt idx="0">
                  <c:v>7.5093995708458481</c:v>
                </c:pt>
                <c:pt idx="1">
                  <c:v>7.0246693107264901</c:v>
                </c:pt>
                <c:pt idx="2">
                  <c:v>4.8588208016773118</c:v>
                </c:pt>
                <c:pt idx="3">
                  <c:v>3.5931205164057909</c:v>
                </c:pt>
                <c:pt idx="4">
                  <c:v>5.5810945422134459</c:v>
                </c:pt>
              </c:numCache>
            </c:numRef>
          </c:val>
          <c:extLst>
            <c:ext xmlns:c16="http://schemas.microsoft.com/office/drawing/2014/chart" uri="{C3380CC4-5D6E-409C-BE32-E72D297353CC}">
              <c16:uniqueId val="{00000001-C347-44D6-B583-CDDE753BDE27}"/>
            </c:ext>
          </c:extLst>
        </c:ser>
        <c:dLbls>
          <c:showLegendKey val="0"/>
          <c:showVal val="0"/>
          <c:showCatName val="0"/>
          <c:showSerName val="0"/>
          <c:showPercent val="0"/>
          <c:showBubbleSize val="0"/>
        </c:dLbls>
        <c:gapWidth val="100"/>
        <c:overlap val="100"/>
        <c:axId val="2723360"/>
        <c:axId val="2725552"/>
      </c:barChart>
      <c:catAx>
        <c:axId val="272336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Year Built</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scaling>
        <c:delete val="0"/>
        <c:axPos val="l"/>
        <c:majorGridlines>
          <c:spPr>
            <a:ln w="6350" cap="flat" cmpd="sng" algn="ctr">
              <a:solidFill>
                <a:schemeClr val="tx1">
                  <a:lumMod val="40000"/>
                  <a:lumOff val="60000"/>
                </a:schemeClr>
              </a:solidFill>
              <a:prstDash val="dash"/>
              <a:round/>
            </a:ln>
            <a:effectLst/>
          </c:spPr>
        </c:majorGridlines>
        <c:numFmt formatCode="#,##0" sourceLinked="0"/>
        <c:majorTickMark val="none"/>
        <c:minorTickMark val="none"/>
        <c:tickLblPos val="nextTo"/>
        <c:spPr>
          <a:noFill/>
          <a:ln w="6350">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valAx>
      <c:spPr>
        <a:noFill/>
        <a:ln>
          <a:noFill/>
        </a:ln>
        <a:effectLst/>
      </c:spPr>
    </c:plotArea>
    <c:legend>
      <c:legendPos val="b"/>
      <c:layout>
        <c:manualLayout>
          <c:xMode val="edge"/>
          <c:yMode val="edge"/>
          <c:x val="1.5846208356175076E-2"/>
          <c:y val="0.92739115487044543"/>
          <c:w val="0.41231536697495574"/>
          <c:h val="7.051407093750743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r>
              <a:rPr lang="en-US"/>
              <a:t>Annual Change (Percent)</a:t>
            </a:r>
          </a:p>
        </c:rich>
      </c:tx>
      <c:layout>
        <c:manualLayout>
          <c:xMode val="edge"/>
          <c:yMode val="edge"/>
          <c:x val="4.9190227834202587E-3"/>
          <c:y val="1.8126856353992849E-2"/>
        </c:manualLayout>
      </c:layout>
      <c:overlay val="0"/>
      <c:spPr>
        <a:noFill/>
        <a:ln>
          <a:noFill/>
        </a:ln>
        <a:effectLst/>
      </c:spPr>
      <c:txPr>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36739012679987"/>
          <c:w val="0.93342058798637895"/>
          <c:h val="0.65281524021187021"/>
        </c:manualLayout>
      </c:layout>
      <c:lineChart>
        <c:grouping val="standard"/>
        <c:varyColors val="0"/>
        <c:ser>
          <c:idx val="0"/>
          <c:order val="0"/>
          <c:tx>
            <c:strRef>
              <c:f>Sheet1!$B$1</c:f>
              <c:strCache>
                <c:ptCount val="1"/>
                <c:pt idx="0">
                  <c:v>Typical Rent</c:v>
                </c:pt>
              </c:strCache>
            </c:strRef>
          </c:tx>
          <c:spPr>
            <a:ln w="38100" cap="rnd">
              <a:solidFill>
                <a:srgbClr val="FFC52F"/>
              </a:solidFill>
              <a:round/>
            </a:ln>
            <a:effectLst/>
          </c:spPr>
          <c:marker>
            <c:symbol val="none"/>
          </c:marker>
          <c:cat>
            <c:numRef>
              <c:f>Sheet1!$A$2:$A$82</c:f>
              <c:numCache>
                <c:formatCode>0</c:formatCode>
                <c:ptCount val="81"/>
                <c:pt idx="0">
                  <c:v>2015</c:v>
                </c:pt>
                <c:pt idx="1">
                  <c:v>2015</c:v>
                </c:pt>
                <c:pt idx="2">
                  <c:v>2015</c:v>
                </c:pt>
                <c:pt idx="3">
                  <c:v>2015</c:v>
                </c:pt>
                <c:pt idx="4">
                  <c:v>2015</c:v>
                </c:pt>
                <c:pt idx="5">
                  <c:v>2015</c:v>
                </c:pt>
                <c:pt idx="6">
                  <c:v>2015</c:v>
                </c:pt>
                <c:pt idx="7">
                  <c:v>2015</c:v>
                </c:pt>
                <c:pt idx="8">
                  <c:v>2015</c:v>
                </c:pt>
                <c:pt idx="9">
                  <c:v>2015</c:v>
                </c:pt>
                <c:pt idx="10">
                  <c:v>2015</c:v>
                </c:pt>
                <c:pt idx="11">
                  <c:v>2015</c:v>
                </c:pt>
                <c:pt idx="12">
                  <c:v>2016</c:v>
                </c:pt>
                <c:pt idx="13">
                  <c:v>2016</c:v>
                </c:pt>
                <c:pt idx="14">
                  <c:v>2016</c:v>
                </c:pt>
                <c:pt idx="15">
                  <c:v>2016</c:v>
                </c:pt>
                <c:pt idx="16">
                  <c:v>2016</c:v>
                </c:pt>
                <c:pt idx="17">
                  <c:v>2016</c:v>
                </c:pt>
                <c:pt idx="18">
                  <c:v>2016</c:v>
                </c:pt>
                <c:pt idx="19">
                  <c:v>2016</c:v>
                </c:pt>
                <c:pt idx="20">
                  <c:v>2016</c:v>
                </c:pt>
                <c:pt idx="21">
                  <c:v>2016</c:v>
                </c:pt>
                <c:pt idx="22">
                  <c:v>2016</c:v>
                </c:pt>
                <c:pt idx="23">
                  <c:v>2016</c:v>
                </c:pt>
                <c:pt idx="24">
                  <c:v>2017</c:v>
                </c:pt>
                <c:pt idx="25">
                  <c:v>2017</c:v>
                </c:pt>
                <c:pt idx="26">
                  <c:v>2017</c:v>
                </c:pt>
                <c:pt idx="27">
                  <c:v>2017</c:v>
                </c:pt>
                <c:pt idx="28">
                  <c:v>2017</c:v>
                </c:pt>
                <c:pt idx="29">
                  <c:v>2017</c:v>
                </c:pt>
                <c:pt idx="30">
                  <c:v>2017</c:v>
                </c:pt>
                <c:pt idx="31">
                  <c:v>2017</c:v>
                </c:pt>
                <c:pt idx="32">
                  <c:v>2017</c:v>
                </c:pt>
                <c:pt idx="33">
                  <c:v>2017</c:v>
                </c:pt>
                <c:pt idx="34">
                  <c:v>2017</c:v>
                </c:pt>
                <c:pt idx="35">
                  <c:v>2017</c:v>
                </c:pt>
                <c:pt idx="36">
                  <c:v>2018</c:v>
                </c:pt>
                <c:pt idx="37">
                  <c:v>2018</c:v>
                </c:pt>
                <c:pt idx="38">
                  <c:v>2018</c:v>
                </c:pt>
                <c:pt idx="39">
                  <c:v>2018</c:v>
                </c:pt>
                <c:pt idx="40">
                  <c:v>2018</c:v>
                </c:pt>
                <c:pt idx="41">
                  <c:v>2018</c:v>
                </c:pt>
                <c:pt idx="42">
                  <c:v>2018</c:v>
                </c:pt>
                <c:pt idx="43">
                  <c:v>2018</c:v>
                </c:pt>
                <c:pt idx="44">
                  <c:v>2018</c:v>
                </c:pt>
                <c:pt idx="45">
                  <c:v>2018</c:v>
                </c:pt>
                <c:pt idx="46">
                  <c:v>2018</c:v>
                </c:pt>
                <c:pt idx="47">
                  <c:v>2018</c:v>
                </c:pt>
                <c:pt idx="48">
                  <c:v>2019</c:v>
                </c:pt>
                <c:pt idx="49">
                  <c:v>2019</c:v>
                </c:pt>
                <c:pt idx="50">
                  <c:v>2019</c:v>
                </c:pt>
                <c:pt idx="51">
                  <c:v>2019</c:v>
                </c:pt>
                <c:pt idx="52">
                  <c:v>2019</c:v>
                </c:pt>
                <c:pt idx="53">
                  <c:v>2019</c:v>
                </c:pt>
                <c:pt idx="54">
                  <c:v>2019</c:v>
                </c:pt>
                <c:pt idx="55">
                  <c:v>2019</c:v>
                </c:pt>
                <c:pt idx="56">
                  <c:v>2019</c:v>
                </c:pt>
                <c:pt idx="57">
                  <c:v>2019</c:v>
                </c:pt>
                <c:pt idx="58">
                  <c:v>2019</c:v>
                </c:pt>
                <c:pt idx="59">
                  <c:v>2019</c:v>
                </c:pt>
                <c:pt idx="60">
                  <c:v>2020</c:v>
                </c:pt>
                <c:pt idx="61">
                  <c:v>2020</c:v>
                </c:pt>
                <c:pt idx="62">
                  <c:v>2020</c:v>
                </c:pt>
                <c:pt idx="63">
                  <c:v>2020</c:v>
                </c:pt>
                <c:pt idx="64">
                  <c:v>2020</c:v>
                </c:pt>
                <c:pt idx="65">
                  <c:v>2020</c:v>
                </c:pt>
                <c:pt idx="66">
                  <c:v>2020</c:v>
                </c:pt>
                <c:pt idx="67">
                  <c:v>2020</c:v>
                </c:pt>
                <c:pt idx="68">
                  <c:v>2020</c:v>
                </c:pt>
                <c:pt idx="69">
                  <c:v>2020</c:v>
                </c:pt>
                <c:pt idx="70">
                  <c:v>2020</c:v>
                </c:pt>
                <c:pt idx="71">
                  <c:v>2020</c:v>
                </c:pt>
                <c:pt idx="72">
                  <c:v>2021</c:v>
                </c:pt>
                <c:pt idx="73">
                  <c:v>2021</c:v>
                </c:pt>
                <c:pt idx="74">
                  <c:v>2021</c:v>
                </c:pt>
                <c:pt idx="75">
                  <c:v>2021</c:v>
                </c:pt>
                <c:pt idx="76">
                  <c:v>2021</c:v>
                </c:pt>
                <c:pt idx="77">
                  <c:v>2021</c:v>
                </c:pt>
                <c:pt idx="78">
                  <c:v>2021</c:v>
                </c:pt>
                <c:pt idx="79">
                  <c:v>2021</c:v>
                </c:pt>
                <c:pt idx="80">
                  <c:v>2021</c:v>
                </c:pt>
              </c:numCache>
            </c:numRef>
          </c:cat>
          <c:val>
            <c:numRef>
              <c:f>Sheet1!$B$2:$B$82</c:f>
              <c:numCache>
                <c:formatCode>0.0</c:formatCode>
                <c:ptCount val="81"/>
                <c:pt idx="0">
                  <c:v>4.9000000000000004</c:v>
                </c:pt>
                <c:pt idx="1">
                  <c:v>4.9000000000000004</c:v>
                </c:pt>
                <c:pt idx="2">
                  <c:v>4.9000000000000004</c:v>
                </c:pt>
                <c:pt idx="3">
                  <c:v>4.9000000000000004</c:v>
                </c:pt>
                <c:pt idx="4">
                  <c:v>4.9000000000000004</c:v>
                </c:pt>
                <c:pt idx="5">
                  <c:v>4.8</c:v>
                </c:pt>
                <c:pt idx="6">
                  <c:v>4.7</c:v>
                </c:pt>
                <c:pt idx="7">
                  <c:v>4.7</c:v>
                </c:pt>
                <c:pt idx="8">
                  <c:v>4.7</c:v>
                </c:pt>
                <c:pt idx="9">
                  <c:v>4.7</c:v>
                </c:pt>
                <c:pt idx="10">
                  <c:v>4.5999999999999996</c:v>
                </c:pt>
                <c:pt idx="11">
                  <c:v>4.5999999999999996</c:v>
                </c:pt>
                <c:pt idx="12">
                  <c:v>4.5</c:v>
                </c:pt>
                <c:pt idx="13">
                  <c:v>4.4000000000000004</c:v>
                </c:pt>
                <c:pt idx="14">
                  <c:v>4.4000000000000004</c:v>
                </c:pt>
                <c:pt idx="15">
                  <c:v>4.2</c:v>
                </c:pt>
                <c:pt idx="16">
                  <c:v>4.0999999999999996</c:v>
                </c:pt>
                <c:pt idx="17">
                  <c:v>4</c:v>
                </c:pt>
                <c:pt idx="18">
                  <c:v>4</c:v>
                </c:pt>
                <c:pt idx="19">
                  <c:v>3.9</c:v>
                </c:pt>
                <c:pt idx="20">
                  <c:v>3.7</c:v>
                </c:pt>
                <c:pt idx="21">
                  <c:v>3.6</c:v>
                </c:pt>
                <c:pt idx="22">
                  <c:v>3.6</c:v>
                </c:pt>
                <c:pt idx="23">
                  <c:v>3.5</c:v>
                </c:pt>
                <c:pt idx="24">
                  <c:v>3.3</c:v>
                </c:pt>
                <c:pt idx="25">
                  <c:v>3.4</c:v>
                </c:pt>
                <c:pt idx="26">
                  <c:v>3.3</c:v>
                </c:pt>
                <c:pt idx="27">
                  <c:v>3.3</c:v>
                </c:pt>
                <c:pt idx="28">
                  <c:v>3.3</c:v>
                </c:pt>
                <c:pt idx="29">
                  <c:v>3.3</c:v>
                </c:pt>
                <c:pt idx="30">
                  <c:v>3.3</c:v>
                </c:pt>
                <c:pt idx="31">
                  <c:v>3.3</c:v>
                </c:pt>
                <c:pt idx="32">
                  <c:v>3.2</c:v>
                </c:pt>
                <c:pt idx="33">
                  <c:v>3.2</c:v>
                </c:pt>
                <c:pt idx="34">
                  <c:v>3.3</c:v>
                </c:pt>
                <c:pt idx="35">
                  <c:v>3.3</c:v>
                </c:pt>
                <c:pt idx="36">
                  <c:v>3.3</c:v>
                </c:pt>
                <c:pt idx="37">
                  <c:v>3.3</c:v>
                </c:pt>
                <c:pt idx="38">
                  <c:v>3.3</c:v>
                </c:pt>
                <c:pt idx="39">
                  <c:v>3.4</c:v>
                </c:pt>
                <c:pt idx="40">
                  <c:v>3.4</c:v>
                </c:pt>
                <c:pt idx="41">
                  <c:v>3.4</c:v>
                </c:pt>
                <c:pt idx="42">
                  <c:v>3.5</c:v>
                </c:pt>
                <c:pt idx="43">
                  <c:v>3.5</c:v>
                </c:pt>
                <c:pt idx="44">
                  <c:v>3.6</c:v>
                </c:pt>
                <c:pt idx="45">
                  <c:v>3.7</c:v>
                </c:pt>
                <c:pt idx="46">
                  <c:v>3.6</c:v>
                </c:pt>
                <c:pt idx="47">
                  <c:v>3.6</c:v>
                </c:pt>
                <c:pt idx="48">
                  <c:v>3.7</c:v>
                </c:pt>
                <c:pt idx="49">
                  <c:v>3.7</c:v>
                </c:pt>
                <c:pt idx="50">
                  <c:v>3.7</c:v>
                </c:pt>
                <c:pt idx="51">
                  <c:v>3.7</c:v>
                </c:pt>
                <c:pt idx="52">
                  <c:v>3.7</c:v>
                </c:pt>
                <c:pt idx="53">
                  <c:v>3.7</c:v>
                </c:pt>
                <c:pt idx="54">
                  <c:v>3.7</c:v>
                </c:pt>
                <c:pt idx="55">
                  <c:v>3.6</c:v>
                </c:pt>
                <c:pt idx="56">
                  <c:v>3.5</c:v>
                </c:pt>
                <c:pt idx="57">
                  <c:v>3.5</c:v>
                </c:pt>
                <c:pt idx="58">
                  <c:v>3.3</c:v>
                </c:pt>
                <c:pt idx="59">
                  <c:v>3.1</c:v>
                </c:pt>
                <c:pt idx="60">
                  <c:v>2.9</c:v>
                </c:pt>
                <c:pt idx="61">
                  <c:v>2.7</c:v>
                </c:pt>
                <c:pt idx="62">
                  <c:v>2.4</c:v>
                </c:pt>
                <c:pt idx="63">
                  <c:v>2.1</c:v>
                </c:pt>
                <c:pt idx="64">
                  <c:v>1.9</c:v>
                </c:pt>
                <c:pt idx="65">
                  <c:v>1.6</c:v>
                </c:pt>
                <c:pt idx="66">
                  <c:v>1.4</c:v>
                </c:pt>
                <c:pt idx="67">
                  <c:v>1.3</c:v>
                </c:pt>
                <c:pt idx="68">
                  <c:v>1.2</c:v>
                </c:pt>
                <c:pt idx="69">
                  <c:v>1.1000000000000001</c:v>
                </c:pt>
                <c:pt idx="70">
                  <c:v>1.5</c:v>
                </c:pt>
                <c:pt idx="71">
                  <c:v>1.9</c:v>
                </c:pt>
                <c:pt idx="72">
                  <c:v>2.2999999999999998</c:v>
                </c:pt>
                <c:pt idx="73">
                  <c:v>3.4</c:v>
                </c:pt>
                <c:pt idx="74">
                  <c:v>4.5</c:v>
                </c:pt>
                <c:pt idx="75">
                  <c:v>5.6</c:v>
                </c:pt>
                <c:pt idx="76">
                  <c:v>6.7</c:v>
                </c:pt>
                <c:pt idx="77">
                  <c:v>7.8</c:v>
                </c:pt>
                <c:pt idx="78">
                  <c:v>8.9</c:v>
                </c:pt>
                <c:pt idx="79">
                  <c:v>9.9</c:v>
                </c:pt>
                <c:pt idx="80">
                  <c:v>11</c:v>
                </c:pt>
              </c:numCache>
            </c:numRef>
          </c:val>
          <c:smooth val="0"/>
          <c:extLst>
            <c:ext xmlns:c16="http://schemas.microsoft.com/office/drawing/2014/chart" uri="{C3380CC4-5D6E-409C-BE32-E72D297353CC}">
              <c16:uniqueId val="{00000000-C347-44D6-B583-CDDE753BDE27}"/>
            </c:ext>
          </c:extLst>
        </c:ser>
        <c:ser>
          <c:idx val="1"/>
          <c:order val="1"/>
          <c:tx>
            <c:strRef>
              <c:f>Sheet1!$C$1</c:f>
              <c:strCache>
                <c:ptCount val="1"/>
                <c:pt idx="0">
                  <c:v>Typical Home Value</c:v>
                </c:pt>
              </c:strCache>
            </c:strRef>
          </c:tx>
          <c:spPr>
            <a:ln w="38100" cap="rnd">
              <a:solidFill>
                <a:srgbClr val="F26829"/>
              </a:solidFill>
              <a:round/>
            </a:ln>
            <a:effectLst/>
          </c:spPr>
          <c:marker>
            <c:symbol val="none"/>
          </c:marker>
          <c:cat>
            <c:numRef>
              <c:f>Sheet1!$A$2:$A$82</c:f>
              <c:numCache>
                <c:formatCode>0</c:formatCode>
                <c:ptCount val="81"/>
                <c:pt idx="0">
                  <c:v>2015</c:v>
                </c:pt>
                <c:pt idx="1">
                  <c:v>2015</c:v>
                </c:pt>
                <c:pt idx="2">
                  <c:v>2015</c:v>
                </c:pt>
                <c:pt idx="3">
                  <c:v>2015</c:v>
                </c:pt>
                <c:pt idx="4">
                  <c:v>2015</c:v>
                </c:pt>
                <c:pt idx="5">
                  <c:v>2015</c:v>
                </c:pt>
                <c:pt idx="6">
                  <c:v>2015</c:v>
                </c:pt>
                <c:pt idx="7">
                  <c:v>2015</c:v>
                </c:pt>
                <c:pt idx="8">
                  <c:v>2015</c:v>
                </c:pt>
                <c:pt idx="9">
                  <c:v>2015</c:v>
                </c:pt>
                <c:pt idx="10">
                  <c:v>2015</c:v>
                </c:pt>
                <c:pt idx="11">
                  <c:v>2015</c:v>
                </c:pt>
                <c:pt idx="12">
                  <c:v>2016</c:v>
                </c:pt>
                <c:pt idx="13">
                  <c:v>2016</c:v>
                </c:pt>
                <c:pt idx="14">
                  <c:v>2016</c:v>
                </c:pt>
                <c:pt idx="15">
                  <c:v>2016</c:v>
                </c:pt>
                <c:pt idx="16">
                  <c:v>2016</c:v>
                </c:pt>
                <c:pt idx="17">
                  <c:v>2016</c:v>
                </c:pt>
                <c:pt idx="18">
                  <c:v>2016</c:v>
                </c:pt>
                <c:pt idx="19">
                  <c:v>2016</c:v>
                </c:pt>
                <c:pt idx="20">
                  <c:v>2016</c:v>
                </c:pt>
                <c:pt idx="21">
                  <c:v>2016</c:v>
                </c:pt>
                <c:pt idx="22">
                  <c:v>2016</c:v>
                </c:pt>
                <c:pt idx="23">
                  <c:v>2016</c:v>
                </c:pt>
                <c:pt idx="24">
                  <c:v>2017</c:v>
                </c:pt>
                <c:pt idx="25">
                  <c:v>2017</c:v>
                </c:pt>
                <c:pt idx="26">
                  <c:v>2017</c:v>
                </c:pt>
                <c:pt idx="27">
                  <c:v>2017</c:v>
                </c:pt>
                <c:pt idx="28">
                  <c:v>2017</c:v>
                </c:pt>
                <c:pt idx="29">
                  <c:v>2017</c:v>
                </c:pt>
                <c:pt idx="30">
                  <c:v>2017</c:v>
                </c:pt>
                <c:pt idx="31">
                  <c:v>2017</c:v>
                </c:pt>
                <c:pt idx="32">
                  <c:v>2017</c:v>
                </c:pt>
                <c:pt idx="33">
                  <c:v>2017</c:v>
                </c:pt>
                <c:pt idx="34">
                  <c:v>2017</c:v>
                </c:pt>
                <c:pt idx="35">
                  <c:v>2017</c:v>
                </c:pt>
                <c:pt idx="36">
                  <c:v>2018</c:v>
                </c:pt>
                <c:pt idx="37">
                  <c:v>2018</c:v>
                </c:pt>
                <c:pt idx="38">
                  <c:v>2018</c:v>
                </c:pt>
                <c:pt idx="39">
                  <c:v>2018</c:v>
                </c:pt>
                <c:pt idx="40">
                  <c:v>2018</c:v>
                </c:pt>
                <c:pt idx="41">
                  <c:v>2018</c:v>
                </c:pt>
                <c:pt idx="42">
                  <c:v>2018</c:v>
                </c:pt>
                <c:pt idx="43">
                  <c:v>2018</c:v>
                </c:pt>
                <c:pt idx="44">
                  <c:v>2018</c:v>
                </c:pt>
                <c:pt idx="45">
                  <c:v>2018</c:v>
                </c:pt>
                <c:pt idx="46">
                  <c:v>2018</c:v>
                </c:pt>
                <c:pt idx="47">
                  <c:v>2018</c:v>
                </c:pt>
                <c:pt idx="48">
                  <c:v>2019</c:v>
                </c:pt>
                <c:pt idx="49">
                  <c:v>2019</c:v>
                </c:pt>
                <c:pt idx="50">
                  <c:v>2019</c:v>
                </c:pt>
                <c:pt idx="51">
                  <c:v>2019</c:v>
                </c:pt>
                <c:pt idx="52">
                  <c:v>2019</c:v>
                </c:pt>
                <c:pt idx="53">
                  <c:v>2019</c:v>
                </c:pt>
                <c:pt idx="54">
                  <c:v>2019</c:v>
                </c:pt>
                <c:pt idx="55">
                  <c:v>2019</c:v>
                </c:pt>
                <c:pt idx="56">
                  <c:v>2019</c:v>
                </c:pt>
                <c:pt idx="57">
                  <c:v>2019</c:v>
                </c:pt>
                <c:pt idx="58">
                  <c:v>2019</c:v>
                </c:pt>
                <c:pt idx="59">
                  <c:v>2019</c:v>
                </c:pt>
                <c:pt idx="60">
                  <c:v>2020</c:v>
                </c:pt>
                <c:pt idx="61">
                  <c:v>2020</c:v>
                </c:pt>
                <c:pt idx="62">
                  <c:v>2020</c:v>
                </c:pt>
                <c:pt idx="63">
                  <c:v>2020</c:v>
                </c:pt>
                <c:pt idx="64">
                  <c:v>2020</c:v>
                </c:pt>
                <c:pt idx="65">
                  <c:v>2020</c:v>
                </c:pt>
                <c:pt idx="66">
                  <c:v>2020</c:v>
                </c:pt>
                <c:pt idx="67">
                  <c:v>2020</c:v>
                </c:pt>
                <c:pt idx="68">
                  <c:v>2020</c:v>
                </c:pt>
                <c:pt idx="69">
                  <c:v>2020</c:v>
                </c:pt>
                <c:pt idx="70">
                  <c:v>2020</c:v>
                </c:pt>
                <c:pt idx="71">
                  <c:v>2020</c:v>
                </c:pt>
                <c:pt idx="72">
                  <c:v>2021</c:v>
                </c:pt>
                <c:pt idx="73">
                  <c:v>2021</c:v>
                </c:pt>
                <c:pt idx="74">
                  <c:v>2021</c:v>
                </c:pt>
                <c:pt idx="75">
                  <c:v>2021</c:v>
                </c:pt>
                <c:pt idx="76">
                  <c:v>2021</c:v>
                </c:pt>
                <c:pt idx="77">
                  <c:v>2021</c:v>
                </c:pt>
                <c:pt idx="78">
                  <c:v>2021</c:v>
                </c:pt>
                <c:pt idx="79">
                  <c:v>2021</c:v>
                </c:pt>
                <c:pt idx="80">
                  <c:v>2021</c:v>
                </c:pt>
              </c:numCache>
            </c:numRef>
          </c:cat>
          <c:val>
            <c:numRef>
              <c:f>Sheet1!$C$2:$C$82</c:f>
              <c:numCache>
                <c:formatCode>0.0</c:formatCode>
                <c:ptCount val="81"/>
                <c:pt idx="0">
                  <c:v>4.3</c:v>
                </c:pt>
                <c:pt idx="1">
                  <c:v>4.2</c:v>
                </c:pt>
                <c:pt idx="2">
                  <c:v>4.2</c:v>
                </c:pt>
                <c:pt idx="3">
                  <c:v>4.3</c:v>
                </c:pt>
                <c:pt idx="4">
                  <c:v>4.4000000000000004</c:v>
                </c:pt>
                <c:pt idx="5">
                  <c:v>4.5</c:v>
                </c:pt>
                <c:pt idx="6">
                  <c:v>4.5</c:v>
                </c:pt>
                <c:pt idx="7">
                  <c:v>4.5999999999999996</c:v>
                </c:pt>
                <c:pt idx="8">
                  <c:v>4.8</c:v>
                </c:pt>
                <c:pt idx="9">
                  <c:v>5</c:v>
                </c:pt>
                <c:pt idx="10">
                  <c:v>5</c:v>
                </c:pt>
                <c:pt idx="11">
                  <c:v>5</c:v>
                </c:pt>
                <c:pt idx="12">
                  <c:v>5.0999999999999996</c:v>
                </c:pt>
                <c:pt idx="13">
                  <c:v>5.2</c:v>
                </c:pt>
                <c:pt idx="14">
                  <c:v>5.2</c:v>
                </c:pt>
                <c:pt idx="15">
                  <c:v>5.2</c:v>
                </c:pt>
                <c:pt idx="16">
                  <c:v>5.2</c:v>
                </c:pt>
                <c:pt idx="17">
                  <c:v>5.3</c:v>
                </c:pt>
                <c:pt idx="18">
                  <c:v>5.3</c:v>
                </c:pt>
                <c:pt idx="19">
                  <c:v>5.4</c:v>
                </c:pt>
                <c:pt idx="20">
                  <c:v>5.5</c:v>
                </c:pt>
                <c:pt idx="21">
                  <c:v>5.5</c:v>
                </c:pt>
                <c:pt idx="22">
                  <c:v>5.7</c:v>
                </c:pt>
                <c:pt idx="23">
                  <c:v>5.7</c:v>
                </c:pt>
                <c:pt idx="24">
                  <c:v>5.8</c:v>
                </c:pt>
                <c:pt idx="25">
                  <c:v>5.8</c:v>
                </c:pt>
                <c:pt idx="26">
                  <c:v>5.9</c:v>
                </c:pt>
                <c:pt idx="27">
                  <c:v>6</c:v>
                </c:pt>
                <c:pt idx="28">
                  <c:v>6.1</c:v>
                </c:pt>
                <c:pt idx="29">
                  <c:v>6.1</c:v>
                </c:pt>
                <c:pt idx="30">
                  <c:v>6.2</c:v>
                </c:pt>
                <c:pt idx="31">
                  <c:v>6.2</c:v>
                </c:pt>
                <c:pt idx="32">
                  <c:v>6.3</c:v>
                </c:pt>
                <c:pt idx="33">
                  <c:v>6.4</c:v>
                </c:pt>
                <c:pt idx="34">
                  <c:v>6.5</c:v>
                </c:pt>
                <c:pt idx="35">
                  <c:v>6.5</c:v>
                </c:pt>
                <c:pt idx="36">
                  <c:v>6.6</c:v>
                </c:pt>
                <c:pt idx="37">
                  <c:v>6.7</c:v>
                </c:pt>
                <c:pt idx="38">
                  <c:v>6.7</c:v>
                </c:pt>
                <c:pt idx="39">
                  <c:v>6.7</c:v>
                </c:pt>
                <c:pt idx="40">
                  <c:v>6.7</c:v>
                </c:pt>
                <c:pt idx="41">
                  <c:v>6.6</c:v>
                </c:pt>
                <c:pt idx="42">
                  <c:v>6.6</c:v>
                </c:pt>
                <c:pt idx="43">
                  <c:v>6.6</c:v>
                </c:pt>
                <c:pt idx="44">
                  <c:v>6.5</c:v>
                </c:pt>
                <c:pt idx="45">
                  <c:v>6.3</c:v>
                </c:pt>
                <c:pt idx="46">
                  <c:v>6.2</c:v>
                </c:pt>
                <c:pt idx="47">
                  <c:v>6</c:v>
                </c:pt>
                <c:pt idx="48">
                  <c:v>5.9</c:v>
                </c:pt>
                <c:pt idx="49">
                  <c:v>5.6</c:v>
                </c:pt>
                <c:pt idx="50">
                  <c:v>5.4</c:v>
                </c:pt>
                <c:pt idx="51">
                  <c:v>5.0999999999999996</c:v>
                </c:pt>
                <c:pt idx="52">
                  <c:v>4.8</c:v>
                </c:pt>
                <c:pt idx="53">
                  <c:v>4.5999999999999996</c:v>
                </c:pt>
                <c:pt idx="54">
                  <c:v>4.3</c:v>
                </c:pt>
                <c:pt idx="55">
                  <c:v>4.0999999999999996</c:v>
                </c:pt>
                <c:pt idx="56">
                  <c:v>4</c:v>
                </c:pt>
                <c:pt idx="57">
                  <c:v>3.9</c:v>
                </c:pt>
                <c:pt idx="58">
                  <c:v>3.7</c:v>
                </c:pt>
                <c:pt idx="59">
                  <c:v>3.7</c:v>
                </c:pt>
                <c:pt idx="60">
                  <c:v>3.6</c:v>
                </c:pt>
                <c:pt idx="61">
                  <c:v>3.7</c:v>
                </c:pt>
                <c:pt idx="62">
                  <c:v>3.9</c:v>
                </c:pt>
                <c:pt idx="63">
                  <c:v>4.0999999999999996</c:v>
                </c:pt>
                <c:pt idx="64">
                  <c:v>4.2</c:v>
                </c:pt>
                <c:pt idx="65">
                  <c:v>4.2</c:v>
                </c:pt>
                <c:pt idx="66">
                  <c:v>4.4000000000000004</c:v>
                </c:pt>
                <c:pt idx="67">
                  <c:v>4.9000000000000004</c:v>
                </c:pt>
                <c:pt idx="68">
                  <c:v>5.7</c:v>
                </c:pt>
                <c:pt idx="69">
                  <c:v>6.5</c:v>
                </c:pt>
                <c:pt idx="70">
                  <c:v>7.4</c:v>
                </c:pt>
                <c:pt idx="71">
                  <c:v>8.3000000000000007</c:v>
                </c:pt>
                <c:pt idx="72">
                  <c:v>9.1999999999999993</c:v>
                </c:pt>
                <c:pt idx="73">
                  <c:v>10</c:v>
                </c:pt>
                <c:pt idx="74">
                  <c:v>10.9</c:v>
                </c:pt>
                <c:pt idx="75">
                  <c:v>11.9</c:v>
                </c:pt>
                <c:pt idx="76">
                  <c:v>13.4</c:v>
                </c:pt>
                <c:pt idx="77">
                  <c:v>15.3</c:v>
                </c:pt>
                <c:pt idx="78">
                  <c:v>17.100000000000001</c:v>
                </c:pt>
                <c:pt idx="79">
                  <c:v>18.3</c:v>
                </c:pt>
                <c:pt idx="80">
                  <c:v>18.899999999999999</c:v>
                </c:pt>
              </c:numCache>
            </c:numRef>
          </c:val>
          <c:smooth val="0"/>
          <c:extLst>
            <c:ext xmlns:c16="http://schemas.microsoft.com/office/drawing/2014/chart" uri="{C3380CC4-5D6E-409C-BE32-E72D297353CC}">
              <c16:uniqueId val="{00000001-C347-44D6-B583-CDDE753BDE27}"/>
            </c:ext>
          </c:extLst>
        </c:ser>
        <c:dLbls>
          <c:showLegendKey val="0"/>
          <c:showVal val="0"/>
          <c:showCatName val="0"/>
          <c:showSerName val="0"/>
          <c:showPercent val="0"/>
          <c:showBubbleSize val="0"/>
        </c:dLbls>
        <c:smooth val="0"/>
        <c:axId val="2723360"/>
        <c:axId val="2725552"/>
      </c:lineChart>
      <c:catAx>
        <c:axId val="2723360"/>
        <c:scaling>
          <c:orientation val="minMax"/>
        </c:scaling>
        <c:delete val="0"/>
        <c:axPos val="b"/>
        <c:numFmt formatCode="0" sourceLinked="1"/>
        <c:majorTickMark val="none"/>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tickLblSkip val="100"/>
        <c:noMultiLvlLbl val="0"/>
      </c:catAx>
      <c:valAx>
        <c:axId val="2725552"/>
        <c:scaling>
          <c:orientation val="minMax"/>
        </c:scaling>
        <c:delete val="0"/>
        <c:axPos val="l"/>
        <c:majorGridlines>
          <c:spPr>
            <a:ln w="6350" cap="flat" cmpd="sng" algn="ctr">
              <a:solidFill>
                <a:schemeClr val="tx1">
                  <a:lumMod val="40000"/>
                  <a:lumOff val="60000"/>
                </a:schemeClr>
              </a:solidFill>
              <a:prstDash val="dash"/>
              <a:round/>
            </a:ln>
            <a:effectLst/>
          </c:spPr>
        </c:majorGridlines>
        <c:numFmt formatCode="General" sourceLinked="0"/>
        <c:majorTickMark val="none"/>
        <c:minorTickMark val="none"/>
        <c:tickLblPos val="nextTo"/>
        <c:spPr>
          <a:noFill/>
          <a:ln w="6350">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valAx>
      <c:spPr>
        <a:noFill/>
        <a:ln>
          <a:noFill/>
        </a:ln>
        <a:effectLst/>
      </c:spPr>
    </c:plotArea>
    <c:legend>
      <c:legendPos val="b"/>
      <c:layout>
        <c:manualLayout>
          <c:xMode val="edge"/>
          <c:yMode val="edge"/>
          <c:x val="4.8659272101233032E-2"/>
          <c:y val="0.92739115487044543"/>
          <c:w val="0.366240785859896"/>
          <c:h val="6.122590947320612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r>
              <a:rPr lang="en-US"/>
              <a:t>Housing Starts (Thousands)</a:t>
            </a:r>
          </a:p>
        </c:rich>
      </c:tx>
      <c:layout>
        <c:manualLayout>
          <c:xMode val="edge"/>
          <c:yMode val="edge"/>
          <c:x val="4.9190227834202587E-3"/>
          <c:y val="1.8126856353992849E-2"/>
        </c:manualLayout>
      </c:layout>
      <c:overlay val="0"/>
      <c:spPr>
        <a:noFill/>
        <a:ln>
          <a:noFill/>
        </a:ln>
        <a:effectLst/>
      </c:spPr>
      <c:txPr>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36739012679987"/>
          <c:w val="0.93342058798637895"/>
          <c:h val="0.65281524021187021"/>
        </c:manualLayout>
      </c:layout>
      <c:lineChart>
        <c:grouping val="standard"/>
        <c:varyColors val="0"/>
        <c:ser>
          <c:idx val="0"/>
          <c:order val="0"/>
          <c:tx>
            <c:strRef>
              <c:f>Sheet1!$B$1</c:f>
              <c:strCache>
                <c:ptCount val="1"/>
                <c:pt idx="0">
                  <c:v>Single-Family for Rent</c:v>
                </c:pt>
              </c:strCache>
            </c:strRef>
          </c:tx>
          <c:spPr>
            <a:ln w="38100" cap="rnd">
              <a:solidFill>
                <a:srgbClr val="F26829"/>
              </a:solidFill>
              <a:round/>
            </a:ln>
            <a:effectLst/>
          </c:spPr>
          <c:marker>
            <c:symbol val="none"/>
          </c:marker>
          <c:cat>
            <c:numRef>
              <c:f>Sheet1!$A$2:$A$164</c:f>
              <c:numCache>
                <c:formatCode>0</c:formatCode>
                <c:ptCount val="163"/>
                <c:pt idx="0">
                  <c:v>1981</c:v>
                </c:pt>
                <c:pt idx="1">
                  <c:v>1981</c:v>
                </c:pt>
                <c:pt idx="2">
                  <c:v>1981</c:v>
                </c:pt>
                <c:pt idx="3">
                  <c:v>1981</c:v>
                </c:pt>
                <c:pt idx="4">
                  <c:v>1982</c:v>
                </c:pt>
                <c:pt idx="5">
                  <c:v>1982</c:v>
                </c:pt>
                <c:pt idx="6">
                  <c:v>1982</c:v>
                </c:pt>
                <c:pt idx="7">
                  <c:v>1982</c:v>
                </c:pt>
                <c:pt idx="8">
                  <c:v>1983</c:v>
                </c:pt>
                <c:pt idx="9">
                  <c:v>1983</c:v>
                </c:pt>
                <c:pt idx="10">
                  <c:v>1983</c:v>
                </c:pt>
                <c:pt idx="11">
                  <c:v>1983</c:v>
                </c:pt>
                <c:pt idx="12">
                  <c:v>1984</c:v>
                </c:pt>
                <c:pt idx="13">
                  <c:v>1984</c:v>
                </c:pt>
                <c:pt idx="14">
                  <c:v>1984</c:v>
                </c:pt>
                <c:pt idx="15">
                  <c:v>1984</c:v>
                </c:pt>
                <c:pt idx="16">
                  <c:v>1985</c:v>
                </c:pt>
                <c:pt idx="17">
                  <c:v>1985</c:v>
                </c:pt>
                <c:pt idx="18">
                  <c:v>1985</c:v>
                </c:pt>
                <c:pt idx="19">
                  <c:v>1985</c:v>
                </c:pt>
                <c:pt idx="20">
                  <c:v>1986</c:v>
                </c:pt>
                <c:pt idx="21">
                  <c:v>1986</c:v>
                </c:pt>
                <c:pt idx="22">
                  <c:v>1986</c:v>
                </c:pt>
                <c:pt idx="23">
                  <c:v>1986</c:v>
                </c:pt>
                <c:pt idx="24">
                  <c:v>1987</c:v>
                </c:pt>
                <c:pt idx="25">
                  <c:v>1987</c:v>
                </c:pt>
                <c:pt idx="26">
                  <c:v>1987</c:v>
                </c:pt>
                <c:pt idx="27">
                  <c:v>1987</c:v>
                </c:pt>
                <c:pt idx="28">
                  <c:v>1988</c:v>
                </c:pt>
                <c:pt idx="29">
                  <c:v>1988</c:v>
                </c:pt>
                <c:pt idx="30">
                  <c:v>1988</c:v>
                </c:pt>
                <c:pt idx="31">
                  <c:v>1988</c:v>
                </c:pt>
                <c:pt idx="32">
                  <c:v>1989</c:v>
                </c:pt>
                <c:pt idx="33">
                  <c:v>1989</c:v>
                </c:pt>
                <c:pt idx="34">
                  <c:v>1989</c:v>
                </c:pt>
                <c:pt idx="35">
                  <c:v>1989</c:v>
                </c:pt>
                <c:pt idx="36">
                  <c:v>1990</c:v>
                </c:pt>
                <c:pt idx="37">
                  <c:v>1990</c:v>
                </c:pt>
                <c:pt idx="38">
                  <c:v>1990</c:v>
                </c:pt>
                <c:pt idx="39">
                  <c:v>1990</c:v>
                </c:pt>
                <c:pt idx="40">
                  <c:v>1991</c:v>
                </c:pt>
                <c:pt idx="41">
                  <c:v>1991</c:v>
                </c:pt>
                <c:pt idx="42">
                  <c:v>1991</c:v>
                </c:pt>
                <c:pt idx="43">
                  <c:v>1991</c:v>
                </c:pt>
                <c:pt idx="44">
                  <c:v>1992</c:v>
                </c:pt>
                <c:pt idx="45">
                  <c:v>1992</c:v>
                </c:pt>
                <c:pt idx="46">
                  <c:v>1992</c:v>
                </c:pt>
                <c:pt idx="47">
                  <c:v>1992</c:v>
                </c:pt>
                <c:pt idx="48">
                  <c:v>1993</c:v>
                </c:pt>
                <c:pt idx="49">
                  <c:v>1993</c:v>
                </c:pt>
                <c:pt idx="50">
                  <c:v>1993</c:v>
                </c:pt>
                <c:pt idx="51">
                  <c:v>1993</c:v>
                </c:pt>
                <c:pt idx="52">
                  <c:v>1994</c:v>
                </c:pt>
                <c:pt idx="53">
                  <c:v>1994</c:v>
                </c:pt>
                <c:pt idx="54">
                  <c:v>1994</c:v>
                </c:pt>
                <c:pt idx="55">
                  <c:v>1994</c:v>
                </c:pt>
                <c:pt idx="56">
                  <c:v>1995</c:v>
                </c:pt>
                <c:pt idx="57">
                  <c:v>1995</c:v>
                </c:pt>
                <c:pt idx="58">
                  <c:v>1995</c:v>
                </c:pt>
                <c:pt idx="59">
                  <c:v>1995</c:v>
                </c:pt>
                <c:pt idx="60">
                  <c:v>1996</c:v>
                </c:pt>
                <c:pt idx="61">
                  <c:v>1996</c:v>
                </c:pt>
                <c:pt idx="62">
                  <c:v>1996</c:v>
                </c:pt>
                <c:pt idx="63">
                  <c:v>1996</c:v>
                </c:pt>
                <c:pt idx="64">
                  <c:v>1997</c:v>
                </c:pt>
                <c:pt idx="65">
                  <c:v>1997</c:v>
                </c:pt>
                <c:pt idx="66">
                  <c:v>1997</c:v>
                </c:pt>
                <c:pt idx="67">
                  <c:v>1997</c:v>
                </c:pt>
                <c:pt idx="68">
                  <c:v>1998</c:v>
                </c:pt>
                <c:pt idx="69">
                  <c:v>1998</c:v>
                </c:pt>
                <c:pt idx="70">
                  <c:v>1998</c:v>
                </c:pt>
                <c:pt idx="71">
                  <c:v>1998</c:v>
                </c:pt>
                <c:pt idx="72">
                  <c:v>1999</c:v>
                </c:pt>
                <c:pt idx="73">
                  <c:v>1999</c:v>
                </c:pt>
                <c:pt idx="74">
                  <c:v>1999</c:v>
                </c:pt>
                <c:pt idx="75">
                  <c:v>1999</c:v>
                </c:pt>
                <c:pt idx="76">
                  <c:v>2000</c:v>
                </c:pt>
                <c:pt idx="77">
                  <c:v>2000</c:v>
                </c:pt>
                <c:pt idx="78">
                  <c:v>2000</c:v>
                </c:pt>
                <c:pt idx="79">
                  <c:v>2000</c:v>
                </c:pt>
                <c:pt idx="80">
                  <c:v>2001</c:v>
                </c:pt>
                <c:pt idx="81">
                  <c:v>2001</c:v>
                </c:pt>
                <c:pt idx="82">
                  <c:v>2001</c:v>
                </c:pt>
                <c:pt idx="83">
                  <c:v>2001</c:v>
                </c:pt>
                <c:pt idx="84">
                  <c:v>2002</c:v>
                </c:pt>
                <c:pt idx="85">
                  <c:v>2002</c:v>
                </c:pt>
                <c:pt idx="86">
                  <c:v>2002</c:v>
                </c:pt>
                <c:pt idx="87">
                  <c:v>2002</c:v>
                </c:pt>
                <c:pt idx="88">
                  <c:v>2003</c:v>
                </c:pt>
                <c:pt idx="89">
                  <c:v>2003</c:v>
                </c:pt>
                <c:pt idx="90">
                  <c:v>2003</c:v>
                </c:pt>
                <c:pt idx="91">
                  <c:v>2003</c:v>
                </c:pt>
                <c:pt idx="92">
                  <c:v>2004</c:v>
                </c:pt>
                <c:pt idx="93">
                  <c:v>2004</c:v>
                </c:pt>
                <c:pt idx="94">
                  <c:v>2004</c:v>
                </c:pt>
                <c:pt idx="95">
                  <c:v>2004</c:v>
                </c:pt>
                <c:pt idx="96">
                  <c:v>2005</c:v>
                </c:pt>
                <c:pt idx="97">
                  <c:v>2005</c:v>
                </c:pt>
                <c:pt idx="98">
                  <c:v>2005</c:v>
                </c:pt>
                <c:pt idx="99">
                  <c:v>2005</c:v>
                </c:pt>
                <c:pt idx="100">
                  <c:v>2006</c:v>
                </c:pt>
                <c:pt idx="101">
                  <c:v>2006</c:v>
                </c:pt>
                <c:pt idx="102">
                  <c:v>2006</c:v>
                </c:pt>
                <c:pt idx="103">
                  <c:v>2006</c:v>
                </c:pt>
                <c:pt idx="104">
                  <c:v>2007</c:v>
                </c:pt>
                <c:pt idx="105">
                  <c:v>2007</c:v>
                </c:pt>
                <c:pt idx="106">
                  <c:v>2007</c:v>
                </c:pt>
                <c:pt idx="107">
                  <c:v>2007</c:v>
                </c:pt>
                <c:pt idx="108">
                  <c:v>2008</c:v>
                </c:pt>
                <c:pt idx="109">
                  <c:v>2008</c:v>
                </c:pt>
                <c:pt idx="110">
                  <c:v>2008</c:v>
                </c:pt>
                <c:pt idx="111">
                  <c:v>2008</c:v>
                </c:pt>
                <c:pt idx="112">
                  <c:v>2009</c:v>
                </c:pt>
                <c:pt idx="113">
                  <c:v>2009</c:v>
                </c:pt>
                <c:pt idx="114">
                  <c:v>2009</c:v>
                </c:pt>
                <c:pt idx="115">
                  <c:v>2009</c:v>
                </c:pt>
                <c:pt idx="116">
                  <c:v>2010</c:v>
                </c:pt>
                <c:pt idx="117">
                  <c:v>2010</c:v>
                </c:pt>
                <c:pt idx="118">
                  <c:v>2010</c:v>
                </c:pt>
                <c:pt idx="119">
                  <c:v>2010</c:v>
                </c:pt>
                <c:pt idx="120">
                  <c:v>2011</c:v>
                </c:pt>
                <c:pt idx="121">
                  <c:v>2011</c:v>
                </c:pt>
                <c:pt idx="122">
                  <c:v>2011</c:v>
                </c:pt>
                <c:pt idx="123">
                  <c:v>2011</c:v>
                </c:pt>
                <c:pt idx="124">
                  <c:v>2012</c:v>
                </c:pt>
                <c:pt idx="125">
                  <c:v>2012</c:v>
                </c:pt>
                <c:pt idx="126">
                  <c:v>2012</c:v>
                </c:pt>
                <c:pt idx="127">
                  <c:v>2012</c:v>
                </c:pt>
                <c:pt idx="128">
                  <c:v>2013</c:v>
                </c:pt>
                <c:pt idx="129">
                  <c:v>2013</c:v>
                </c:pt>
                <c:pt idx="130">
                  <c:v>2013</c:v>
                </c:pt>
                <c:pt idx="131">
                  <c:v>2013</c:v>
                </c:pt>
                <c:pt idx="132">
                  <c:v>2014</c:v>
                </c:pt>
                <c:pt idx="133">
                  <c:v>2014</c:v>
                </c:pt>
                <c:pt idx="134">
                  <c:v>2014</c:v>
                </c:pt>
                <c:pt idx="135">
                  <c:v>2014</c:v>
                </c:pt>
                <c:pt idx="136">
                  <c:v>2015</c:v>
                </c:pt>
                <c:pt idx="137">
                  <c:v>2015</c:v>
                </c:pt>
                <c:pt idx="138">
                  <c:v>2015</c:v>
                </c:pt>
                <c:pt idx="139">
                  <c:v>2015</c:v>
                </c:pt>
                <c:pt idx="140">
                  <c:v>2016</c:v>
                </c:pt>
                <c:pt idx="141">
                  <c:v>2016</c:v>
                </c:pt>
                <c:pt idx="142">
                  <c:v>2016</c:v>
                </c:pt>
                <c:pt idx="143">
                  <c:v>2016</c:v>
                </c:pt>
                <c:pt idx="144">
                  <c:v>2017</c:v>
                </c:pt>
                <c:pt idx="145">
                  <c:v>2017</c:v>
                </c:pt>
                <c:pt idx="146">
                  <c:v>2017</c:v>
                </c:pt>
                <c:pt idx="147">
                  <c:v>2017</c:v>
                </c:pt>
                <c:pt idx="148">
                  <c:v>2018</c:v>
                </c:pt>
                <c:pt idx="149">
                  <c:v>2018</c:v>
                </c:pt>
                <c:pt idx="150">
                  <c:v>2018</c:v>
                </c:pt>
                <c:pt idx="151">
                  <c:v>2018</c:v>
                </c:pt>
                <c:pt idx="152">
                  <c:v>2019</c:v>
                </c:pt>
                <c:pt idx="153">
                  <c:v>2019</c:v>
                </c:pt>
                <c:pt idx="154">
                  <c:v>2019</c:v>
                </c:pt>
                <c:pt idx="155">
                  <c:v>2019</c:v>
                </c:pt>
                <c:pt idx="156">
                  <c:v>2020</c:v>
                </c:pt>
                <c:pt idx="157">
                  <c:v>2020</c:v>
                </c:pt>
                <c:pt idx="158">
                  <c:v>2020</c:v>
                </c:pt>
                <c:pt idx="159">
                  <c:v>2020</c:v>
                </c:pt>
                <c:pt idx="160">
                  <c:v>2021</c:v>
                </c:pt>
                <c:pt idx="161">
                  <c:v>2021</c:v>
                </c:pt>
                <c:pt idx="162">
                  <c:v>2021</c:v>
                </c:pt>
              </c:numCache>
            </c:numRef>
          </c:cat>
          <c:val>
            <c:numRef>
              <c:f>Sheet1!$B$2:$B$164</c:f>
              <c:numCache>
                <c:formatCode>General</c:formatCode>
                <c:ptCount val="163"/>
                <c:pt idx="0">
                  <c:v>14</c:v>
                </c:pt>
                <c:pt idx="1">
                  <c:v>16</c:v>
                </c:pt>
                <c:pt idx="2">
                  <c:v>12</c:v>
                </c:pt>
                <c:pt idx="3">
                  <c:v>9</c:v>
                </c:pt>
                <c:pt idx="4">
                  <c:v>8</c:v>
                </c:pt>
                <c:pt idx="5">
                  <c:v>7</c:v>
                </c:pt>
                <c:pt idx="6">
                  <c:v>9</c:v>
                </c:pt>
                <c:pt idx="7">
                  <c:v>11</c:v>
                </c:pt>
                <c:pt idx="8">
                  <c:v>13</c:v>
                </c:pt>
                <c:pt idx="9">
                  <c:v>17</c:v>
                </c:pt>
                <c:pt idx="10">
                  <c:v>23</c:v>
                </c:pt>
                <c:pt idx="11">
                  <c:v>25</c:v>
                </c:pt>
                <c:pt idx="12">
                  <c:v>28</c:v>
                </c:pt>
                <c:pt idx="13">
                  <c:v>33</c:v>
                </c:pt>
                <c:pt idx="14">
                  <c:v>32</c:v>
                </c:pt>
                <c:pt idx="15">
                  <c:v>33</c:v>
                </c:pt>
                <c:pt idx="16">
                  <c:v>33</c:v>
                </c:pt>
                <c:pt idx="17">
                  <c:v>29</c:v>
                </c:pt>
                <c:pt idx="18">
                  <c:v>26</c:v>
                </c:pt>
                <c:pt idx="19">
                  <c:v>24</c:v>
                </c:pt>
                <c:pt idx="20">
                  <c:v>22</c:v>
                </c:pt>
                <c:pt idx="21">
                  <c:v>24</c:v>
                </c:pt>
                <c:pt idx="22">
                  <c:v>26</c:v>
                </c:pt>
                <c:pt idx="23">
                  <c:v>25</c:v>
                </c:pt>
                <c:pt idx="24">
                  <c:v>24</c:v>
                </c:pt>
                <c:pt idx="25">
                  <c:v>23</c:v>
                </c:pt>
                <c:pt idx="26">
                  <c:v>24</c:v>
                </c:pt>
                <c:pt idx="27">
                  <c:v>27</c:v>
                </c:pt>
                <c:pt idx="28">
                  <c:v>27</c:v>
                </c:pt>
                <c:pt idx="29">
                  <c:v>28</c:v>
                </c:pt>
                <c:pt idx="30">
                  <c:v>25</c:v>
                </c:pt>
                <c:pt idx="31">
                  <c:v>23</c:v>
                </c:pt>
                <c:pt idx="32">
                  <c:v>22</c:v>
                </c:pt>
                <c:pt idx="33">
                  <c:v>20</c:v>
                </c:pt>
                <c:pt idx="34">
                  <c:v>20</c:v>
                </c:pt>
                <c:pt idx="35">
                  <c:v>19</c:v>
                </c:pt>
                <c:pt idx="36">
                  <c:v>20</c:v>
                </c:pt>
                <c:pt idx="37">
                  <c:v>19</c:v>
                </c:pt>
                <c:pt idx="38">
                  <c:v>17</c:v>
                </c:pt>
                <c:pt idx="39">
                  <c:v>18</c:v>
                </c:pt>
                <c:pt idx="40">
                  <c:v>17</c:v>
                </c:pt>
                <c:pt idx="41">
                  <c:v>14</c:v>
                </c:pt>
                <c:pt idx="42">
                  <c:v>14</c:v>
                </c:pt>
                <c:pt idx="43">
                  <c:v>14</c:v>
                </c:pt>
                <c:pt idx="44">
                  <c:v>15</c:v>
                </c:pt>
                <c:pt idx="45">
                  <c:v>16</c:v>
                </c:pt>
                <c:pt idx="46">
                  <c:v>17</c:v>
                </c:pt>
                <c:pt idx="47">
                  <c:v>17</c:v>
                </c:pt>
                <c:pt idx="48">
                  <c:v>16</c:v>
                </c:pt>
                <c:pt idx="49">
                  <c:v>18</c:v>
                </c:pt>
                <c:pt idx="50">
                  <c:v>19</c:v>
                </c:pt>
                <c:pt idx="51">
                  <c:v>19</c:v>
                </c:pt>
                <c:pt idx="52">
                  <c:v>21</c:v>
                </c:pt>
                <c:pt idx="53">
                  <c:v>19</c:v>
                </c:pt>
                <c:pt idx="54">
                  <c:v>20</c:v>
                </c:pt>
                <c:pt idx="55">
                  <c:v>23</c:v>
                </c:pt>
                <c:pt idx="56">
                  <c:v>21</c:v>
                </c:pt>
                <c:pt idx="57">
                  <c:v>28</c:v>
                </c:pt>
                <c:pt idx="58">
                  <c:v>31</c:v>
                </c:pt>
                <c:pt idx="59">
                  <c:v>30</c:v>
                </c:pt>
                <c:pt idx="60">
                  <c:v>31</c:v>
                </c:pt>
                <c:pt idx="61">
                  <c:v>26</c:v>
                </c:pt>
                <c:pt idx="62">
                  <c:v>24</c:v>
                </c:pt>
                <c:pt idx="63">
                  <c:v>22</c:v>
                </c:pt>
                <c:pt idx="64">
                  <c:v>23</c:v>
                </c:pt>
                <c:pt idx="65">
                  <c:v>26</c:v>
                </c:pt>
                <c:pt idx="66">
                  <c:v>26</c:v>
                </c:pt>
                <c:pt idx="67">
                  <c:v>29</c:v>
                </c:pt>
                <c:pt idx="68">
                  <c:v>28</c:v>
                </c:pt>
                <c:pt idx="69">
                  <c:v>27</c:v>
                </c:pt>
                <c:pt idx="70">
                  <c:v>29</c:v>
                </c:pt>
                <c:pt idx="71">
                  <c:v>30</c:v>
                </c:pt>
                <c:pt idx="72">
                  <c:v>33</c:v>
                </c:pt>
                <c:pt idx="73">
                  <c:v>36</c:v>
                </c:pt>
                <c:pt idx="74">
                  <c:v>34</c:v>
                </c:pt>
                <c:pt idx="75">
                  <c:v>36</c:v>
                </c:pt>
                <c:pt idx="76">
                  <c:v>36</c:v>
                </c:pt>
                <c:pt idx="77">
                  <c:v>37</c:v>
                </c:pt>
                <c:pt idx="78">
                  <c:v>37</c:v>
                </c:pt>
                <c:pt idx="79">
                  <c:v>33</c:v>
                </c:pt>
                <c:pt idx="80">
                  <c:v>33</c:v>
                </c:pt>
                <c:pt idx="81">
                  <c:v>30</c:v>
                </c:pt>
                <c:pt idx="82">
                  <c:v>34</c:v>
                </c:pt>
                <c:pt idx="83">
                  <c:v>35</c:v>
                </c:pt>
                <c:pt idx="84">
                  <c:v>35</c:v>
                </c:pt>
                <c:pt idx="85">
                  <c:v>33</c:v>
                </c:pt>
                <c:pt idx="86">
                  <c:v>31</c:v>
                </c:pt>
                <c:pt idx="87">
                  <c:v>33</c:v>
                </c:pt>
                <c:pt idx="88">
                  <c:v>34</c:v>
                </c:pt>
                <c:pt idx="89">
                  <c:v>36</c:v>
                </c:pt>
                <c:pt idx="90">
                  <c:v>38</c:v>
                </c:pt>
                <c:pt idx="91">
                  <c:v>41</c:v>
                </c:pt>
                <c:pt idx="92">
                  <c:v>43</c:v>
                </c:pt>
                <c:pt idx="93">
                  <c:v>45</c:v>
                </c:pt>
                <c:pt idx="94">
                  <c:v>45</c:v>
                </c:pt>
                <c:pt idx="95">
                  <c:v>41</c:v>
                </c:pt>
                <c:pt idx="96">
                  <c:v>37</c:v>
                </c:pt>
                <c:pt idx="97">
                  <c:v>34</c:v>
                </c:pt>
                <c:pt idx="98">
                  <c:v>30</c:v>
                </c:pt>
                <c:pt idx="99">
                  <c:v>28</c:v>
                </c:pt>
                <c:pt idx="100">
                  <c:v>29</c:v>
                </c:pt>
                <c:pt idx="101">
                  <c:v>32</c:v>
                </c:pt>
                <c:pt idx="102">
                  <c:v>33</c:v>
                </c:pt>
                <c:pt idx="103">
                  <c:v>34</c:v>
                </c:pt>
                <c:pt idx="104">
                  <c:v>32</c:v>
                </c:pt>
                <c:pt idx="105">
                  <c:v>31</c:v>
                </c:pt>
                <c:pt idx="106">
                  <c:v>28</c:v>
                </c:pt>
                <c:pt idx="107">
                  <c:v>27</c:v>
                </c:pt>
                <c:pt idx="108">
                  <c:v>29</c:v>
                </c:pt>
                <c:pt idx="109">
                  <c:v>25</c:v>
                </c:pt>
                <c:pt idx="110">
                  <c:v>28</c:v>
                </c:pt>
                <c:pt idx="111">
                  <c:v>27</c:v>
                </c:pt>
                <c:pt idx="112">
                  <c:v>21</c:v>
                </c:pt>
                <c:pt idx="113">
                  <c:v>19</c:v>
                </c:pt>
                <c:pt idx="114">
                  <c:v>14</c:v>
                </c:pt>
                <c:pt idx="115">
                  <c:v>12</c:v>
                </c:pt>
                <c:pt idx="116">
                  <c:v>14</c:v>
                </c:pt>
                <c:pt idx="117">
                  <c:v>16</c:v>
                </c:pt>
                <c:pt idx="118">
                  <c:v>17</c:v>
                </c:pt>
                <c:pt idx="119">
                  <c:v>22</c:v>
                </c:pt>
                <c:pt idx="120">
                  <c:v>23</c:v>
                </c:pt>
                <c:pt idx="121">
                  <c:v>21</c:v>
                </c:pt>
                <c:pt idx="122">
                  <c:v>21</c:v>
                </c:pt>
                <c:pt idx="123">
                  <c:v>18</c:v>
                </c:pt>
                <c:pt idx="124">
                  <c:v>16</c:v>
                </c:pt>
                <c:pt idx="125">
                  <c:v>21</c:v>
                </c:pt>
                <c:pt idx="126">
                  <c:v>28</c:v>
                </c:pt>
                <c:pt idx="127">
                  <c:v>31</c:v>
                </c:pt>
                <c:pt idx="128">
                  <c:v>33</c:v>
                </c:pt>
                <c:pt idx="129">
                  <c:v>28</c:v>
                </c:pt>
                <c:pt idx="130">
                  <c:v>23</c:v>
                </c:pt>
                <c:pt idx="131">
                  <c:v>20</c:v>
                </c:pt>
                <c:pt idx="132">
                  <c:v>20</c:v>
                </c:pt>
                <c:pt idx="133">
                  <c:v>22</c:v>
                </c:pt>
                <c:pt idx="134">
                  <c:v>23</c:v>
                </c:pt>
                <c:pt idx="135">
                  <c:v>25</c:v>
                </c:pt>
                <c:pt idx="136">
                  <c:v>24</c:v>
                </c:pt>
                <c:pt idx="137">
                  <c:v>26</c:v>
                </c:pt>
                <c:pt idx="138">
                  <c:v>28</c:v>
                </c:pt>
                <c:pt idx="139">
                  <c:v>27</c:v>
                </c:pt>
                <c:pt idx="140">
                  <c:v>31</c:v>
                </c:pt>
                <c:pt idx="141">
                  <c:v>35</c:v>
                </c:pt>
                <c:pt idx="142">
                  <c:v>33</c:v>
                </c:pt>
                <c:pt idx="143">
                  <c:v>34</c:v>
                </c:pt>
                <c:pt idx="144">
                  <c:v>33</c:v>
                </c:pt>
                <c:pt idx="145">
                  <c:v>29</c:v>
                </c:pt>
                <c:pt idx="146">
                  <c:v>33</c:v>
                </c:pt>
                <c:pt idx="147">
                  <c:v>37</c:v>
                </c:pt>
                <c:pt idx="148">
                  <c:v>37</c:v>
                </c:pt>
                <c:pt idx="149">
                  <c:v>42</c:v>
                </c:pt>
                <c:pt idx="150">
                  <c:v>45</c:v>
                </c:pt>
                <c:pt idx="151">
                  <c:v>43</c:v>
                </c:pt>
                <c:pt idx="152">
                  <c:v>44</c:v>
                </c:pt>
                <c:pt idx="153">
                  <c:v>44</c:v>
                </c:pt>
                <c:pt idx="154">
                  <c:v>41</c:v>
                </c:pt>
                <c:pt idx="155">
                  <c:v>39</c:v>
                </c:pt>
                <c:pt idx="156">
                  <c:v>41</c:v>
                </c:pt>
                <c:pt idx="157">
                  <c:v>39</c:v>
                </c:pt>
                <c:pt idx="158">
                  <c:v>40</c:v>
                </c:pt>
                <c:pt idx="159">
                  <c:v>44</c:v>
                </c:pt>
                <c:pt idx="160">
                  <c:v>43</c:v>
                </c:pt>
                <c:pt idx="161">
                  <c:v>43</c:v>
                </c:pt>
                <c:pt idx="162">
                  <c:v>47</c:v>
                </c:pt>
              </c:numCache>
            </c:numRef>
          </c:val>
          <c:smooth val="0"/>
          <c:extLst>
            <c:ext xmlns:c16="http://schemas.microsoft.com/office/drawing/2014/chart" uri="{C3380CC4-5D6E-409C-BE32-E72D297353CC}">
              <c16:uniqueId val="{00000000-C347-44D6-B583-CDDE753BDE27}"/>
            </c:ext>
          </c:extLst>
        </c:ser>
        <c:ser>
          <c:idx val="1"/>
          <c:order val="1"/>
          <c:tx>
            <c:strRef>
              <c:f>Sheet1!$C$1</c:f>
              <c:strCache>
                <c:ptCount val="1"/>
                <c:pt idx="0">
                  <c:v>Multifamily for Rent</c:v>
                </c:pt>
              </c:strCache>
            </c:strRef>
          </c:tx>
          <c:spPr>
            <a:ln w="38100" cap="rnd">
              <a:solidFill>
                <a:srgbClr val="FFC52F"/>
              </a:solidFill>
              <a:round/>
            </a:ln>
            <a:effectLst/>
          </c:spPr>
          <c:marker>
            <c:symbol val="none"/>
          </c:marker>
          <c:cat>
            <c:numRef>
              <c:f>Sheet1!$A$2:$A$164</c:f>
              <c:numCache>
                <c:formatCode>0</c:formatCode>
                <c:ptCount val="163"/>
                <c:pt idx="0">
                  <c:v>1981</c:v>
                </c:pt>
                <c:pt idx="1">
                  <c:v>1981</c:v>
                </c:pt>
                <c:pt idx="2">
                  <c:v>1981</c:v>
                </c:pt>
                <c:pt idx="3">
                  <c:v>1981</c:v>
                </c:pt>
                <c:pt idx="4">
                  <c:v>1982</c:v>
                </c:pt>
                <c:pt idx="5">
                  <c:v>1982</c:v>
                </c:pt>
                <c:pt idx="6">
                  <c:v>1982</c:v>
                </c:pt>
                <c:pt idx="7">
                  <c:v>1982</c:v>
                </c:pt>
                <c:pt idx="8">
                  <c:v>1983</c:v>
                </c:pt>
                <c:pt idx="9">
                  <c:v>1983</c:v>
                </c:pt>
                <c:pt idx="10">
                  <c:v>1983</c:v>
                </c:pt>
                <c:pt idx="11">
                  <c:v>1983</c:v>
                </c:pt>
                <c:pt idx="12">
                  <c:v>1984</c:v>
                </c:pt>
                <c:pt idx="13">
                  <c:v>1984</c:v>
                </c:pt>
                <c:pt idx="14">
                  <c:v>1984</c:v>
                </c:pt>
                <c:pt idx="15">
                  <c:v>1984</c:v>
                </c:pt>
                <c:pt idx="16">
                  <c:v>1985</c:v>
                </c:pt>
                <c:pt idx="17">
                  <c:v>1985</c:v>
                </c:pt>
                <c:pt idx="18">
                  <c:v>1985</c:v>
                </c:pt>
                <c:pt idx="19">
                  <c:v>1985</c:v>
                </c:pt>
                <c:pt idx="20">
                  <c:v>1986</c:v>
                </c:pt>
                <c:pt idx="21">
                  <c:v>1986</c:v>
                </c:pt>
                <c:pt idx="22">
                  <c:v>1986</c:v>
                </c:pt>
                <c:pt idx="23">
                  <c:v>1986</c:v>
                </c:pt>
                <c:pt idx="24">
                  <c:v>1987</c:v>
                </c:pt>
                <c:pt idx="25">
                  <c:v>1987</c:v>
                </c:pt>
                <c:pt idx="26">
                  <c:v>1987</c:v>
                </c:pt>
                <c:pt idx="27">
                  <c:v>1987</c:v>
                </c:pt>
                <c:pt idx="28">
                  <c:v>1988</c:v>
                </c:pt>
                <c:pt idx="29">
                  <c:v>1988</c:v>
                </c:pt>
                <c:pt idx="30">
                  <c:v>1988</c:v>
                </c:pt>
                <c:pt idx="31">
                  <c:v>1988</c:v>
                </c:pt>
                <c:pt idx="32">
                  <c:v>1989</c:v>
                </c:pt>
                <c:pt idx="33">
                  <c:v>1989</c:v>
                </c:pt>
                <c:pt idx="34">
                  <c:v>1989</c:v>
                </c:pt>
                <c:pt idx="35">
                  <c:v>1989</c:v>
                </c:pt>
                <c:pt idx="36">
                  <c:v>1990</c:v>
                </c:pt>
                <c:pt idx="37">
                  <c:v>1990</c:v>
                </c:pt>
                <c:pt idx="38">
                  <c:v>1990</c:v>
                </c:pt>
                <c:pt idx="39">
                  <c:v>1990</c:v>
                </c:pt>
                <c:pt idx="40">
                  <c:v>1991</c:v>
                </c:pt>
                <c:pt idx="41">
                  <c:v>1991</c:v>
                </c:pt>
                <c:pt idx="42">
                  <c:v>1991</c:v>
                </c:pt>
                <c:pt idx="43">
                  <c:v>1991</c:v>
                </c:pt>
                <c:pt idx="44">
                  <c:v>1992</c:v>
                </c:pt>
                <c:pt idx="45">
                  <c:v>1992</c:v>
                </c:pt>
                <c:pt idx="46">
                  <c:v>1992</c:v>
                </c:pt>
                <c:pt idx="47">
                  <c:v>1992</c:v>
                </c:pt>
                <c:pt idx="48">
                  <c:v>1993</c:v>
                </c:pt>
                <c:pt idx="49">
                  <c:v>1993</c:v>
                </c:pt>
                <c:pt idx="50">
                  <c:v>1993</c:v>
                </c:pt>
                <c:pt idx="51">
                  <c:v>1993</c:v>
                </c:pt>
                <c:pt idx="52">
                  <c:v>1994</c:v>
                </c:pt>
                <c:pt idx="53">
                  <c:v>1994</c:v>
                </c:pt>
                <c:pt idx="54">
                  <c:v>1994</c:v>
                </c:pt>
                <c:pt idx="55">
                  <c:v>1994</c:v>
                </c:pt>
                <c:pt idx="56">
                  <c:v>1995</c:v>
                </c:pt>
                <c:pt idx="57">
                  <c:v>1995</c:v>
                </c:pt>
                <c:pt idx="58">
                  <c:v>1995</c:v>
                </c:pt>
                <c:pt idx="59">
                  <c:v>1995</c:v>
                </c:pt>
                <c:pt idx="60">
                  <c:v>1996</c:v>
                </c:pt>
                <c:pt idx="61">
                  <c:v>1996</c:v>
                </c:pt>
                <c:pt idx="62">
                  <c:v>1996</c:v>
                </c:pt>
                <c:pt idx="63">
                  <c:v>1996</c:v>
                </c:pt>
                <c:pt idx="64">
                  <c:v>1997</c:v>
                </c:pt>
                <c:pt idx="65">
                  <c:v>1997</c:v>
                </c:pt>
                <c:pt idx="66">
                  <c:v>1997</c:v>
                </c:pt>
                <c:pt idx="67">
                  <c:v>1997</c:v>
                </c:pt>
                <c:pt idx="68">
                  <c:v>1998</c:v>
                </c:pt>
                <c:pt idx="69">
                  <c:v>1998</c:v>
                </c:pt>
                <c:pt idx="70">
                  <c:v>1998</c:v>
                </c:pt>
                <c:pt idx="71">
                  <c:v>1998</c:v>
                </c:pt>
                <c:pt idx="72">
                  <c:v>1999</c:v>
                </c:pt>
                <c:pt idx="73">
                  <c:v>1999</c:v>
                </c:pt>
                <c:pt idx="74">
                  <c:v>1999</c:v>
                </c:pt>
                <c:pt idx="75">
                  <c:v>1999</c:v>
                </c:pt>
                <c:pt idx="76">
                  <c:v>2000</c:v>
                </c:pt>
                <c:pt idx="77">
                  <c:v>2000</c:v>
                </c:pt>
                <c:pt idx="78">
                  <c:v>2000</c:v>
                </c:pt>
                <c:pt idx="79">
                  <c:v>2000</c:v>
                </c:pt>
                <c:pt idx="80">
                  <c:v>2001</c:v>
                </c:pt>
                <c:pt idx="81">
                  <c:v>2001</c:v>
                </c:pt>
                <c:pt idx="82">
                  <c:v>2001</c:v>
                </c:pt>
                <c:pt idx="83">
                  <c:v>2001</c:v>
                </c:pt>
                <c:pt idx="84">
                  <c:v>2002</c:v>
                </c:pt>
                <c:pt idx="85">
                  <c:v>2002</c:v>
                </c:pt>
                <c:pt idx="86">
                  <c:v>2002</c:v>
                </c:pt>
                <c:pt idx="87">
                  <c:v>2002</c:v>
                </c:pt>
                <c:pt idx="88">
                  <c:v>2003</c:v>
                </c:pt>
                <c:pt idx="89">
                  <c:v>2003</c:v>
                </c:pt>
                <c:pt idx="90">
                  <c:v>2003</c:v>
                </c:pt>
                <c:pt idx="91">
                  <c:v>2003</c:v>
                </c:pt>
                <c:pt idx="92">
                  <c:v>2004</c:v>
                </c:pt>
                <c:pt idx="93">
                  <c:v>2004</c:v>
                </c:pt>
                <c:pt idx="94">
                  <c:v>2004</c:v>
                </c:pt>
                <c:pt idx="95">
                  <c:v>2004</c:v>
                </c:pt>
                <c:pt idx="96">
                  <c:v>2005</c:v>
                </c:pt>
                <c:pt idx="97">
                  <c:v>2005</c:v>
                </c:pt>
                <c:pt idx="98">
                  <c:v>2005</c:v>
                </c:pt>
                <c:pt idx="99">
                  <c:v>2005</c:v>
                </c:pt>
                <c:pt idx="100">
                  <c:v>2006</c:v>
                </c:pt>
                <c:pt idx="101">
                  <c:v>2006</c:v>
                </c:pt>
                <c:pt idx="102">
                  <c:v>2006</c:v>
                </c:pt>
                <c:pt idx="103">
                  <c:v>2006</c:v>
                </c:pt>
                <c:pt idx="104">
                  <c:v>2007</c:v>
                </c:pt>
                <c:pt idx="105">
                  <c:v>2007</c:v>
                </c:pt>
                <c:pt idx="106">
                  <c:v>2007</c:v>
                </c:pt>
                <c:pt idx="107">
                  <c:v>2007</c:v>
                </c:pt>
                <c:pt idx="108">
                  <c:v>2008</c:v>
                </c:pt>
                <c:pt idx="109">
                  <c:v>2008</c:v>
                </c:pt>
                <c:pt idx="110">
                  <c:v>2008</c:v>
                </c:pt>
                <c:pt idx="111">
                  <c:v>2008</c:v>
                </c:pt>
                <c:pt idx="112">
                  <c:v>2009</c:v>
                </c:pt>
                <c:pt idx="113">
                  <c:v>2009</c:v>
                </c:pt>
                <c:pt idx="114">
                  <c:v>2009</c:v>
                </c:pt>
                <c:pt idx="115">
                  <c:v>2009</c:v>
                </c:pt>
                <c:pt idx="116">
                  <c:v>2010</c:v>
                </c:pt>
                <c:pt idx="117">
                  <c:v>2010</c:v>
                </c:pt>
                <c:pt idx="118">
                  <c:v>2010</c:v>
                </c:pt>
                <c:pt idx="119">
                  <c:v>2010</c:v>
                </c:pt>
                <c:pt idx="120">
                  <c:v>2011</c:v>
                </c:pt>
                <c:pt idx="121">
                  <c:v>2011</c:v>
                </c:pt>
                <c:pt idx="122">
                  <c:v>2011</c:v>
                </c:pt>
                <c:pt idx="123">
                  <c:v>2011</c:v>
                </c:pt>
                <c:pt idx="124">
                  <c:v>2012</c:v>
                </c:pt>
                <c:pt idx="125">
                  <c:v>2012</c:v>
                </c:pt>
                <c:pt idx="126">
                  <c:v>2012</c:v>
                </c:pt>
                <c:pt idx="127">
                  <c:v>2012</c:v>
                </c:pt>
                <c:pt idx="128">
                  <c:v>2013</c:v>
                </c:pt>
                <c:pt idx="129">
                  <c:v>2013</c:v>
                </c:pt>
                <c:pt idx="130">
                  <c:v>2013</c:v>
                </c:pt>
                <c:pt idx="131">
                  <c:v>2013</c:v>
                </c:pt>
                <c:pt idx="132">
                  <c:v>2014</c:v>
                </c:pt>
                <c:pt idx="133">
                  <c:v>2014</c:v>
                </c:pt>
                <c:pt idx="134">
                  <c:v>2014</c:v>
                </c:pt>
                <c:pt idx="135">
                  <c:v>2014</c:v>
                </c:pt>
                <c:pt idx="136">
                  <c:v>2015</c:v>
                </c:pt>
                <c:pt idx="137">
                  <c:v>2015</c:v>
                </c:pt>
                <c:pt idx="138">
                  <c:v>2015</c:v>
                </c:pt>
                <c:pt idx="139">
                  <c:v>2015</c:v>
                </c:pt>
                <c:pt idx="140">
                  <c:v>2016</c:v>
                </c:pt>
                <c:pt idx="141">
                  <c:v>2016</c:v>
                </c:pt>
                <c:pt idx="142">
                  <c:v>2016</c:v>
                </c:pt>
                <c:pt idx="143">
                  <c:v>2016</c:v>
                </c:pt>
                <c:pt idx="144">
                  <c:v>2017</c:v>
                </c:pt>
                <c:pt idx="145">
                  <c:v>2017</c:v>
                </c:pt>
                <c:pt idx="146">
                  <c:v>2017</c:v>
                </c:pt>
                <c:pt idx="147">
                  <c:v>2017</c:v>
                </c:pt>
                <c:pt idx="148">
                  <c:v>2018</c:v>
                </c:pt>
                <c:pt idx="149">
                  <c:v>2018</c:v>
                </c:pt>
                <c:pt idx="150">
                  <c:v>2018</c:v>
                </c:pt>
                <c:pt idx="151">
                  <c:v>2018</c:v>
                </c:pt>
                <c:pt idx="152">
                  <c:v>2019</c:v>
                </c:pt>
                <c:pt idx="153">
                  <c:v>2019</c:v>
                </c:pt>
                <c:pt idx="154">
                  <c:v>2019</c:v>
                </c:pt>
                <c:pt idx="155">
                  <c:v>2019</c:v>
                </c:pt>
                <c:pt idx="156">
                  <c:v>2020</c:v>
                </c:pt>
                <c:pt idx="157">
                  <c:v>2020</c:v>
                </c:pt>
                <c:pt idx="158">
                  <c:v>2020</c:v>
                </c:pt>
                <c:pt idx="159">
                  <c:v>2020</c:v>
                </c:pt>
                <c:pt idx="160">
                  <c:v>2021</c:v>
                </c:pt>
                <c:pt idx="161">
                  <c:v>2021</c:v>
                </c:pt>
                <c:pt idx="162">
                  <c:v>2021</c:v>
                </c:pt>
              </c:numCache>
            </c:numRef>
          </c:cat>
          <c:val>
            <c:numRef>
              <c:f>Sheet1!$C$2:$C$164</c:f>
              <c:numCache>
                <c:formatCode>General</c:formatCode>
                <c:ptCount val="163"/>
                <c:pt idx="0">
                  <c:v>277</c:v>
                </c:pt>
                <c:pt idx="1">
                  <c:v>273</c:v>
                </c:pt>
                <c:pt idx="2">
                  <c:v>251</c:v>
                </c:pt>
                <c:pt idx="3">
                  <c:v>221</c:v>
                </c:pt>
                <c:pt idx="4">
                  <c:v>203</c:v>
                </c:pt>
                <c:pt idx="5">
                  <c:v>202</c:v>
                </c:pt>
                <c:pt idx="6">
                  <c:v>235</c:v>
                </c:pt>
                <c:pt idx="7">
                  <c:v>259</c:v>
                </c:pt>
                <c:pt idx="8">
                  <c:v>306</c:v>
                </c:pt>
                <c:pt idx="9">
                  <c:v>354</c:v>
                </c:pt>
                <c:pt idx="10">
                  <c:v>396</c:v>
                </c:pt>
                <c:pt idx="11">
                  <c:v>424</c:v>
                </c:pt>
                <c:pt idx="12">
                  <c:v>434</c:v>
                </c:pt>
                <c:pt idx="13">
                  <c:v>466</c:v>
                </c:pt>
                <c:pt idx="14">
                  <c:v>465</c:v>
                </c:pt>
                <c:pt idx="15">
                  <c:v>459</c:v>
                </c:pt>
                <c:pt idx="16">
                  <c:v>461</c:v>
                </c:pt>
                <c:pt idx="17">
                  <c:v>466</c:v>
                </c:pt>
                <c:pt idx="18">
                  <c:v>482</c:v>
                </c:pt>
                <c:pt idx="19">
                  <c:v>516</c:v>
                </c:pt>
                <c:pt idx="20">
                  <c:v>528</c:v>
                </c:pt>
                <c:pt idx="21">
                  <c:v>529</c:v>
                </c:pt>
                <c:pt idx="22">
                  <c:v>515</c:v>
                </c:pt>
                <c:pt idx="23">
                  <c:v>483</c:v>
                </c:pt>
                <c:pt idx="24">
                  <c:v>457</c:v>
                </c:pt>
                <c:pt idx="25">
                  <c:v>402</c:v>
                </c:pt>
                <c:pt idx="26">
                  <c:v>373</c:v>
                </c:pt>
                <c:pt idx="27">
                  <c:v>345</c:v>
                </c:pt>
                <c:pt idx="28">
                  <c:v>318</c:v>
                </c:pt>
                <c:pt idx="29">
                  <c:v>318</c:v>
                </c:pt>
                <c:pt idx="30">
                  <c:v>309</c:v>
                </c:pt>
                <c:pt idx="31">
                  <c:v>308</c:v>
                </c:pt>
                <c:pt idx="32">
                  <c:v>326</c:v>
                </c:pt>
                <c:pt idx="33">
                  <c:v>312</c:v>
                </c:pt>
                <c:pt idx="34">
                  <c:v>297</c:v>
                </c:pt>
                <c:pt idx="35">
                  <c:v>286</c:v>
                </c:pt>
                <c:pt idx="36">
                  <c:v>278</c:v>
                </c:pt>
                <c:pt idx="37">
                  <c:v>266</c:v>
                </c:pt>
                <c:pt idx="38">
                  <c:v>256</c:v>
                </c:pt>
                <c:pt idx="39">
                  <c:v>242</c:v>
                </c:pt>
                <c:pt idx="40">
                  <c:v>209</c:v>
                </c:pt>
                <c:pt idx="41">
                  <c:v>176</c:v>
                </c:pt>
                <c:pt idx="42">
                  <c:v>147</c:v>
                </c:pt>
                <c:pt idx="43">
                  <c:v>132</c:v>
                </c:pt>
                <c:pt idx="44">
                  <c:v>135</c:v>
                </c:pt>
                <c:pt idx="45">
                  <c:v>135</c:v>
                </c:pt>
                <c:pt idx="46">
                  <c:v>138</c:v>
                </c:pt>
                <c:pt idx="47">
                  <c:v>129</c:v>
                </c:pt>
                <c:pt idx="48">
                  <c:v>113</c:v>
                </c:pt>
                <c:pt idx="49">
                  <c:v>111</c:v>
                </c:pt>
                <c:pt idx="50">
                  <c:v>109</c:v>
                </c:pt>
                <c:pt idx="51">
                  <c:v>118</c:v>
                </c:pt>
                <c:pt idx="52">
                  <c:v>130</c:v>
                </c:pt>
                <c:pt idx="53">
                  <c:v>152</c:v>
                </c:pt>
                <c:pt idx="54">
                  <c:v>174</c:v>
                </c:pt>
                <c:pt idx="55">
                  <c:v>204</c:v>
                </c:pt>
                <c:pt idx="56">
                  <c:v>219</c:v>
                </c:pt>
                <c:pt idx="57">
                  <c:v>224</c:v>
                </c:pt>
                <c:pt idx="58">
                  <c:v>234</c:v>
                </c:pt>
                <c:pt idx="59">
                  <c:v>227</c:v>
                </c:pt>
                <c:pt idx="60">
                  <c:v>234</c:v>
                </c:pt>
                <c:pt idx="61">
                  <c:v>242</c:v>
                </c:pt>
                <c:pt idx="62">
                  <c:v>244</c:v>
                </c:pt>
                <c:pt idx="63">
                  <c:v>254</c:v>
                </c:pt>
                <c:pt idx="64">
                  <c:v>248</c:v>
                </c:pt>
                <c:pt idx="65">
                  <c:v>258</c:v>
                </c:pt>
                <c:pt idx="66">
                  <c:v>259</c:v>
                </c:pt>
                <c:pt idx="67">
                  <c:v>280</c:v>
                </c:pt>
                <c:pt idx="68">
                  <c:v>287</c:v>
                </c:pt>
                <c:pt idx="69">
                  <c:v>282</c:v>
                </c:pt>
                <c:pt idx="70">
                  <c:v>294</c:v>
                </c:pt>
                <c:pt idx="71">
                  <c:v>285</c:v>
                </c:pt>
                <c:pt idx="72">
                  <c:v>292</c:v>
                </c:pt>
                <c:pt idx="73">
                  <c:v>283</c:v>
                </c:pt>
                <c:pt idx="74">
                  <c:v>284</c:v>
                </c:pt>
                <c:pt idx="75">
                  <c:v>271</c:v>
                </c:pt>
                <c:pt idx="76">
                  <c:v>273</c:v>
                </c:pt>
                <c:pt idx="77">
                  <c:v>282</c:v>
                </c:pt>
                <c:pt idx="78">
                  <c:v>265</c:v>
                </c:pt>
                <c:pt idx="79">
                  <c:v>263</c:v>
                </c:pt>
                <c:pt idx="80">
                  <c:v>258</c:v>
                </c:pt>
                <c:pt idx="81">
                  <c:v>253</c:v>
                </c:pt>
                <c:pt idx="82">
                  <c:v>258</c:v>
                </c:pt>
                <c:pt idx="83">
                  <c:v>258</c:v>
                </c:pt>
                <c:pt idx="84">
                  <c:v>262</c:v>
                </c:pt>
                <c:pt idx="85">
                  <c:v>264</c:v>
                </c:pt>
                <c:pt idx="86">
                  <c:v>270</c:v>
                </c:pt>
                <c:pt idx="87">
                  <c:v>274</c:v>
                </c:pt>
                <c:pt idx="88">
                  <c:v>267</c:v>
                </c:pt>
                <c:pt idx="89">
                  <c:v>267</c:v>
                </c:pt>
                <c:pt idx="90">
                  <c:v>259</c:v>
                </c:pt>
                <c:pt idx="91">
                  <c:v>265</c:v>
                </c:pt>
                <c:pt idx="92">
                  <c:v>272</c:v>
                </c:pt>
                <c:pt idx="93">
                  <c:v>259</c:v>
                </c:pt>
                <c:pt idx="94">
                  <c:v>246</c:v>
                </c:pt>
                <c:pt idx="95">
                  <c:v>226</c:v>
                </c:pt>
                <c:pt idx="96">
                  <c:v>214</c:v>
                </c:pt>
                <c:pt idx="97">
                  <c:v>213</c:v>
                </c:pt>
                <c:pt idx="98">
                  <c:v>204</c:v>
                </c:pt>
                <c:pt idx="99">
                  <c:v>201</c:v>
                </c:pt>
                <c:pt idx="100">
                  <c:v>194</c:v>
                </c:pt>
                <c:pt idx="101">
                  <c:v>185</c:v>
                </c:pt>
                <c:pt idx="102">
                  <c:v>187</c:v>
                </c:pt>
                <c:pt idx="103">
                  <c:v>183</c:v>
                </c:pt>
                <c:pt idx="104">
                  <c:v>179</c:v>
                </c:pt>
                <c:pt idx="105">
                  <c:v>175</c:v>
                </c:pt>
                <c:pt idx="106">
                  <c:v>175</c:v>
                </c:pt>
                <c:pt idx="107">
                  <c:v>188</c:v>
                </c:pt>
                <c:pt idx="108">
                  <c:v>202</c:v>
                </c:pt>
                <c:pt idx="109">
                  <c:v>227</c:v>
                </c:pt>
                <c:pt idx="110">
                  <c:v>233</c:v>
                </c:pt>
                <c:pt idx="111">
                  <c:v>216</c:v>
                </c:pt>
                <c:pt idx="112">
                  <c:v>195</c:v>
                </c:pt>
                <c:pt idx="113">
                  <c:v>153</c:v>
                </c:pt>
                <c:pt idx="114">
                  <c:v>118</c:v>
                </c:pt>
                <c:pt idx="115">
                  <c:v>91</c:v>
                </c:pt>
                <c:pt idx="116">
                  <c:v>76</c:v>
                </c:pt>
                <c:pt idx="117">
                  <c:v>77</c:v>
                </c:pt>
                <c:pt idx="118">
                  <c:v>94</c:v>
                </c:pt>
                <c:pt idx="119">
                  <c:v>99</c:v>
                </c:pt>
                <c:pt idx="120">
                  <c:v>113</c:v>
                </c:pt>
                <c:pt idx="121">
                  <c:v>125</c:v>
                </c:pt>
                <c:pt idx="122">
                  <c:v>137</c:v>
                </c:pt>
                <c:pt idx="123">
                  <c:v>160</c:v>
                </c:pt>
                <c:pt idx="124">
                  <c:v>175</c:v>
                </c:pt>
                <c:pt idx="125">
                  <c:v>190</c:v>
                </c:pt>
                <c:pt idx="126">
                  <c:v>199</c:v>
                </c:pt>
                <c:pt idx="127">
                  <c:v>222</c:v>
                </c:pt>
                <c:pt idx="128">
                  <c:v>244</c:v>
                </c:pt>
                <c:pt idx="129">
                  <c:v>255</c:v>
                </c:pt>
                <c:pt idx="130">
                  <c:v>270</c:v>
                </c:pt>
                <c:pt idx="131">
                  <c:v>283</c:v>
                </c:pt>
                <c:pt idx="132">
                  <c:v>283</c:v>
                </c:pt>
                <c:pt idx="133">
                  <c:v>305</c:v>
                </c:pt>
                <c:pt idx="134">
                  <c:v>330</c:v>
                </c:pt>
                <c:pt idx="135">
                  <c:v>328</c:v>
                </c:pt>
                <c:pt idx="136">
                  <c:v>332</c:v>
                </c:pt>
                <c:pt idx="137">
                  <c:v>352</c:v>
                </c:pt>
                <c:pt idx="138">
                  <c:v>362</c:v>
                </c:pt>
                <c:pt idx="139">
                  <c:v>372</c:v>
                </c:pt>
                <c:pt idx="140">
                  <c:v>373</c:v>
                </c:pt>
                <c:pt idx="141">
                  <c:v>366</c:v>
                </c:pt>
                <c:pt idx="142">
                  <c:v>357</c:v>
                </c:pt>
                <c:pt idx="143">
                  <c:v>365</c:v>
                </c:pt>
                <c:pt idx="144">
                  <c:v>375</c:v>
                </c:pt>
                <c:pt idx="145">
                  <c:v>358</c:v>
                </c:pt>
                <c:pt idx="146">
                  <c:v>345</c:v>
                </c:pt>
                <c:pt idx="147">
                  <c:v>334</c:v>
                </c:pt>
                <c:pt idx="148">
                  <c:v>340</c:v>
                </c:pt>
                <c:pt idx="149">
                  <c:v>346</c:v>
                </c:pt>
                <c:pt idx="150">
                  <c:v>354</c:v>
                </c:pt>
                <c:pt idx="151">
                  <c:v>350</c:v>
                </c:pt>
                <c:pt idx="152">
                  <c:v>334</c:v>
                </c:pt>
                <c:pt idx="153">
                  <c:v>347</c:v>
                </c:pt>
                <c:pt idx="154">
                  <c:v>353</c:v>
                </c:pt>
                <c:pt idx="155">
                  <c:v>379</c:v>
                </c:pt>
                <c:pt idx="156">
                  <c:v>414</c:v>
                </c:pt>
                <c:pt idx="157">
                  <c:v>392</c:v>
                </c:pt>
                <c:pt idx="158">
                  <c:v>395</c:v>
                </c:pt>
                <c:pt idx="159">
                  <c:v>371</c:v>
                </c:pt>
                <c:pt idx="160">
                  <c:v>362</c:v>
                </c:pt>
                <c:pt idx="161">
                  <c:v>403</c:v>
                </c:pt>
                <c:pt idx="162">
                  <c:v>415</c:v>
                </c:pt>
              </c:numCache>
            </c:numRef>
          </c:val>
          <c:smooth val="0"/>
          <c:extLst>
            <c:ext xmlns:c16="http://schemas.microsoft.com/office/drawing/2014/chart" uri="{C3380CC4-5D6E-409C-BE32-E72D297353CC}">
              <c16:uniqueId val="{00000001-C347-44D6-B583-CDDE753BDE27}"/>
            </c:ext>
          </c:extLst>
        </c:ser>
        <c:ser>
          <c:idx val="2"/>
          <c:order val="2"/>
          <c:tx>
            <c:strRef>
              <c:f>Sheet1!$D$1</c:f>
              <c:strCache>
                <c:ptCount val="1"/>
                <c:pt idx="0">
                  <c:v>Multifamily for Sale</c:v>
                </c:pt>
              </c:strCache>
            </c:strRef>
          </c:tx>
          <c:spPr>
            <a:ln w="38100" cap="rnd">
              <a:solidFill>
                <a:srgbClr val="43273B"/>
              </a:solidFill>
              <a:round/>
            </a:ln>
            <a:effectLst/>
          </c:spPr>
          <c:marker>
            <c:symbol val="none"/>
          </c:marker>
          <c:cat>
            <c:numRef>
              <c:f>Sheet1!$A$2:$A$164</c:f>
              <c:numCache>
                <c:formatCode>0</c:formatCode>
                <c:ptCount val="163"/>
                <c:pt idx="0">
                  <c:v>1981</c:v>
                </c:pt>
                <c:pt idx="1">
                  <c:v>1981</c:v>
                </c:pt>
                <c:pt idx="2">
                  <c:v>1981</c:v>
                </c:pt>
                <c:pt idx="3">
                  <c:v>1981</c:v>
                </c:pt>
                <c:pt idx="4">
                  <c:v>1982</c:v>
                </c:pt>
                <c:pt idx="5">
                  <c:v>1982</c:v>
                </c:pt>
                <c:pt idx="6">
                  <c:v>1982</c:v>
                </c:pt>
                <c:pt idx="7">
                  <c:v>1982</c:v>
                </c:pt>
                <c:pt idx="8">
                  <c:v>1983</c:v>
                </c:pt>
                <c:pt idx="9">
                  <c:v>1983</c:v>
                </c:pt>
                <c:pt idx="10">
                  <c:v>1983</c:v>
                </c:pt>
                <c:pt idx="11">
                  <c:v>1983</c:v>
                </c:pt>
                <c:pt idx="12">
                  <c:v>1984</c:v>
                </c:pt>
                <c:pt idx="13">
                  <c:v>1984</c:v>
                </c:pt>
                <c:pt idx="14">
                  <c:v>1984</c:v>
                </c:pt>
                <c:pt idx="15">
                  <c:v>1984</c:v>
                </c:pt>
                <c:pt idx="16">
                  <c:v>1985</c:v>
                </c:pt>
                <c:pt idx="17">
                  <c:v>1985</c:v>
                </c:pt>
                <c:pt idx="18">
                  <c:v>1985</c:v>
                </c:pt>
                <c:pt idx="19">
                  <c:v>1985</c:v>
                </c:pt>
                <c:pt idx="20">
                  <c:v>1986</c:v>
                </c:pt>
                <c:pt idx="21">
                  <c:v>1986</c:v>
                </c:pt>
                <c:pt idx="22">
                  <c:v>1986</c:v>
                </c:pt>
                <c:pt idx="23">
                  <c:v>1986</c:v>
                </c:pt>
                <c:pt idx="24">
                  <c:v>1987</c:v>
                </c:pt>
                <c:pt idx="25">
                  <c:v>1987</c:v>
                </c:pt>
                <c:pt idx="26">
                  <c:v>1987</c:v>
                </c:pt>
                <c:pt idx="27">
                  <c:v>1987</c:v>
                </c:pt>
                <c:pt idx="28">
                  <c:v>1988</c:v>
                </c:pt>
                <c:pt idx="29">
                  <c:v>1988</c:v>
                </c:pt>
                <c:pt idx="30">
                  <c:v>1988</c:v>
                </c:pt>
                <c:pt idx="31">
                  <c:v>1988</c:v>
                </c:pt>
                <c:pt idx="32">
                  <c:v>1989</c:v>
                </c:pt>
                <c:pt idx="33">
                  <c:v>1989</c:v>
                </c:pt>
                <c:pt idx="34">
                  <c:v>1989</c:v>
                </c:pt>
                <c:pt idx="35">
                  <c:v>1989</c:v>
                </c:pt>
                <c:pt idx="36">
                  <c:v>1990</c:v>
                </c:pt>
                <c:pt idx="37">
                  <c:v>1990</c:v>
                </c:pt>
                <c:pt idx="38">
                  <c:v>1990</c:v>
                </c:pt>
                <c:pt idx="39">
                  <c:v>1990</c:v>
                </c:pt>
                <c:pt idx="40">
                  <c:v>1991</c:v>
                </c:pt>
                <c:pt idx="41">
                  <c:v>1991</c:v>
                </c:pt>
                <c:pt idx="42">
                  <c:v>1991</c:v>
                </c:pt>
                <c:pt idx="43">
                  <c:v>1991</c:v>
                </c:pt>
                <c:pt idx="44">
                  <c:v>1992</c:v>
                </c:pt>
                <c:pt idx="45">
                  <c:v>1992</c:v>
                </c:pt>
                <c:pt idx="46">
                  <c:v>1992</c:v>
                </c:pt>
                <c:pt idx="47">
                  <c:v>1992</c:v>
                </c:pt>
                <c:pt idx="48">
                  <c:v>1993</c:v>
                </c:pt>
                <c:pt idx="49">
                  <c:v>1993</c:v>
                </c:pt>
                <c:pt idx="50">
                  <c:v>1993</c:v>
                </c:pt>
                <c:pt idx="51">
                  <c:v>1993</c:v>
                </c:pt>
                <c:pt idx="52">
                  <c:v>1994</c:v>
                </c:pt>
                <c:pt idx="53">
                  <c:v>1994</c:v>
                </c:pt>
                <c:pt idx="54">
                  <c:v>1994</c:v>
                </c:pt>
                <c:pt idx="55">
                  <c:v>1994</c:v>
                </c:pt>
                <c:pt idx="56">
                  <c:v>1995</c:v>
                </c:pt>
                <c:pt idx="57">
                  <c:v>1995</c:v>
                </c:pt>
                <c:pt idx="58">
                  <c:v>1995</c:v>
                </c:pt>
                <c:pt idx="59">
                  <c:v>1995</c:v>
                </c:pt>
                <c:pt idx="60">
                  <c:v>1996</c:v>
                </c:pt>
                <c:pt idx="61">
                  <c:v>1996</c:v>
                </c:pt>
                <c:pt idx="62">
                  <c:v>1996</c:v>
                </c:pt>
                <c:pt idx="63">
                  <c:v>1996</c:v>
                </c:pt>
                <c:pt idx="64">
                  <c:v>1997</c:v>
                </c:pt>
                <c:pt idx="65">
                  <c:v>1997</c:v>
                </c:pt>
                <c:pt idx="66">
                  <c:v>1997</c:v>
                </c:pt>
                <c:pt idx="67">
                  <c:v>1997</c:v>
                </c:pt>
                <c:pt idx="68">
                  <c:v>1998</c:v>
                </c:pt>
                <c:pt idx="69">
                  <c:v>1998</c:v>
                </c:pt>
                <c:pt idx="70">
                  <c:v>1998</c:v>
                </c:pt>
                <c:pt idx="71">
                  <c:v>1998</c:v>
                </c:pt>
                <c:pt idx="72">
                  <c:v>1999</c:v>
                </c:pt>
                <c:pt idx="73">
                  <c:v>1999</c:v>
                </c:pt>
                <c:pt idx="74">
                  <c:v>1999</c:v>
                </c:pt>
                <c:pt idx="75">
                  <c:v>1999</c:v>
                </c:pt>
                <c:pt idx="76">
                  <c:v>2000</c:v>
                </c:pt>
                <c:pt idx="77">
                  <c:v>2000</c:v>
                </c:pt>
                <c:pt idx="78">
                  <c:v>2000</c:v>
                </c:pt>
                <c:pt idx="79">
                  <c:v>2000</c:v>
                </c:pt>
                <c:pt idx="80">
                  <c:v>2001</c:v>
                </c:pt>
                <c:pt idx="81">
                  <c:v>2001</c:v>
                </c:pt>
                <c:pt idx="82">
                  <c:v>2001</c:v>
                </c:pt>
                <c:pt idx="83">
                  <c:v>2001</c:v>
                </c:pt>
                <c:pt idx="84">
                  <c:v>2002</c:v>
                </c:pt>
                <c:pt idx="85">
                  <c:v>2002</c:v>
                </c:pt>
                <c:pt idx="86">
                  <c:v>2002</c:v>
                </c:pt>
                <c:pt idx="87">
                  <c:v>2002</c:v>
                </c:pt>
                <c:pt idx="88">
                  <c:v>2003</c:v>
                </c:pt>
                <c:pt idx="89">
                  <c:v>2003</c:v>
                </c:pt>
                <c:pt idx="90">
                  <c:v>2003</c:v>
                </c:pt>
                <c:pt idx="91">
                  <c:v>2003</c:v>
                </c:pt>
                <c:pt idx="92">
                  <c:v>2004</c:v>
                </c:pt>
                <c:pt idx="93">
                  <c:v>2004</c:v>
                </c:pt>
                <c:pt idx="94">
                  <c:v>2004</c:v>
                </c:pt>
                <c:pt idx="95">
                  <c:v>2004</c:v>
                </c:pt>
                <c:pt idx="96">
                  <c:v>2005</c:v>
                </c:pt>
                <c:pt idx="97">
                  <c:v>2005</c:v>
                </c:pt>
                <c:pt idx="98">
                  <c:v>2005</c:v>
                </c:pt>
                <c:pt idx="99">
                  <c:v>2005</c:v>
                </c:pt>
                <c:pt idx="100">
                  <c:v>2006</c:v>
                </c:pt>
                <c:pt idx="101">
                  <c:v>2006</c:v>
                </c:pt>
                <c:pt idx="102">
                  <c:v>2006</c:v>
                </c:pt>
                <c:pt idx="103">
                  <c:v>2006</c:v>
                </c:pt>
                <c:pt idx="104">
                  <c:v>2007</c:v>
                </c:pt>
                <c:pt idx="105">
                  <c:v>2007</c:v>
                </c:pt>
                <c:pt idx="106">
                  <c:v>2007</c:v>
                </c:pt>
                <c:pt idx="107">
                  <c:v>2007</c:v>
                </c:pt>
                <c:pt idx="108">
                  <c:v>2008</c:v>
                </c:pt>
                <c:pt idx="109">
                  <c:v>2008</c:v>
                </c:pt>
                <c:pt idx="110">
                  <c:v>2008</c:v>
                </c:pt>
                <c:pt idx="111">
                  <c:v>2008</c:v>
                </c:pt>
                <c:pt idx="112">
                  <c:v>2009</c:v>
                </c:pt>
                <c:pt idx="113">
                  <c:v>2009</c:v>
                </c:pt>
                <c:pt idx="114">
                  <c:v>2009</c:v>
                </c:pt>
                <c:pt idx="115">
                  <c:v>2009</c:v>
                </c:pt>
                <c:pt idx="116">
                  <c:v>2010</c:v>
                </c:pt>
                <c:pt idx="117">
                  <c:v>2010</c:v>
                </c:pt>
                <c:pt idx="118">
                  <c:v>2010</c:v>
                </c:pt>
                <c:pt idx="119">
                  <c:v>2010</c:v>
                </c:pt>
                <c:pt idx="120">
                  <c:v>2011</c:v>
                </c:pt>
                <c:pt idx="121">
                  <c:v>2011</c:v>
                </c:pt>
                <c:pt idx="122">
                  <c:v>2011</c:v>
                </c:pt>
                <c:pt idx="123">
                  <c:v>2011</c:v>
                </c:pt>
                <c:pt idx="124">
                  <c:v>2012</c:v>
                </c:pt>
                <c:pt idx="125">
                  <c:v>2012</c:v>
                </c:pt>
                <c:pt idx="126">
                  <c:v>2012</c:v>
                </c:pt>
                <c:pt idx="127">
                  <c:v>2012</c:v>
                </c:pt>
                <c:pt idx="128">
                  <c:v>2013</c:v>
                </c:pt>
                <c:pt idx="129">
                  <c:v>2013</c:v>
                </c:pt>
                <c:pt idx="130">
                  <c:v>2013</c:v>
                </c:pt>
                <c:pt idx="131">
                  <c:v>2013</c:v>
                </c:pt>
                <c:pt idx="132">
                  <c:v>2014</c:v>
                </c:pt>
                <c:pt idx="133">
                  <c:v>2014</c:v>
                </c:pt>
                <c:pt idx="134">
                  <c:v>2014</c:v>
                </c:pt>
                <c:pt idx="135">
                  <c:v>2014</c:v>
                </c:pt>
                <c:pt idx="136">
                  <c:v>2015</c:v>
                </c:pt>
                <c:pt idx="137">
                  <c:v>2015</c:v>
                </c:pt>
                <c:pt idx="138">
                  <c:v>2015</c:v>
                </c:pt>
                <c:pt idx="139">
                  <c:v>2015</c:v>
                </c:pt>
                <c:pt idx="140">
                  <c:v>2016</c:v>
                </c:pt>
                <c:pt idx="141">
                  <c:v>2016</c:v>
                </c:pt>
                <c:pt idx="142">
                  <c:v>2016</c:v>
                </c:pt>
                <c:pt idx="143">
                  <c:v>2016</c:v>
                </c:pt>
                <c:pt idx="144">
                  <c:v>2017</c:v>
                </c:pt>
                <c:pt idx="145">
                  <c:v>2017</c:v>
                </c:pt>
                <c:pt idx="146">
                  <c:v>2017</c:v>
                </c:pt>
                <c:pt idx="147">
                  <c:v>2017</c:v>
                </c:pt>
                <c:pt idx="148">
                  <c:v>2018</c:v>
                </c:pt>
                <c:pt idx="149">
                  <c:v>2018</c:v>
                </c:pt>
                <c:pt idx="150">
                  <c:v>2018</c:v>
                </c:pt>
                <c:pt idx="151">
                  <c:v>2018</c:v>
                </c:pt>
                <c:pt idx="152">
                  <c:v>2019</c:v>
                </c:pt>
                <c:pt idx="153">
                  <c:v>2019</c:v>
                </c:pt>
                <c:pt idx="154">
                  <c:v>2019</c:v>
                </c:pt>
                <c:pt idx="155">
                  <c:v>2019</c:v>
                </c:pt>
                <c:pt idx="156">
                  <c:v>2020</c:v>
                </c:pt>
                <c:pt idx="157">
                  <c:v>2020</c:v>
                </c:pt>
                <c:pt idx="158">
                  <c:v>2020</c:v>
                </c:pt>
                <c:pt idx="159">
                  <c:v>2020</c:v>
                </c:pt>
                <c:pt idx="160">
                  <c:v>2021</c:v>
                </c:pt>
                <c:pt idx="161">
                  <c:v>2021</c:v>
                </c:pt>
                <c:pt idx="162">
                  <c:v>2021</c:v>
                </c:pt>
              </c:numCache>
            </c:numRef>
          </c:cat>
          <c:val>
            <c:numRef>
              <c:f>Sheet1!$D$2:$D$164</c:f>
              <c:numCache>
                <c:formatCode>General</c:formatCode>
                <c:ptCount val="163"/>
                <c:pt idx="0">
                  <c:v>175</c:v>
                </c:pt>
                <c:pt idx="1">
                  <c:v>187</c:v>
                </c:pt>
                <c:pt idx="2">
                  <c:v>179</c:v>
                </c:pt>
                <c:pt idx="3">
                  <c:v>159</c:v>
                </c:pt>
                <c:pt idx="4">
                  <c:v>142</c:v>
                </c:pt>
                <c:pt idx="5">
                  <c:v>130</c:v>
                </c:pt>
                <c:pt idx="6">
                  <c:v>133</c:v>
                </c:pt>
                <c:pt idx="7">
                  <c:v>140</c:v>
                </c:pt>
                <c:pt idx="8">
                  <c:v>149</c:v>
                </c:pt>
                <c:pt idx="9">
                  <c:v>167</c:v>
                </c:pt>
                <c:pt idx="10">
                  <c:v>188</c:v>
                </c:pt>
                <c:pt idx="11">
                  <c:v>210</c:v>
                </c:pt>
                <c:pt idx="12">
                  <c:v>221</c:v>
                </c:pt>
                <c:pt idx="13">
                  <c:v>232</c:v>
                </c:pt>
                <c:pt idx="14">
                  <c:v>226</c:v>
                </c:pt>
                <c:pt idx="15">
                  <c:v>207</c:v>
                </c:pt>
                <c:pt idx="16">
                  <c:v>196</c:v>
                </c:pt>
                <c:pt idx="17">
                  <c:v>177</c:v>
                </c:pt>
                <c:pt idx="18">
                  <c:v>158</c:v>
                </c:pt>
                <c:pt idx="19">
                  <c:v>155</c:v>
                </c:pt>
                <c:pt idx="20">
                  <c:v>151</c:v>
                </c:pt>
                <c:pt idx="21">
                  <c:v>148</c:v>
                </c:pt>
                <c:pt idx="22">
                  <c:v>152</c:v>
                </c:pt>
                <c:pt idx="23">
                  <c:v>143</c:v>
                </c:pt>
                <c:pt idx="24">
                  <c:v>137</c:v>
                </c:pt>
                <c:pt idx="25">
                  <c:v>137</c:v>
                </c:pt>
                <c:pt idx="26">
                  <c:v>128</c:v>
                </c:pt>
                <c:pt idx="27">
                  <c:v>130</c:v>
                </c:pt>
                <c:pt idx="28">
                  <c:v>128</c:v>
                </c:pt>
                <c:pt idx="29">
                  <c:v>114</c:v>
                </c:pt>
                <c:pt idx="30">
                  <c:v>108</c:v>
                </c:pt>
                <c:pt idx="31">
                  <c:v>100</c:v>
                </c:pt>
                <c:pt idx="32">
                  <c:v>95</c:v>
                </c:pt>
                <c:pt idx="33">
                  <c:v>92</c:v>
                </c:pt>
                <c:pt idx="34">
                  <c:v>89</c:v>
                </c:pt>
                <c:pt idx="35">
                  <c:v>87</c:v>
                </c:pt>
                <c:pt idx="36">
                  <c:v>82</c:v>
                </c:pt>
                <c:pt idx="37">
                  <c:v>78</c:v>
                </c:pt>
                <c:pt idx="38">
                  <c:v>68</c:v>
                </c:pt>
                <c:pt idx="39">
                  <c:v>56</c:v>
                </c:pt>
                <c:pt idx="40">
                  <c:v>50</c:v>
                </c:pt>
                <c:pt idx="41">
                  <c:v>42</c:v>
                </c:pt>
                <c:pt idx="42">
                  <c:v>42</c:v>
                </c:pt>
                <c:pt idx="43">
                  <c:v>41</c:v>
                </c:pt>
                <c:pt idx="44">
                  <c:v>43</c:v>
                </c:pt>
                <c:pt idx="45">
                  <c:v>42</c:v>
                </c:pt>
                <c:pt idx="46">
                  <c:v>40</c:v>
                </c:pt>
                <c:pt idx="47">
                  <c:v>42</c:v>
                </c:pt>
                <c:pt idx="48">
                  <c:v>42</c:v>
                </c:pt>
                <c:pt idx="49">
                  <c:v>42</c:v>
                </c:pt>
                <c:pt idx="50">
                  <c:v>44</c:v>
                </c:pt>
                <c:pt idx="51">
                  <c:v>44</c:v>
                </c:pt>
                <c:pt idx="52">
                  <c:v>46</c:v>
                </c:pt>
                <c:pt idx="53">
                  <c:v>49</c:v>
                </c:pt>
                <c:pt idx="54">
                  <c:v>53</c:v>
                </c:pt>
                <c:pt idx="55">
                  <c:v>54</c:v>
                </c:pt>
                <c:pt idx="56">
                  <c:v>53</c:v>
                </c:pt>
                <c:pt idx="57">
                  <c:v>54</c:v>
                </c:pt>
                <c:pt idx="58">
                  <c:v>51</c:v>
                </c:pt>
                <c:pt idx="59">
                  <c:v>51</c:v>
                </c:pt>
                <c:pt idx="60">
                  <c:v>51</c:v>
                </c:pt>
                <c:pt idx="61">
                  <c:v>54</c:v>
                </c:pt>
                <c:pt idx="62">
                  <c:v>59</c:v>
                </c:pt>
                <c:pt idx="63">
                  <c:v>63</c:v>
                </c:pt>
                <c:pt idx="64">
                  <c:v>65</c:v>
                </c:pt>
                <c:pt idx="65">
                  <c:v>65</c:v>
                </c:pt>
                <c:pt idx="66">
                  <c:v>64</c:v>
                </c:pt>
                <c:pt idx="67">
                  <c:v>61</c:v>
                </c:pt>
                <c:pt idx="68">
                  <c:v>61</c:v>
                </c:pt>
                <c:pt idx="69">
                  <c:v>59</c:v>
                </c:pt>
                <c:pt idx="70">
                  <c:v>58</c:v>
                </c:pt>
                <c:pt idx="71">
                  <c:v>61</c:v>
                </c:pt>
                <c:pt idx="72">
                  <c:v>65</c:v>
                </c:pt>
                <c:pt idx="73">
                  <c:v>66</c:v>
                </c:pt>
                <c:pt idx="74">
                  <c:v>67</c:v>
                </c:pt>
                <c:pt idx="75">
                  <c:v>67</c:v>
                </c:pt>
                <c:pt idx="76">
                  <c:v>67</c:v>
                </c:pt>
                <c:pt idx="77">
                  <c:v>70</c:v>
                </c:pt>
                <c:pt idx="78">
                  <c:v>73</c:v>
                </c:pt>
                <c:pt idx="79">
                  <c:v>75</c:v>
                </c:pt>
                <c:pt idx="80">
                  <c:v>75</c:v>
                </c:pt>
                <c:pt idx="81">
                  <c:v>74</c:v>
                </c:pt>
                <c:pt idx="82">
                  <c:v>72</c:v>
                </c:pt>
                <c:pt idx="83">
                  <c:v>71</c:v>
                </c:pt>
                <c:pt idx="84">
                  <c:v>69</c:v>
                </c:pt>
                <c:pt idx="85">
                  <c:v>70</c:v>
                </c:pt>
                <c:pt idx="86">
                  <c:v>74</c:v>
                </c:pt>
                <c:pt idx="87">
                  <c:v>73</c:v>
                </c:pt>
                <c:pt idx="88">
                  <c:v>75</c:v>
                </c:pt>
                <c:pt idx="89">
                  <c:v>71</c:v>
                </c:pt>
                <c:pt idx="90">
                  <c:v>80</c:v>
                </c:pt>
                <c:pt idx="91">
                  <c:v>85</c:v>
                </c:pt>
                <c:pt idx="92">
                  <c:v>87</c:v>
                </c:pt>
                <c:pt idx="93">
                  <c:v>99</c:v>
                </c:pt>
                <c:pt idx="94">
                  <c:v>105</c:v>
                </c:pt>
                <c:pt idx="95">
                  <c:v>120</c:v>
                </c:pt>
                <c:pt idx="96">
                  <c:v>131</c:v>
                </c:pt>
                <c:pt idx="97">
                  <c:v>139</c:v>
                </c:pt>
                <c:pt idx="98">
                  <c:v>153</c:v>
                </c:pt>
                <c:pt idx="99">
                  <c:v>152</c:v>
                </c:pt>
                <c:pt idx="100">
                  <c:v>161</c:v>
                </c:pt>
                <c:pt idx="101">
                  <c:v>167</c:v>
                </c:pt>
                <c:pt idx="102">
                  <c:v>153</c:v>
                </c:pt>
                <c:pt idx="103">
                  <c:v>151</c:v>
                </c:pt>
                <c:pt idx="104">
                  <c:v>136</c:v>
                </c:pt>
                <c:pt idx="105">
                  <c:v>129</c:v>
                </c:pt>
                <c:pt idx="106">
                  <c:v>129</c:v>
                </c:pt>
                <c:pt idx="107">
                  <c:v>120</c:v>
                </c:pt>
                <c:pt idx="108">
                  <c:v>113</c:v>
                </c:pt>
                <c:pt idx="109">
                  <c:v>100</c:v>
                </c:pt>
                <c:pt idx="110">
                  <c:v>83</c:v>
                </c:pt>
                <c:pt idx="111">
                  <c:v>67</c:v>
                </c:pt>
                <c:pt idx="112">
                  <c:v>55</c:v>
                </c:pt>
                <c:pt idx="113">
                  <c:v>38</c:v>
                </c:pt>
                <c:pt idx="114">
                  <c:v>23</c:v>
                </c:pt>
                <c:pt idx="115">
                  <c:v>18</c:v>
                </c:pt>
                <c:pt idx="116">
                  <c:v>17</c:v>
                </c:pt>
                <c:pt idx="117">
                  <c:v>16</c:v>
                </c:pt>
                <c:pt idx="118">
                  <c:v>17</c:v>
                </c:pt>
                <c:pt idx="119">
                  <c:v>17</c:v>
                </c:pt>
                <c:pt idx="120">
                  <c:v>19</c:v>
                </c:pt>
                <c:pt idx="121">
                  <c:v>18</c:v>
                </c:pt>
                <c:pt idx="122">
                  <c:v>17</c:v>
                </c:pt>
                <c:pt idx="123">
                  <c:v>19</c:v>
                </c:pt>
                <c:pt idx="124">
                  <c:v>17</c:v>
                </c:pt>
                <c:pt idx="125">
                  <c:v>19</c:v>
                </c:pt>
                <c:pt idx="126">
                  <c:v>21</c:v>
                </c:pt>
                <c:pt idx="127">
                  <c:v>23</c:v>
                </c:pt>
                <c:pt idx="128">
                  <c:v>24</c:v>
                </c:pt>
                <c:pt idx="129">
                  <c:v>25</c:v>
                </c:pt>
                <c:pt idx="130">
                  <c:v>24</c:v>
                </c:pt>
                <c:pt idx="131">
                  <c:v>25</c:v>
                </c:pt>
                <c:pt idx="132">
                  <c:v>25</c:v>
                </c:pt>
                <c:pt idx="133">
                  <c:v>25</c:v>
                </c:pt>
                <c:pt idx="134">
                  <c:v>26</c:v>
                </c:pt>
                <c:pt idx="135">
                  <c:v>27</c:v>
                </c:pt>
                <c:pt idx="136">
                  <c:v>26</c:v>
                </c:pt>
                <c:pt idx="137">
                  <c:v>29</c:v>
                </c:pt>
                <c:pt idx="138">
                  <c:v>30</c:v>
                </c:pt>
                <c:pt idx="139">
                  <c:v>26</c:v>
                </c:pt>
                <c:pt idx="140">
                  <c:v>28</c:v>
                </c:pt>
                <c:pt idx="141">
                  <c:v>26</c:v>
                </c:pt>
                <c:pt idx="142">
                  <c:v>27</c:v>
                </c:pt>
                <c:pt idx="143">
                  <c:v>28</c:v>
                </c:pt>
                <c:pt idx="144">
                  <c:v>26</c:v>
                </c:pt>
                <c:pt idx="145">
                  <c:v>27</c:v>
                </c:pt>
                <c:pt idx="146">
                  <c:v>22</c:v>
                </c:pt>
                <c:pt idx="147">
                  <c:v>20</c:v>
                </c:pt>
                <c:pt idx="148">
                  <c:v>22</c:v>
                </c:pt>
                <c:pt idx="149">
                  <c:v>22</c:v>
                </c:pt>
                <c:pt idx="150">
                  <c:v>23</c:v>
                </c:pt>
                <c:pt idx="151">
                  <c:v>25</c:v>
                </c:pt>
                <c:pt idx="152">
                  <c:v>24</c:v>
                </c:pt>
                <c:pt idx="153">
                  <c:v>23</c:v>
                </c:pt>
                <c:pt idx="154">
                  <c:v>25</c:v>
                </c:pt>
                <c:pt idx="155">
                  <c:v>25</c:v>
                </c:pt>
                <c:pt idx="156">
                  <c:v>28</c:v>
                </c:pt>
                <c:pt idx="157">
                  <c:v>24</c:v>
                </c:pt>
                <c:pt idx="158">
                  <c:v>21</c:v>
                </c:pt>
                <c:pt idx="159">
                  <c:v>18</c:v>
                </c:pt>
                <c:pt idx="160">
                  <c:v>15</c:v>
                </c:pt>
                <c:pt idx="161">
                  <c:v>18</c:v>
                </c:pt>
                <c:pt idx="162">
                  <c:v>22</c:v>
                </c:pt>
              </c:numCache>
            </c:numRef>
          </c:val>
          <c:smooth val="0"/>
          <c:extLst>
            <c:ext xmlns:c16="http://schemas.microsoft.com/office/drawing/2014/chart" uri="{C3380CC4-5D6E-409C-BE32-E72D297353CC}">
              <c16:uniqueId val="{00000002-C347-44D6-B583-CDDE753BDE27}"/>
            </c:ext>
          </c:extLst>
        </c:ser>
        <c:dLbls>
          <c:showLegendKey val="0"/>
          <c:showVal val="0"/>
          <c:showCatName val="0"/>
          <c:showSerName val="0"/>
          <c:showPercent val="0"/>
          <c:showBubbleSize val="0"/>
        </c:dLbls>
        <c:smooth val="0"/>
        <c:axId val="2723360"/>
        <c:axId val="2725552"/>
      </c:lineChart>
      <c:catAx>
        <c:axId val="2723360"/>
        <c:scaling>
          <c:orientation val="minMax"/>
        </c:scaling>
        <c:delete val="0"/>
        <c:axPos val="b"/>
        <c:numFmt formatCode="0" sourceLinked="1"/>
        <c:majorTickMark val="none"/>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tickLblSkip val="8"/>
        <c:noMultiLvlLbl val="0"/>
      </c:catAx>
      <c:valAx>
        <c:axId val="2725552"/>
        <c:scaling>
          <c:orientation val="minMax"/>
        </c:scaling>
        <c:delete val="0"/>
        <c:axPos val="l"/>
        <c:majorGridlines>
          <c:spPr>
            <a:ln w="6350" cap="flat" cmpd="sng" algn="ctr">
              <a:solidFill>
                <a:schemeClr val="tx1">
                  <a:lumMod val="40000"/>
                  <a:lumOff val="60000"/>
                </a:schemeClr>
              </a:solidFill>
              <a:prstDash val="dash"/>
              <a:round/>
            </a:ln>
            <a:effectLst/>
          </c:spPr>
        </c:majorGridlines>
        <c:numFmt formatCode="General" sourceLinked="0"/>
        <c:majorTickMark val="none"/>
        <c:minorTickMark val="none"/>
        <c:tickLblPos val="nextTo"/>
        <c:spPr>
          <a:noFill/>
          <a:ln w="6350">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valAx>
      <c:spPr>
        <a:noFill/>
        <a:ln>
          <a:noFill/>
        </a:ln>
        <a:effectLst/>
      </c:spPr>
    </c:plotArea>
    <c:legend>
      <c:legendPos val="b"/>
      <c:layout>
        <c:manualLayout>
          <c:xMode val="edge"/>
          <c:yMode val="edge"/>
          <c:x val="3.1218192153650296E-2"/>
          <c:y val="0.92739115487044543"/>
          <c:w val="0.55193517499854117"/>
          <c:h val="6.122590947320612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r>
              <a:rPr lang="en-US"/>
              <a:t>Share of</a:t>
            </a:r>
            <a:r>
              <a:rPr lang="en-US" baseline="0"/>
              <a:t> Properties </a:t>
            </a:r>
            <a:r>
              <a:rPr lang="en-US"/>
              <a:t>Owned by Non-Individual Investors</a:t>
            </a:r>
            <a:r>
              <a:rPr lang="en-US" baseline="0"/>
              <a:t> (Percent)</a:t>
            </a:r>
            <a:endParaRPr lang="en-US"/>
          </a:p>
        </c:rich>
      </c:tx>
      <c:layout>
        <c:manualLayout>
          <c:xMode val="edge"/>
          <c:yMode val="edge"/>
          <c:x val="4.9190227834202587E-3"/>
          <c:y val="1.8126856353992849E-2"/>
        </c:manualLayout>
      </c:layout>
      <c:overlay val="0"/>
      <c:spPr>
        <a:noFill/>
        <a:ln>
          <a:noFill/>
        </a:ln>
        <a:effectLst/>
      </c:spPr>
      <c:txPr>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36739012679987"/>
          <c:w val="0.93342058798637895"/>
          <c:h val="0.65395732997769274"/>
        </c:manualLayout>
      </c:layout>
      <c:barChart>
        <c:barDir val="col"/>
        <c:grouping val="clustered"/>
        <c:varyColors val="0"/>
        <c:ser>
          <c:idx val="0"/>
          <c:order val="0"/>
          <c:tx>
            <c:strRef>
              <c:f>Sheet1!$B$1</c:f>
              <c:strCache>
                <c:ptCount val="1"/>
                <c:pt idx="0">
                  <c:v>2001</c:v>
                </c:pt>
              </c:strCache>
            </c:strRef>
          </c:tx>
          <c:spPr>
            <a:solidFill>
              <a:srgbClr val="F26829"/>
            </a:solidFill>
            <a:ln>
              <a:noFill/>
            </a:ln>
            <a:effectLst/>
          </c:spPr>
          <c:invertIfNegative val="0"/>
          <c:cat>
            <c:strRef>
              <c:f>Sheet1!$A$2:$A$7</c:f>
              <c:strCache>
                <c:ptCount val="6"/>
                <c:pt idx="0">
                  <c:v>Single-Family</c:v>
                </c:pt>
                <c:pt idx="1">
                  <c:v>2–4</c:v>
                </c:pt>
                <c:pt idx="2">
                  <c:v>5–24</c:v>
                </c:pt>
                <c:pt idx="3">
                  <c:v>25–49</c:v>
                </c:pt>
                <c:pt idx="4">
                  <c:v>50 or More</c:v>
                </c:pt>
                <c:pt idx="5">
                  <c:v>Total</c:v>
                </c:pt>
              </c:strCache>
            </c:strRef>
          </c:cat>
          <c:val>
            <c:numRef>
              <c:f>Sheet1!$B$2:$B$7</c:f>
              <c:numCache>
                <c:formatCode>General</c:formatCode>
                <c:ptCount val="6"/>
                <c:pt idx="0">
                  <c:v>17.3</c:v>
                </c:pt>
                <c:pt idx="1">
                  <c:v>14.9</c:v>
                </c:pt>
                <c:pt idx="2">
                  <c:v>34.799999999999997</c:v>
                </c:pt>
                <c:pt idx="3">
                  <c:v>66.099999999999994</c:v>
                </c:pt>
                <c:pt idx="4">
                  <c:v>86.9</c:v>
                </c:pt>
                <c:pt idx="5">
                  <c:v>18.100000000000001</c:v>
                </c:pt>
              </c:numCache>
            </c:numRef>
          </c:val>
          <c:extLst>
            <c:ext xmlns:c16="http://schemas.microsoft.com/office/drawing/2014/chart" uri="{C3380CC4-5D6E-409C-BE32-E72D297353CC}">
              <c16:uniqueId val="{00000000-C347-44D6-B583-CDDE753BDE27}"/>
            </c:ext>
          </c:extLst>
        </c:ser>
        <c:ser>
          <c:idx val="1"/>
          <c:order val="1"/>
          <c:tx>
            <c:strRef>
              <c:f>Sheet1!$C$1</c:f>
              <c:strCache>
                <c:ptCount val="1"/>
                <c:pt idx="0">
                  <c:v>2018</c:v>
                </c:pt>
              </c:strCache>
            </c:strRef>
          </c:tx>
          <c:spPr>
            <a:solidFill>
              <a:srgbClr val="FFC52F"/>
            </a:solidFill>
            <a:ln>
              <a:noFill/>
            </a:ln>
            <a:effectLst/>
          </c:spPr>
          <c:invertIfNegative val="0"/>
          <c:cat>
            <c:strRef>
              <c:f>Sheet1!$A$2:$A$7</c:f>
              <c:strCache>
                <c:ptCount val="6"/>
                <c:pt idx="0">
                  <c:v>Single-Family</c:v>
                </c:pt>
                <c:pt idx="1">
                  <c:v>2–4</c:v>
                </c:pt>
                <c:pt idx="2">
                  <c:v>5–24</c:v>
                </c:pt>
                <c:pt idx="3">
                  <c:v>25–49</c:v>
                </c:pt>
                <c:pt idx="4">
                  <c:v>50 or More</c:v>
                </c:pt>
                <c:pt idx="5">
                  <c:v>Total</c:v>
                </c:pt>
              </c:strCache>
            </c:strRef>
          </c:cat>
          <c:val>
            <c:numRef>
              <c:f>Sheet1!$C$2:$C$7</c:f>
              <c:numCache>
                <c:formatCode>0.0</c:formatCode>
                <c:ptCount val="6"/>
                <c:pt idx="0">
                  <c:v>24.981853375272195</c:v>
                </c:pt>
                <c:pt idx="1">
                  <c:v>22.401433691756267</c:v>
                </c:pt>
                <c:pt idx="2">
                  <c:v>63.988919667590025</c:v>
                </c:pt>
                <c:pt idx="3">
                  <c:v>86.111111111111114</c:v>
                </c:pt>
                <c:pt idx="4">
                  <c:v>91.044776119402982</c:v>
                </c:pt>
                <c:pt idx="5">
                  <c:v>25.865559304438108</c:v>
                </c:pt>
              </c:numCache>
            </c:numRef>
          </c:val>
          <c:extLst>
            <c:ext xmlns:c16="http://schemas.microsoft.com/office/drawing/2014/chart" uri="{C3380CC4-5D6E-409C-BE32-E72D297353CC}">
              <c16:uniqueId val="{00000000-BE42-4831-8A9C-6B2DC01A68B7}"/>
            </c:ext>
          </c:extLst>
        </c:ser>
        <c:dLbls>
          <c:showLegendKey val="0"/>
          <c:showVal val="0"/>
          <c:showCatName val="0"/>
          <c:showSerName val="0"/>
          <c:showPercent val="0"/>
          <c:showBubbleSize val="0"/>
        </c:dLbls>
        <c:gapWidth val="150"/>
        <c:axId val="2723360"/>
        <c:axId val="2725552"/>
      </c:barChart>
      <c:catAx>
        <c:axId val="272336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r>
                  <a:rPr lang="en-US" sz="1400" b="1">
                    <a:solidFill>
                      <a:srgbClr val="5A5A5A"/>
                    </a:solidFill>
                  </a:rPr>
                  <a:t>Number of Units in Property</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endParaRPr lang="en-US"/>
            </a:p>
          </c:txPr>
        </c:title>
        <c:numFmt formatCode="General" sourceLinked="0"/>
        <c:majorTickMark val="none"/>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1"/>
      </c:catAx>
      <c:valAx>
        <c:axId val="2725552"/>
        <c:scaling>
          <c:orientation val="minMax"/>
        </c:scaling>
        <c:delete val="0"/>
        <c:axPos val="l"/>
        <c:majorGridlines>
          <c:spPr>
            <a:ln w="6350" cap="flat" cmpd="sng" algn="ctr">
              <a:solidFill>
                <a:schemeClr val="tx1">
                  <a:lumMod val="40000"/>
                  <a:lumOff val="60000"/>
                </a:schemeClr>
              </a:solidFill>
              <a:prstDash val="dash"/>
              <a:round/>
            </a:ln>
            <a:effectLst/>
          </c:spPr>
        </c:majorGridlines>
        <c:numFmt formatCode="#,##0" sourceLinked="0"/>
        <c:majorTickMark val="none"/>
        <c:minorTickMark val="none"/>
        <c:tickLblPos val="nextTo"/>
        <c:spPr>
          <a:noFill/>
          <a:ln w="6350">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valAx>
      <c:spPr>
        <a:noFill/>
        <a:ln>
          <a:noFill/>
        </a:ln>
        <a:effectLst/>
      </c:spPr>
    </c:plotArea>
    <c:legend>
      <c:legendPos val="b"/>
      <c:layout>
        <c:manualLayout>
          <c:xMode val="edge"/>
          <c:yMode val="edge"/>
          <c:x val="5.160581937963217E-2"/>
          <c:y val="0.93320253960990662"/>
          <c:w val="0.15643471137614798"/>
          <c:h val="6.463814371149671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944101010926741"/>
          <c:y val="0.136739012679987"/>
          <c:w val="0.74403633173776362"/>
          <c:h val="0.65548199150143438"/>
        </c:manualLayout>
      </c:layout>
      <c:barChart>
        <c:barDir val="bar"/>
        <c:grouping val="clustered"/>
        <c:varyColors val="0"/>
        <c:ser>
          <c:idx val="0"/>
          <c:order val="0"/>
          <c:tx>
            <c:strRef>
              <c:f>Sheet1!$B$1</c:f>
              <c:strCache>
                <c:ptCount val="1"/>
                <c:pt idx="0">
                  <c:v>Column2</c:v>
                </c:pt>
              </c:strCache>
            </c:strRef>
          </c:tx>
          <c:spPr>
            <a:solidFill>
              <a:srgbClr val="508DA6"/>
            </a:solidFill>
            <a:ln>
              <a:noFill/>
            </a:ln>
            <a:effectLst/>
          </c:spPr>
          <c:invertIfNegative val="0"/>
          <c:dPt>
            <c:idx val="0"/>
            <c:invertIfNegative val="0"/>
            <c:bubble3D val="0"/>
            <c:spPr>
              <a:solidFill>
                <a:srgbClr val="FFC52F"/>
              </a:solidFill>
              <a:ln>
                <a:noFill/>
              </a:ln>
              <a:effectLst/>
            </c:spPr>
            <c:extLst>
              <c:ext xmlns:c16="http://schemas.microsoft.com/office/drawing/2014/chart" uri="{C3380CC4-5D6E-409C-BE32-E72D297353CC}">
                <c16:uniqueId val="{00000007-0851-4072-BBD3-4F902B11F9B6}"/>
              </c:ext>
            </c:extLst>
          </c:dPt>
          <c:dPt>
            <c:idx val="1"/>
            <c:invertIfNegative val="0"/>
            <c:bubble3D val="0"/>
            <c:spPr>
              <a:solidFill>
                <a:srgbClr val="FFC52F"/>
              </a:solidFill>
              <a:ln>
                <a:noFill/>
              </a:ln>
              <a:effectLst/>
            </c:spPr>
            <c:extLst>
              <c:ext xmlns:c16="http://schemas.microsoft.com/office/drawing/2014/chart" uri="{C3380CC4-5D6E-409C-BE32-E72D297353CC}">
                <c16:uniqueId val="{00000006-0851-4072-BBD3-4F902B11F9B6}"/>
              </c:ext>
            </c:extLst>
          </c:dPt>
          <c:dPt>
            <c:idx val="2"/>
            <c:invertIfNegative val="0"/>
            <c:bubble3D val="0"/>
            <c:spPr>
              <a:solidFill>
                <a:srgbClr val="FFC52F"/>
              </a:solidFill>
              <a:ln>
                <a:noFill/>
              </a:ln>
              <a:effectLst/>
            </c:spPr>
            <c:extLst>
              <c:ext xmlns:c16="http://schemas.microsoft.com/office/drawing/2014/chart" uri="{C3380CC4-5D6E-409C-BE32-E72D297353CC}">
                <c16:uniqueId val="{00000005-0851-4072-BBD3-4F902B11F9B6}"/>
              </c:ext>
            </c:extLst>
          </c:dPt>
          <c:dPt>
            <c:idx val="3"/>
            <c:invertIfNegative val="0"/>
            <c:bubble3D val="0"/>
            <c:spPr>
              <a:solidFill>
                <a:srgbClr val="FFC52F"/>
              </a:solidFill>
              <a:ln>
                <a:noFill/>
              </a:ln>
              <a:effectLst/>
            </c:spPr>
            <c:extLst>
              <c:ext xmlns:c16="http://schemas.microsoft.com/office/drawing/2014/chart" uri="{C3380CC4-5D6E-409C-BE32-E72D297353CC}">
                <c16:uniqueId val="{00000004-0851-4072-BBD3-4F902B11F9B6}"/>
              </c:ext>
            </c:extLst>
          </c:dPt>
          <c:dPt>
            <c:idx val="4"/>
            <c:invertIfNegative val="0"/>
            <c:bubble3D val="0"/>
            <c:spPr>
              <a:solidFill>
                <a:srgbClr val="F26829"/>
              </a:solidFill>
              <a:ln>
                <a:noFill/>
              </a:ln>
              <a:effectLst/>
            </c:spPr>
            <c:extLst>
              <c:ext xmlns:c16="http://schemas.microsoft.com/office/drawing/2014/chart" uri="{C3380CC4-5D6E-409C-BE32-E72D297353CC}">
                <c16:uniqueId val="{00000000-0851-4072-BBD3-4F902B11F9B6}"/>
              </c:ext>
            </c:extLst>
          </c:dPt>
          <c:dPt>
            <c:idx val="5"/>
            <c:invertIfNegative val="0"/>
            <c:bubble3D val="0"/>
            <c:spPr>
              <a:solidFill>
                <a:srgbClr val="F26829"/>
              </a:solidFill>
              <a:ln>
                <a:noFill/>
              </a:ln>
              <a:effectLst/>
            </c:spPr>
            <c:extLst>
              <c:ext xmlns:c16="http://schemas.microsoft.com/office/drawing/2014/chart" uri="{C3380CC4-5D6E-409C-BE32-E72D297353CC}">
                <c16:uniqueId val="{00000001-0851-4072-BBD3-4F902B11F9B6}"/>
              </c:ext>
            </c:extLst>
          </c:dPt>
          <c:dPt>
            <c:idx val="6"/>
            <c:invertIfNegative val="0"/>
            <c:bubble3D val="0"/>
            <c:spPr>
              <a:solidFill>
                <a:srgbClr val="F26829"/>
              </a:solidFill>
              <a:ln>
                <a:noFill/>
              </a:ln>
              <a:effectLst/>
            </c:spPr>
            <c:extLst>
              <c:ext xmlns:c16="http://schemas.microsoft.com/office/drawing/2014/chart" uri="{C3380CC4-5D6E-409C-BE32-E72D297353CC}">
                <c16:uniqueId val="{00000002-0851-4072-BBD3-4F902B11F9B6}"/>
              </c:ext>
            </c:extLst>
          </c:dPt>
          <c:dPt>
            <c:idx val="7"/>
            <c:invertIfNegative val="0"/>
            <c:bubble3D val="0"/>
            <c:spPr>
              <a:solidFill>
                <a:srgbClr val="F26829"/>
              </a:solidFill>
              <a:ln>
                <a:noFill/>
              </a:ln>
              <a:effectLst/>
            </c:spPr>
            <c:extLst>
              <c:ext xmlns:c16="http://schemas.microsoft.com/office/drawing/2014/chart" uri="{C3380CC4-5D6E-409C-BE32-E72D297353CC}">
                <c16:uniqueId val="{00000003-0851-4072-BBD3-4F902B11F9B6}"/>
              </c:ext>
            </c:extLst>
          </c:dPt>
          <c:dLbls>
            <c:delete val="1"/>
          </c:dLbls>
          <c:cat>
            <c:strRef>
              <c:f>Sheet1!$A$2:$A$9</c:f>
              <c:strCache>
                <c:ptCount val="8"/>
                <c:pt idx="0">
                  <c:v>White</c:v>
                </c:pt>
                <c:pt idx="1">
                  <c:v>Asian</c:v>
                </c:pt>
                <c:pt idx="2">
                  <c:v>Hispanic</c:v>
                </c:pt>
                <c:pt idx="3">
                  <c:v>Black</c:v>
                </c:pt>
                <c:pt idx="4">
                  <c:v>$75,000 and Over</c:v>
                </c:pt>
                <c:pt idx="5">
                  <c:v>$50,000–74,999</c:v>
                </c:pt>
                <c:pt idx="6">
                  <c:v>$25,000–49,999</c:v>
                </c:pt>
                <c:pt idx="7">
                  <c:v>Under $25,000</c:v>
                </c:pt>
              </c:strCache>
            </c:strRef>
          </c:cat>
          <c:val>
            <c:numRef>
              <c:f>Sheet1!$B$2:$B$9</c:f>
              <c:numCache>
                <c:formatCode>0.0</c:formatCode>
                <c:ptCount val="8"/>
                <c:pt idx="0">
                  <c:v>9.4434900000000006</c:v>
                </c:pt>
                <c:pt idx="1">
                  <c:v>17.854709999999997</c:v>
                </c:pt>
                <c:pt idx="2">
                  <c:v>18.73057</c:v>
                </c:pt>
                <c:pt idx="3">
                  <c:v>24.220459999999999</c:v>
                </c:pt>
                <c:pt idx="4">
                  <c:v>4.7167000000000003</c:v>
                </c:pt>
                <c:pt idx="5">
                  <c:v>7.8794900000000005</c:v>
                </c:pt>
                <c:pt idx="6">
                  <c:v>15.343860000000001</c:v>
                </c:pt>
                <c:pt idx="7">
                  <c:v>22.485579999999999</c:v>
                </c:pt>
              </c:numCache>
            </c:numRef>
          </c:val>
          <c:extLst>
            <c:ext xmlns:c16="http://schemas.microsoft.com/office/drawing/2014/chart" uri="{C3380CC4-5D6E-409C-BE32-E72D297353CC}">
              <c16:uniqueId val="{00000000-C347-44D6-B583-CDDE753BDE27}"/>
            </c:ext>
          </c:extLst>
        </c:ser>
        <c:dLbls>
          <c:dLblPos val="inEnd"/>
          <c:showLegendKey val="0"/>
          <c:showVal val="1"/>
          <c:showCatName val="0"/>
          <c:showSerName val="0"/>
          <c:showPercent val="0"/>
          <c:showBubbleSize val="0"/>
        </c:dLbls>
        <c:gapWidth val="100"/>
        <c:axId val="2723360"/>
        <c:axId val="2725552"/>
      </c:barChart>
      <c:catAx>
        <c:axId val="2723360"/>
        <c:scaling>
          <c:orientation val="minMax"/>
        </c:scaling>
        <c:delete val="0"/>
        <c:axPos val="l"/>
        <c:numFmt formatCode="General" sourceLinked="1"/>
        <c:majorTickMark val="none"/>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tickMarkSkip val="4"/>
        <c:noMultiLvlLbl val="0"/>
      </c:catAx>
      <c:valAx>
        <c:axId val="2725552"/>
        <c:scaling>
          <c:orientation val="minMax"/>
          <c:max val="25"/>
        </c:scaling>
        <c:delete val="0"/>
        <c:axPos val="b"/>
        <c:majorGridlines>
          <c:spPr>
            <a:ln w="6350" cap="flat" cmpd="sng" algn="ctr">
              <a:solidFill>
                <a:schemeClr val="tx1">
                  <a:lumMod val="40000"/>
                  <a:lumOff val="60000"/>
                </a:schemeClr>
              </a:solidFill>
              <a:prstDash val="dash"/>
              <a:round/>
            </a:ln>
            <a:effectLst/>
          </c:spPr>
        </c:majorGridlines>
        <c:numFmt formatCode="#,##0" sourceLinked="0"/>
        <c:majorTickMark val="none"/>
        <c:minorTickMark val="none"/>
        <c:tickLblPos val="nextTo"/>
        <c:spPr>
          <a:noFill/>
          <a:ln w="6350">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r>
              <a:rPr lang="en-US"/>
              <a:t>Renter Households (Millions)</a:t>
            </a:r>
          </a:p>
        </c:rich>
      </c:tx>
      <c:layout>
        <c:manualLayout>
          <c:xMode val="edge"/>
          <c:yMode val="edge"/>
          <c:x val="1.1506999725500981E-2"/>
          <c:y val="1.812688821752266E-2"/>
        </c:manualLayout>
      </c:layout>
      <c:overlay val="0"/>
      <c:spPr>
        <a:noFill/>
        <a:ln>
          <a:noFill/>
        </a:ln>
        <a:effectLst/>
      </c:spPr>
      <c:txPr>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36739012679987"/>
          <c:w val="0.93342058798637895"/>
          <c:h val="0.65548199150143438"/>
        </c:manualLayout>
      </c:layout>
      <c:barChart>
        <c:barDir val="col"/>
        <c:grouping val="clustered"/>
        <c:varyColors val="0"/>
        <c:ser>
          <c:idx val="0"/>
          <c:order val="0"/>
          <c:tx>
            <c:strRef>
              <c:f>Sheet1!$A$2</c:f>
              <c:strCache>
                <c:ptCount val="1"/>
                <c:pt idx="0">
                  <c:v>2009</c:v>
                </c:pt>
              </c:strCache>
            </c:strRef>
          </c:tx>
          <c:spPr>
            <a:solidFill>
              <a:srgbClr val="F26829"/>
            </a:solidFill>
            <a:ln>
              <a:noFill/>
            </a:ln>
            <a:effectLst/>
          </c:spPr>
          <c:invertIfNegative val="0"/>
          <c:dLbls>
            <c:delete val="1"/>
          </c:dLbls>
          <c:cat>
            <c:strRef>
              <c:f>Sheet1!$B$1:$F$1</c:f>
              <c:strCache>
                <c:ptCount val="5"/>
                <c:pt idx="0">
                  <c:v>Under $15,000</c:v>
                </c:pt>
                <c:pt idx="1">
                  <c:v>$15,000–29,999</c:v>
                </c:pt>
                <c:pt idx="2">
                  <c:v>$30,000–44,999</c:v>
                </c:pt>
                <c:pt idx="3">
                  <c:v>$45,000–74,999</c:v>
                </c:pt>
                <c:pt idx="4">
                  <c:v>$75,000 and Over</c:v>
                </c:pt>
              </c:strCache>
            </c:strRef>
          </c:cat>
          <c:val>
            <c:numRef>
              <c:f>Sheet1!$B$2:$F$2</c:f>
              <c:numCache>
                <c:formatCode>General</c:formatCode>
                <c:ptCount val="5"/>
                <c:pt idx="0">
                  <c:v>8009730</c:v>
                </c:pt>
                <c:pt idx="1">
                  <c:v>8421841</c:v>
                </c:pt>
                <c:pt idx="2">
                  <c:v>6353477</c:v>
                </c:pt>
                <c:pt idx="3">
                  <c:v>8314466</c:v>
                </c:pt>
                <c:pt idx="4">
                  <c:v>7587345</c:v>
                </c:pt>
              </c:numCache>
            </c:numRef>
          </c:val>
          <c:extLst>
            <c:ext xmlns:c16="http://schemas.microsoft.com/office/drawing/2014/chart" uri="{C3380CC4-5D6E-409C-BE32-E72D297353CC}">
              <c16:uniqueId val="{00000000-C347-44D6-B583-CDDE753BDE27}"/>
            </c:ext>
          </c:extLst>
        </c:ser>
        <c:ser>
          <c:idx val="1"/>
          <c:order val="1"/>
          <c:spPr>
            <a:solidFill>
              <a:srgbClr val="C14D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Under $15,000</c:v>
                </c:pt>
                <c:pt idx="1">
                  <c:v>$15,000–29,999</c:v>
                </c:pt>
                <c:pt idx="2">
                  <c:v>$30,000–44,999</c:v>
                </c:pt>
                <c:pt idx="3">
                  <c:v>$45,000–74,999</c:v>
                </c:pt>
                <c:pt idx="4">
                  <c:v>$75,000 and Over</c:v>
                </c:pt>
              </c:strCache>
            </c:strRef>
          </c:cat>
          <c:val>
            <c:numRef>
              <c:f>Sheet1!$A$3:$F$3</c:f>
            </c:numRef>
          </c:val>
          <c:extLst>
            <c:ext xmlns:c16="http://schemas.microsoft.com/office/drawing/2014/chart" uri="{C3380CC4-5D6E-409C-BE32-E72D297353CC}">
              <c16:uniqueId val="{00000001-C347-44D6-B583-CDDE753BDE27}"/>
            </c:ext>
          </c:extLst>
        </c:ser>
        <c:ser>
          <c:idx val="2"/>
          <c:order val="2"/>
          <c:spPr>
            <a:solidFill>
              <a:srgbClr val="43273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Under $15,000</c:v>
                </c:pt>
                <c:pt idx="1">
                  <c:v>$15,000–29,999</c:v>
                </c:pt>
                <c:pt idx="2">
                  <c:v>$30,000–44,999</c:v>
                </c:pt>
                <c:pt idx="3">
                  <c:v>$45,000–74,999</c:v>
                </c:pt>
                <c:pt idx="4">
                  <c:v>$75,000 and Over</c:v>
                </c:pt>
              </c:strCache>
            </c:strRef>
          </c:cat>
          <c:val>
            <c:numRef>
              <c:f>Sheet1!$A$4:$F$4</c:f>
            </c:numRef>
          </c:val>
          <c:extLst>
            <c:ext xmlns:c16="http://schemas.microsoft.com/office/drawing/2014/chart" uri="{C3380CC4-5D6E-409C-BE32-E72D297353CC}">
              <c16:uniqueId val="{00000002-C347-44D6-B583-CDDE753BDE27}"/>
            </c:ext>
          </c:extLst>
        </c:ser>
        <c:ser>
          <c:idx val="3"/>
          <c:order val="3"/>
          <c:spPr>
            <a:solidFill>
              <a:srgbClr val="E9C00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Under $15,000</c:v>
                </c:pt>
                <c:pt idx="1">
                  <c:v>$15,000–29,999</c:v>
                </c:pt>
                <c:pt idx="2">
                  <c:v>$30,000–44,999</c:v>
                </c:pt>
                <c:pt idx="3">
                  <c:v>$45,000–74,999</c:v>
                </c:pt>
                <c:pt idx="4">
                  <c:v>$75,000 and Over</c:v>
                </c:pt>
              </c:strCache>
            </c:strRef>
          </c:cat>
          <c:val>
            <c:numRef>
              <c:f>Sheet1!$A$5:$F$5</c:f>
            </c:numRef>
          </c:val>
          <c:extLst>
            <c:ext xmlns:c16="http://schemas.microsoft.com/office/drawing/2014/chart" uri="{C3380CC4-5D6E-409C-BE32-E72D297353CC}">
              <c16:uniqueId val="{00000000-BC81-4EC1-A522-3F989B4CF0DB}"/>
            </c:ext>
          </c:extLst>
        </c:ser>
        <c:ser>
          <c:idx val="4"/>
          <c:order val="4"/>
          <c:spPr>
            <a:solidFill>
              <a:srgbClr val="76AD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Under $15,000</c:v>
                </c:pt>
                <c:pt idx="1">
                  <c:v>$15,000–29,999</c:v>
                </c:pt>
                <c:pt idx="2">
                  <c:v>$30,000–44,999</c:v>
                </c:pt>
                <c:pt idx="3">
                  <c:v>$45,000–74,999</c:v>
                </c:pt>
                <c:pt idx="4">
                  <c:v>$75,000 and Over</c:v>
                </c:pt>
              </c:strCache>
            </c:strRef>
          </c:cat>
          <c:val>
            <c:numRef>
              <c:f>Sheet1!$A$6:$F$6</c:f>
            </c:numRef>
          </c:val>
          <c:extLst>
            <c:ext xmlns:c16="http://schemas.microsoft.com/office/drawing/2014/chart" uri="{C3380CC4-5D6E-409C-BE32-E72D297353CC}">
              <c16:uniqueId val="{00000001-BC81-4EC1-A522-3F989B4CF0DB}"/>
            </c:ext>
          </c:extLst>
        </c:ser>
        <c:ser>
          <c:idx val="5"/>
          <c:order val="5"/>
          <c:spPr>
            <a:solidFill>
              <a:srgbClr val="998B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Under $15,000</c:v>
                </c:pt>
                <c:pt idx="1">
                  <c:v>$15,000–29,999</c:v>
                </c:pt>
                <c:pt idx="2">
                  <c:v>$30,000–44,999</c:v>
                </c:pt>
                <c:pt idx="3">
                  <c:v>$45,000–74,999</c:v>
                </c:pt>
                <c:pt idx="4">
                  <c:v>$75,000 and Over</c:v>
                </c:pt>
              </c:strCache>
            </c:strRef>
          </c:cat>
          <c:val>
            <c:numRef>
              <c:f>Sheet1!$A$7:$F$7</c:f>
            </c:numRef>
          </c:val>
          <c:extLst>
            <c:ext xmlns:c16="http://schemas.microsoft.com/office/drawing/2014/chart" uri="{C3380CC4-5D6E-409C-BE32-E72D297353CC}">
              <c16:uniqueId val="{00000002-BC81-4EC1-A522-3F989B4CF0DB}"/>
            </c:ext>
          </c:extLst>
        </c:ser>
        <c:ser>
          <c:idx val="6"/>
          <c:order val="6"/>
          <c:spPr>
            <a:solidFill>
              <a:srgbClr val="5A5A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Under $15,000</c:v>
                </c:pt>
                <c:pt idx="1">
                  <c:v>$15,000–29,999</c:v>
                </c:pt>
                <c:pt idx="2">
                  <c:v>$30,000–44,999</c:v>
                </c:pt>
                <c:pt idx="3">
                  <c:v>$45,000–74,999</c:v>
                </c:pt>
                <c:pt idx="4">
                  <c:v>$75,000 and Over</c:v>
                </c:pt>
              </c:strCache>
            </c:strRef>
          </c:cat>
          <c:val>
            <c:numRef>
              <c:f>Sheet1!$A$8:$F$8</c:f>
            </c:numRef>
          </c:val>
          <c:extLst>
            <c:ext xmlns:c16="http://schemas.microsoft.com/office/drawing/2014/chart" uri="{C3380CC4-5D6E-409C-BE32-E72D297353CC}">
              <c16:uniqueId val="{00000003-BC81-4EC1-A522-3F989B4CF0DB}"/>
            </c:ext>
          </c:extLst>
        </c:ser>
        <c:ser>
          <c:idx val="7"/>
          <c:order val="7"/>
          <c:spPr>
            <a:solidFill>
              <a:srgbClr val="508DA6">
                <a:lumMod val="5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Under $15,000</c:v>
                </c:pt>
                <c:pt idx="1">
                  <c:v>$15,000–29,999</c:v>
                </c:pt>
                <c:pt idx="2">
                  <c:v>$30,000–44,999</c:v>
                </c:pt>
                <c:pt idx="3">
                  <c:v>$45,000–74,999</c:v>
                </c:pt>
                <c:pt idx="4">
                  <c:v>$75,000 and Over</c:v>
                </c:pt>
              </c:strCache>
            </c:strRef>
          </c:cat>
          <c:val>
            <c:numRef>
              <c:f>Sheet1!$A$9:$F$9</c:f>
            </c:numRef>
          </c:val>
          <c:extLst>
            <c:ext xmlns:c16="http://schemas.microsoft.com/office/drawing/2014/chart" uri="{C3380CC4-5D6E-409C-BE32-E72D297353CC}">
              <c16:uniqueId val="{00000004-BC81-4EC1-A522-3F989B4CF0DB}"/>
            </c:ext>
          </c:extLst>
        </c:ser>
        <c:ser>
          <c:idx val="8"/>
          <c:order val="8"/>
          <c:spPr>
            <a:solidFill>
              <a:srgbClr val="76AD99">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Under $15,000</c:v>
                </c:pt>
                <c:pt idx="1">
                  <c:v>$15,000–29,999</c:v>
                </c:pt>
                <c:pt idx="2">
                  <c:v>$30,000–44,999</c:v>
                </c:pt>
                <c:pt idx="3">
                  <c:v>$45,000–74,999</c:v>
                </c:pt>
                <c:pt idx="4">
                  <c:v>$75,000 and Over</c:v>
                </c:pt>
              </c:strCache>
            </c:strRef>
          </c:cat>
          <c:val>
            <c:numRef>
              <c:f>Sheet1!$A$10:$F$10</c:f>
            </c:numRef>
          </c:val>
          <c:extLst>
            <c:ext xmlns:c16="http://schemas.microsoft.com/office/drawing/2014/chart" uri="{C3380CC4-5D6E-409C-BE32-E72D297353CC}">
              <c16:uniqueId val="{00000005-BC81-4EC1-A522-3F989B4CF0DB}"/>
            </c:ext>
          </c:extLst>
        </c:ser>
        <c:ser>
          <c:idx val="9"/>
          <c:order val="9"/>
          <c:spPr>
            <a:solidFill>
              <a:srgbClr val="508DA6">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Under $15,000</c:v>
                </c:pt>
                <c:pt idx="1">
                  <c:v>$15,000–29,999</c:v>
                </c:pt>
                <c:pt idx="2">
                  <c:v>$30,000–44,999</c:v>
                </c:pt>
                <c:pt idx="3">
                  <c:v>$45,000–74,999</c:v>
                </c:pt>
                <c:pt idx="4">
                  <c:v>$75,000 and Over</c:v>
                </c:pt>
              </c:strCache>
            </c:strRef>
          </c:cat>
          <c:val>
            <c:numRef>
              <c:f>Sheet1!$A$11:$F$11</c:f>
            </c:numRef>
          </c:val>
          <c:extLst>
            <c:ext xmlns:c16="http://schemas.microsoft.com/office/drawing/2014/chart" uri="{C3380CC4-5D6E-409C-BE32-E72D297353CC}">
              <c16:uniqueId val="{00000006-BC81-4EC1-A522-3F989B4CF0DB}"/>
            </c:ext>
          </c:extLst>
        </c:ser>
        <c:ser>
          <c:idx val="10"/>
          <c:order val="10"/>
          <c:tx>
            <c:strRef>
              <c:f>Sheet1!$A$12</c:f>
              <c:strCache>
                <c:ptCount val="1"/>
                <c:pt idx="0">
                  <c:v>2019</c:v>
                </c:pt>
              </c:strCache>
            </c:strRef>
          </c:tx>
          <c:spPr>
            <a:solidFill>
              <a:srgbClr val="FFC52F"/>
            </a:solidFill>
            <a:ln>
              <a:noFill/>
            </a:ln>
            <a:effectLst/>
          </c:spPr>
          <c:invertIfNegative val="0"/>
          <c:dLbls>
            <c:delete val="1"/>
          </c:dLbls>
          <c:cat>
            <c:strRef>
              <c:f>Sheet1!$B$1:$F$1</c:f>
              <c:strCache>
                <c:ptCount val="5"/>
                <c:pt idx="0">
                  <c:v>Under $15,000</c:v>
                </c:pt>
                <c:pt idx="1">
                  <c:v>$15,000–29,999</c:v>
                </c:pt>
                <c:pt idx="2">
                  <c:v>$30,000–44,999</c:v>
                </c:pt>
                <c:pt idx="3">
                  <c:v>$45,000–74,999</c:v>
                </c:pt>
                <c:pt idx="4">
                  <c:v>$75,000 and Over</c:v>
                </c:pt>
              </c:strCache>
            </c:strRef>
          </c:cat>
          <c:val>
            <c:numRef>
              <c:f>Sheet1!$B$12:$F$12</c:f>
              <c:numCache>
                <c:formatCode>General</c:formatCode>
                <c:ptCount val="5"/>
                <c:pt idx="0">
                  <c:v>7742945</c:v>
                </c:pt>
                <c:pt idx="1">
                  <c:v>8034937</c:v>
                </c:pt>
                <c:pt idx="2">
                  <c:v>7195150</c:v>
                </c:pt>
                <c:pt idx="3">
                  <c:v>9777741</c:v>
                </c:pt>
                <c:pt idx="4">
                  <c:v>11260806</c:v>
                </c:pt>
              </c:numCache>
            </c:numRef>
          </c:val>
          <c:extLst>
            <c:ext xmlns:c16="http://schemas.microsoft.com/office/drawing/2014/chart" uri="{C3380CC4-5D6E-409C-BE32-E72D297353CC}">
              <c16:uniqueId val="{0000000A-45D9-4441-A891-96FDB7A13657}"/>
            </c:ext>
          </c:extLst>
        </c:ser>
        <c:dLbls>
          <c:dLblPos val="inEnd"/>
          <c:showLegendKey val="0"/>
          <c:showVal val="1"/>
          <c:showCatName val="0"/>
          <c:showSerName val="0"/>
          <c:showPercent val="0"/>
          <c:showBubbleSize val="0"/>
        </c:dLbls>
        <c:gapWidth val="100"/>
        <c:axId val="2723360"/>
        <c:axId val="2725552"/>
      </c:barChart>
      <c:catAx>
        <c:axId val="272336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Household Income</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scaling>
        <c:delete val="0"/>
        <c:axPos val="l"/>
        <c:majorGridlines>
          <c:spPr>
            <a:ln w="6350" cap="flat" cmpd="sng" algn="ctr">
              <a:solidFill>
                <a:schemeClr val="tx1">
                  <a:lumMod val="40000"/>
                  <a:lumOff val="60000"/>
                </a:schemeClr>
              </a:solidFill>
              <a:prstDash val="dash"/>
              <a:round/>
            </a:ln>
            <a:effectLst/>
          </c:spPr>
        </c:majorGridlines>
        <c:numFmt formatCode="#,##0" sourceLinked="0"/>
        <c:majorTickMark val="none"/>
        <c:minorTickMark val="none"/>
        <c:tickLblPos val="nextTo"/>
        <c:spPr>
          <a:noFill/>
          <a:ln w="6350">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dispUnits>
          <c:builtInUnit val="millions"/>
        </c:dispUnits>
      </c:valAx>
      <c:spPr>
        <a:noFill/>
        <a:ln>
          <a:noFill/>
        </a:ln>
        <a:effectLst/>
      </c:spPr>
    </c:plotArea>
    <c:legend>
      <c:legendPos val="b"/>
      <c:layout>
        <c:manualLayout>
          <c:xMode val="edge"/>
          <c:yMode val="edge"/>
          <c:x val="1.5846245955461989E-2"/>
          <c:y val="0.93947569997859026"/>
          <c:w val="0.24761594342293819"/>
          <c:h val="6.052419899071607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solidFill>
                  <a:schemeClr val="tx1">
                    <a:lumMod val="50000"/>
                  </a:schemeClr>
                </a:solidFill>
              </a:defRPr>
            </a:pPr>
            <a:r>
              <a:rPr lang="en-US"/>
              <a:t>Number of Renter Households (Millions)</a:t>
            </a:r>
          </a:p>
        </c:rich>
      </c:tx>
      <c:layout>
        <c:manualLayout>
          <c:xMode val="edge"/>
          <c:yMode val="edge"/>
          <c:x val="6.7664229316929678E-3"/>
          <c:y val="1.4441624597381389E-2"/>
        </c:manualLayout>
      </c:layout>
      <c:overlay val="0"/>
    </c:title>
    <c:autoTitleDeleted val="0"/>
    <c:plotArea>
      <c:layout>
        <c:manualLayout>
          <c:layoutTarget val="inner"/>
          <c:xMode val="edge"/>
          <c:yMode val="edge"/>
          <c:x val="5.3905386449257665E-2"/>
          <c:y val="0.11406610102458634"/>
          <c:w val="0.90132377702032362"/>
          <c:h val="0.65074697908232326"/>
        </c:manualLayout>
      </c:layout>
      <c:barChart>
        <c:barDir val="col"/>
        <c:grouping val="stacked"/>
        <c:varyColors val="0"/>
        <c:ser>
          <c:idx val="1"/>
          <c:order val="0"/>
          <c:tx>
            <c:strRef>
              <c:f>Sheet1!$C$1</c:f>
              <c:strCache>
                <c:ptCount val="1"/>
                <c:pt idx="0">
                  <c:v>Severely Cost Burdened</c:v>
                </c:pt>
              </c:strCache>
            </c:strRef>
          </c:tx>
          <c:spPr>
            <a:solidFill>
              <a:srgbClr val="F26829"/>
            </a:solidFill>
            <a:ln w="38100"/>
          </c:spPr>
          <c:invertIfNegative val="0"/>
          <c:cat>
            <c:numRef>
              <c:f>Sheet1!$A$2:$A$11</c:f>
              <c:numCache>
                <c:formatCode>General</c:formatCode>
                <c:ptCount val="10"/>
                <c:pt idx="0">
                  <c:v>2001</c:v>
                </c:pt>
                <c:pt idx="1">
                  <c:v>2003</c:v>
                </c:pt>
                <c:pt idx="2">
                  <c:v>2005</c:v>
                </c:pt>
                <c:pt idx="3">
                  <c:v>2007</c:v>
                </c:pt>
                <c:pt idx="4">
                  <c:v>2009</c:v>
                </c:pt>
                <c:pt idx="5">
                  <c:v>2011</c:v>
                </c:pt>
                <c:pt idx="6">
                  <c:v>2013</c:v>
                </c:pt>
                <c:pt idx="7">
                  <c:v>2015</c:v>
                </c:pt>
                <c:pt idx="8">
                  <c:v>2017</c:v>
                </c:pt>
                <c:pt idx="9">
                  <c:v>2019</c:v>
                </c:pt>
              </c:numCache>
            </c:numRef>
          </c:cat>
          <c:val>
            <c:numRef>
              <c:f>Sheet1!$C$2:$C$11</c:f>
              <c:numCache>
                <c:formatCode>_(* #,##0_);_(* \(#,##0\);_(* "-"??_);_(@_)</c:formatCode>
                <c:ptCount val="10"/>
                <c:pt idx="0">
                  <c:v>7456848</c:v>
                </c:pt>
                <c:pt idx="1">
                  <c:v>8177771</c:v>
                </c:pt>
                <c:pt idx="2">
                  <c:v>9065139</c:v>
                </c:pt>
                <c:pt idx="3">
                  <c:v>8879624</c:v>
                </c:pt>
                <c:pt idx="4">
                  <c:v>10104932</c:v>
                </c:pt>
                <c:pt idx="5">
                  <c:v>11342359</c:v>
                </c:pt>
                <c:pt idx="6">
                  <c:v>11215692</c:v>
                </c:pt>
                <c:pt idx="7">
                  <c:v>11139302</c:v>
                </c:pt>
                <c:pt idx="8">
                  <c:v>10780264</c:v>
                </c:pt>
                <c:pt idx="9">
                  <c:v>10518400</c:v>
                </c:pt>
              </c:numCache>
            </c:numRef>
          </c:val>
          <c:extLst>
            <c:ext xmlns:c16="http://schemas.microsoft.com/office/drawing/2014/chart" uri="{C3380CC4-5D6E-409C-BE32-E72D297353CC}">
              <c16:uniqueId val="{00000001-A13C-4E5E-B5F3-031966C02762}"/>
            </c:ext>
          </c:extLst>
        </c:ser>
        <c:ser>
          <c:idx val="0"/>
          <c:order val="1"/>
          <c:tx>
            <c:strRef>
              <c:f>Sheet1!$B$1</c:f>
              <c:strCache>
                <c:ptCount val="1"/>
                <c:pt idx="0">
                  <c:v>Moderately Cost Burdened</c:v>
                </c:pt>
              </c:strCache>
            </c:strRef>
          </c:tx>
          <c:spPr>
            <a:solidFill>
              <a:srgbClr val="FFC52F"/>
            </a:solidFill>
          </c:spPr>
          <c:invertIfNegative val="0"/>
          <c:cat>
            <c:numRef>
              <c:f>Sheet1!$A$2:$A$11</c:f>
              <c:numCache>
                <c:formatCode>General</c:formatCode>
                <c:ptCount val="10"/>
                <c:pt idx="0">
                  <c:v>2001</c:v>
                </c:pt>
                <c:pt idx="1">
                  <c:v>2003</c:v>
                </c:pt>
                <c:pt idx="2">
                  <c:v>2005</c:v>
                </c:pt>
                <c:pt idx="3">
                  <c:v>2007</c:v>
                </c:pt>
                <c:pt idx="4">
                  <c:v>2009</c:v>
                </c:pt>
                <c:pt idx="5">
                  <c:v>2011</c:v>
                </c:pt>
                <c:pt idx="6">
                  <c:v>2013</c:v>
                </c:pt>
                <c:pt idx="7">
                  <c:v>2015</c:v>
                </c:pt>
                <c:pt idx="8">
                  <c:v>2017</c:v>
                </c:pt>
                <c:pt idx="9">
                  <c:v>2019</c:v>
                </c:pt>
              </c:numCache>
            </c:numRef>
          </c:cat>
          <c:val>
            <c:numRef>
              <c:f>Sheet1!$B$2:$B$11</c:f>
              <c:numCache>
                <c:formatCode>_(* #,##0_);_(* \(#,##0\);_(* "-"??_);_(@_)</c:formatCode>
                <c:ptCount val="10"/>
                <c:pt idx="0">
                  <c:v>7335007</c:v>
                </c:pt>
                <c:pt idx="1">
                  <c:v>7514179</c:v>
                </c:pt>
                <c:pt idx="2">
                  <c:v>8041526</c:v>
                </c:pt>
                <c:pt idx="3">
                  <c:v>8173681</c:v>
                </c:pt>
                <c:pt idx="4">
                  <c:v>8723584</c:v>
                </c:pt>
                <c:pt idx="5">
                  <c:v>9267266</c:v>
                </c:pt>
                <c:pt idx="6">
                  <c:v>9548757</c:v>
                </c:pt>
                <c:pt idx="7">
                  <c:v>9888696</c:v>
                </c:pt>
                <c:pt idx="8">
                  <c:v>9719514</c:v>
                </c:pt>
                <c:pt idx="9">
                  <c:v>9870198</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50"/>
        <c:overlap val="100"/>
        <c:axId val="-2059001504"/>
        <c:axId val="-2058999456"/>
      </c:barChart>
      <c:lineChart>
        <c:grouping val="standard"/>
        <c:varyColors val="0"/>
        <c:ser>
          <c:idx val="2"/>
          <c:order val="2"/>
          <c:tx>
            <c:strRef>
              <c:f>Sheet1!$D$1</c:f>
              <c:strCache>
                <c:ptCount val="1"/>
                <c:pt idx="0">
                  <c:v>Share with Cost Burdens (Right scale)</c:v>
                </c:pt>
              </c:strCache>
            </c:strRef>
          </c:tx>
          <c:spPr>
            <a:ln w="38100">
              <a:solidFill>
                <a:srgbClr val="43273B"/>
              </a:solidFill>
            </a:ln>
          </c:spPr>
          <c:marker>
            <c:symbol val="none"/>
          </c:marker>
          <c:cat>
            <c:numRef>
              <c:f>Sheet1!$A$2:$A$11</c:f>
              <c:numCache>
                <c:formatCode>General</c:formatCode>
                <c:ptCount val="10"/>
                <c:pt idx="0">
                  <c:v>2001</c:v>
                </c:pt>
                <c:pt idx="1">
                  <c:v>2003</c:v>
                </c:pt>
                <c:pt idx="2">
                  <c:v>2005</c:v>
                </c:pt>
                <c:pt idx="3">
                  <c:v>2007</c:v>
                </c:pt>
                <c:pt idx="4">
                  <c:v>2009</c:v>
                </c:pt>
                <c:pt idx="5">
                  <c:v>2011</c:v>
                </c:pt>
                <c:pt idx="6">
                  <c:v>2013</c:v>
                </c:pt>
                <c:pt idx="7">
                  <c:v>2015</c:v>
                </c:pt>
                <c:pt idx="8">
                  <c:v>2017</c:v>
                </c:pt>
                <c:pt idx="9">
                  <c:v>2019</c:v>
                </c:pt>
              </c:numCache>
            </c:numRef>
          </c:cat>
          <c:val>
            <c:numRef>
              <c:f>Sheet1!$D$2:$D$11</c:f>
              <c:numCache>
                <c:formatCode>General</c:formatCode>
                <c:ptCount val="10"/>
                <c:pt idx="0">
                  <c:v>40.6</c:v>
                </c:pt>
                <c:pt idx="1">
                  <c:v>43.6</c:v>
                </c:pt>
                <c:pt idx="2">
                  <c:v>46.5</c:v>
                </c:pt>
                <c:pt idx="3">
                  <c:v>46.3</c:v>
                </c:pt>
                <c:pt idx="4">
                  <c:v>48.7</c:v>
                </c:pt>
                <c:pt idx="5">
                  <c:v>50.8</c:v>
                </c:pt>
                <c:pt idx="6">
                  <c:v>49</c:v>
                </c:pt>
                <c:pt idx="7">
                  <c:v>48.3</c:v>
                </c:pt>
                <c:pt idx="8">
                  <c:v>47.4</c:v>
                </c:pt>
                <c:pt idx="9">
                  <c:v>46.3</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none"/>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30000000"/>
        </c:scaling>
        <c:delete val="0"/>
        <c:axPos val="l"/>
        <c:majorGridlines>
          <c:spPr>
            <a:ln>
              <a:solidFill>
                <a:schemeClr val="tx1">
                  <a:lumMod val="40000"/>
                  <a:lumOff val="60000"/>
                </a:schemeClr>
              </a:solidFill>
              <a:prstDash val="dash"/>
            </a:ln>
          </c:spPr>
        </c:majorGridlines>
        <c:numFmt formatCode="#,##0" sourceLinked="0"/>
        <c:majorTickMark val="none"/>
        <c:minorTickMark val="none"/>
        <c:tickLblPos val="nextTo"/>
        <c:spPr>
          <a:ln>
            <a:noFill/>
          </a:ln>
        </c:spPr>
        <c:txPr>
          <a:bodyPr/>
          <a:lstStyle/>
          <a:p>
            <a:pPr>
              <a:defRPr sz="1400" b="0" baseline="0">
                <a:solidFill>
                  <a:schemeClr val="tx1">
                    <a:lumMod val="50000"/>
                  </a:schemeClr>
                </a:solidFill>
              </a:defRPr>
            </a:pPr>
            <a:endParaRPr lang="en-US"/>
          </a:p>
        </c:txPr>
        <c:crossAx val="-2059001504"/>
        <c:crosses val="autoZero"/>
        <c:crossBetween val="between"/>
        <c:dispUnits>
          <c:builtInUnit val="millions"/>
        </c:dispUnits>
      </c:valAx>
      <c:valAx>
        <c:axId val="-2058996624"/>
        <c:scaling>
          <c:orientation val="minMax"/>
        </c:scaling>
        <c:delete val="0"/>
        <c:axPos val="r"/>
        <c:numFmt formatCode="#,##0" sourceLinked="0"/>
        <c:majorTickMark val="none"/>
        <c:minorTickMark val="none"/>
        <c:tickLblPos val="nextTo"/>
        <c:spPr>
          <a:ln>
            <a:no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ayout>
        <c:manualLayout>
          <c:xMode val="edge"/>
          <c:yMode val="edge"/>
          <c:x val="3.4397366538350981E-2"/>
          <c:y val="0.90680093152419106"/>
          <c:w val="0.75243307735037113"/>
          <c:h val="5.5445161880400134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r>
              <a:rPr lang="en-US"/>
              <a:t>Monthly Expenditures of Lowest-Income Households (Dollars)</a:t>
            </a:r>
          </a:p>
        </c:rich>
      </c:tx>
      <c:layout>
        <c:manualLayout>
          <c:xMode val="edge"/>
          <c:yMode val="edge"/>
          <c:x val="1.1506999725500981E-2"/>
          <c:y val="1.812688821752266E-2"/>
        </c:manualLayout>
      </c:layout>
      <c:overlay val="0"/>
      <c:spPr>
        <a:noFill/>
        <a:ln>
          <a:noFill/>
        </a:ln>
        <a:effectLst/>
      </c:spPr>
      <c:txPr>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36739012679987"/>
          <c:w val="0.93342058798637895"/>
          <c:h val="0.65548199150143438"/>
        </c:manualLayout>
      </c:layout>
      <c:barChart>
        <c:barDir val="col"/>
        <c:grouping val="clustered"/>
        <c:varyColors val="0"/>
        <c:ser>
          <c:idx val="0"/>
          <c:order val="0"/>
          <c:tx>
            <c:strRef>
              <c:f>Sheet1!$B$1</c:f>
              <c:strCache>
                <c:ptCount val="1"/>
                <c:pt idx="0">
                  <c:v>Unburdened</c:v>
                </c:pt>
              </c:strCache>
            </c:strRef>
          </c:tx>
          <c:spPr>
            <a:solidFill>
              <a:srgbClr val="F26829"/>
            </a:solidFill>
            <a:ln>
              <a:noFill/>
            </a:ln>
            <a:effectLst/>
          </c:spPr>
          <c:invertIfNegative val="0"/>
          <c:cat>
            <c:strRef>
              <c:f>Sheet1!$A$2:$A$5</c:f>
              <c:strCache>
                <c:ptCount val="4"/>
                <c:pt idx="0">
                  <c:v>Food</c:v>
                </c:pt>
                <c:pt idx="1">
                  <c:v>Healthcare</c:v>
                </c:pt>
                <c:pt idx="2">
                  <c:v>Food</c:v>
                </c:pt>
                <c:pt idx="3">
                  <c:v>Healthcare</c:v>
                </c:pt>
              </c:strCache>
            </c:strRef>
          </c:cat>
          <c:val>
            <c:numRef>
              <c:f>Sheet1!$B$2:$B$5</c:f>
              <c:numCache>
                <c:formatCode>General</c:formatCode>
                <c:ptCount val="4"/>
                <c:pt idx="0">
                  <c:v>476.89</c:v>
                </c:pt>
                <c:pt idx="1">
                  <c:v>184.839</c:v>
                </c:pt>
                <c:pt idx="2">
                  <c:v>367.82</c:v>
                </c:pt>
                <c:pt idx="3">
                  <c:v>302.40899999999999</c:v>
                </c:pt>
              </c:numCache>
            </c:numRef>
          </c:val>
          <c:extLst>
            <c:ext xmlns:c16="http://schemas.microsoft.com/office/drawing/2014/chart" uri="{C3380CC4-5D6E-409C-BE32-E72D297353CC}">
              <c16:uniqueId val="{00000000-C347-44D6-B583-CDDE753BDE27}"/>
            </c:ext>
          </c:extLst>
        </c:ser>
        <c:ser>
          <c:idx val="1"/>
          <c:order val="1"/>
          <c:tx>
            <c:strRef>
              <c:f>Sheet1!$C$1</c:f>
              <c:strCache>
                <c:ptCount val="1"/>
                <c:pt idx="0">
                  <c:v>Moderately Burdened</c:v>
                </c:pt>
              </c:strCache>
            </c:strRef>
          </c:tx>
          <c:spPr>
            <a:solidFill>
              <a:srgbClr val="FFC52F"/>
            </a:solidFill>
            <a:ln>
              <a:noFill/>
            </a:ln>
            <a:effectLst/>
          </c:spPr>
          <c:invertIfNegative val="0"/>
          <c:cat>
            <c:strRef>
              <c:f>Sheet1!$A$2:$A$5</c:f>
              <c:strCache>
                <c:ptCount val="4"/>
                <c:pt idx="0">
                  <c:v>Food</c:v>
                </c:pt>
                <c:pt idx="1">
                  <c:v>Healthcare</c:v>
                </c:pt>
                <c:pt idx="2">
                  <c:v>Food</c:v>
                </c:pt>
                <c:pt idx="3">
                  <c:v>Healthcare</c:v>
                </c:pt>
              </c:strCache>
            </c:strRef>
          </c:cat>
          <c:val>
            <c:numRef>
              <c:f>Sheet1!$C$2:$C$5</c:f>
              <c:numCache>
                <c:formatCode>General</c:formatCode>
                <c:ptCount val="4"/>
                <c:pt idx="0">
                  <c:v>389.38</c:v>
                </c:pt>
                <c:pt idx="1">
                  <c:v>105.28</c:v>
                </c:pt>
                <c:pt idx="2">
                  <c:v>309.75</c:v>
                </c:pt>
                <c:pt idx="3">
                  <c:v>206.25899999999999</c:v>
                </c:pt>
              </c:numCache>
            </c:numRef>
          </c:val>
          <c:extLst>
            <c:ext xmlns:c16="http://schemas.microsoft.com/office/drawing/2014/chart" uri="{C3380CC4-5D6E-409C-BE32-E72D297353CC}">
              <c16:uniqueId val="{00000001-C347-44D6-B583-CDDE753BDE27}"/>
            </c:ext>
          </c:extLst>
        </c:ser>
        <c:ser>
          <c:idx val="2"/>
          <c:order val="2"/>
          <c:tx>
            <c:strRef>
              <c:f>Sheet1!$D$1</c:f>
              <c:strCache>
                <c:ptCount val="1"/>
                <c:pt idx="0">
                  <c:v>Severely Burdened</c:v>
                </c:pt>
              </c:strCache>
            </c:strRef>
          </c:tx>
          <c:spPr>
            <a:solidFill>
              <a:srgbClr val="43273B"/>
            </a:solidFill>
            <a:ln>
              <a:noFill/>
            </a:ln>
            <a:effectLst/>
          </c:spPr>
          <c:invertIfNegative val="0"/>
          <c:cat>
            <c:strRef>
              <c:f>Sheet1!$A$2:$A$5</c:f>
              <c:strCache>
                <c:ptCount val="4"/>
                <c:pt idx="0">
                  <c:v>Food</c:v>
                </c:pt>
                <c:pt idx="1">
                  <c:v>Healthcare</c:v>
                </c:pt>
                <c:pt idx="2">
                  <c:v>Food</c:v>
                </c:pt>
                <c:pt idx="3">
                  <c:v>Healthcare</c:v>
                </c:pt>
              </c:strCache>
            </c:strRef>
          </c:cat>
          <c:val>
            <c:numRef>
              <c:f>Sheet1!$D$2:$D$5</c:f>
              <c:numCache>
                <c:formatCode>General</c:formatCode>
                <c:ptCount val="4"/>
                <c:pt idx="0">
                  <c:v>294.06</c:v>
                </c:pt>
                <c:pt idx="1">
                  <c:v>47.53</c:v>
                </c:pt>
                <c:pt idx="2">
                  <c:v>267.08999999999997</c:v>
                </c:pt>
                <c:pt idx="3">
                  <c:v>125.995</c:v>
                </c:pt>
              </c:numCache>
            </c:numRef>
          </c:val>
          <c:extLst>
            <c:ext xmlns:c16="http://schemas.microsoft.com/office/drawing/2014/chart" uri="{C3380CC4-5D6E-409C-BE32-E72D297353CC}">
              <c16:uniqueId val="{00000002-C347-44D6-B583-CDDE753BDE27}"/>
            </c:ext>
          </c:extLst>
        </c:ser>
        <c:dLbls>
          <c:showLegendKey val="0"/>
          <c:showVal val="0"/>
          <c:showCatName val="0"/>
          <c:showSerName val="0"/>
          <c:showPercent val="0"/>
          <c:showBubbleSize val="0"/>
        </c:dLbls>
        <c:gapWidth val="100"/>
        <c:axId val="2723360"/>
        <c:axId val="2725552"/>
      </c:barChart>
      <c:catAx>
        <c:axId val="2723360"/>
        <c:scaling>
          <c:orientation val="minMax"/>
        </c:scaling>
        <c:delete val="0"/>
        <c:axPos val="b"/>
        <c:numFmt formatCode="General" sourceLinked="1"/>
        <c:majorTickMark val="none"/>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max val="500"/>
        </c:scaling>
        <c:delete val="0"/>
        <c:axPos val="l"/>
        <c:majorGridlines>
          <c:spPr>
            <a:ln w="6350" cap="flat" cmpd="sng" algn="ctr">
              <a:solidFill>
                <a:schemeClr val="tx1">
                  <a:lumMod val="40000"/>
                  <a:lumOff val="60000"/>
                </a:schemeClr>
              </a:solidFill>
              <a:prstDash val="dash"/>
              <a:round/>
            </a:ln>
            <a:effectLst/>
          </c:spPr>
        </c:majorGridlines>
        <c:numFmt formatCode="#,##0" sourceLinked="0"/>
        <c:majorTickMark val="none"/>
        <c:minorTickMark val="none"/>
        <c:tickLblPos val="nextTo"/>
        <c:spPr>
          <a:noFill/>
          <a:ln w="6350">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majorUnit val="100"/>
      </c:valAx>
      <c:spPr>
        <a:noFill/>
        <a:ln>
          <a:noFill/>
        </a:ln>
        <a:effectLst/>
      </c:spPr>
    </c:plotArea>
    <c:legend>
      <c:legendPos val="b"/>
      <c:layout>
        <c:manualLayout>
          <c:xMode val="edge"/>
          <c:yMode val="edge"/>
          <c:x val="5.0589013682947645E-2"/>
          <c:y val="0.9346014884847984"/>
          <c:w val="0.49037981637051792"/>
          <c:h val="6.248979372152119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solidFill>
                  <a:schemeClr val="tx1">
                    <a:lumMod val="50000"/>
                  </a:schemeClr>
                </a:solidFill>
              </a:defRPr>
            </a:pPr>
            <a:r>
              <a:rPr lang="en-US"/>
              <a:t>Units Renting for Under $600 (Millions)</a:t>
            </a:r>
          </a:p>
        </c:rich>
      </c:tx>
      <c:layout>
        <c:manualLayout>
          <c:xMode val="edge"/>
          <c:yMode val="edge"/>
          <c:x val="6.7664229316929678E-3"/>
          <c:y val="1.4441624597381389E-2"/>
        </c:manualLayout>
      </c:layout>
      <c:overlay val="0"/>
    </c:title>
    <c:autoTitleDeleted val="0"/>
    <c:plotArea>
      <c:layout>
        <c:manualLayout>
          <c:layoutTarget val="inner"/>
          <c:xMode val="edge"/>
          <c:yMode val="edge"/>
          <c:x val="5.3905386449257665E-2"/>
          <c:y val="0.11406610102458634"/>
          <c:w val="0.90132377702032362"/>
          <c:h val="0.65074697908232326"/>
        </c:manualLayout>
      </c:layout>
      <c:barChart>
        <c:barDir val="col"/>
        <c:grouping val="stacked"/>
        <c:varyColors val="0"/>
        <c:ser>
          <c:idx val="1"/>
          <c:order val="0"/>
          <c:tx>
            <c:strRef>
              <c:f>Sheet1!$B$1</c:f>
              <c:strCache>
                <c:ptCount val="1"/>
                <c:pt idx="0">
                  <c:v>Number of Low-Rent Units</c:v>
                </c:pt>
              </c:strCache>
            </c:strRef>
          </c:tx>
          <c:spPr>
            <a:solidFill>
              <a:srgbClr val="FFC52F"/>
            </a:solidFill>
            <a:ln w="38100"/>
          </c:spPr>
          <c:invertIfNegative val="0"/>
          <c:cat>
            <c:numRef>
              <c:f>Sheet1!$A$2:$A$10</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Sheet1!$B$2:$B$10</c:f>
              <c:numCache>
                <c:formatCode>#,##0</c:formatCode>
                <c:ptCount val="9"/>
                <c:pt idx="0">
                  <c:v>13654676</c:v>
                </c:pt>
                <c:pt idx="1">
                  <c:v>13447300</c:v>
                </c:pt>
                <c:pt idx="2">
                  <c:v>13126091</c:v>
                </c:pt>
                <c:pt idx="3">
                  <c:v>12694199</c:v>
                </c:pt>
                <c:pt idx="4">
                  <c:v>11988289</c:v>
                </c:pt>
                <c:pt idx="5">
                  <c:v>11305009</c:v>
                </c:pt>
                <c:pt idx="6">
                  <c:v>10893921</c:v>
                </c:pt>
                <c:pt idx="7">
                  <c:v>10483987</c:v>
                </c:pt>
                <c:pt idx="8">
                  <c:v>9772067</c:v>
                </c:pt>
              </c:numCache>
            </c:numRef>
          </c:val>
          <c:extLst>
            <c:ext xmlns:c16="http://schemas.microsoft.com/office/drawing/2014/chart" uri="{C3380CC4-5D6E-409C-BE32-E72D297353CC}">
              <c16:uniqueId val="{00000001-A13C-4E5E-B5F3-031966C02762}"/>
            </c:ext>
          </c:extLst>
        </c:ser>
        <c:dLbls>
          <c:showLegendKey val="0"/>
          <c:showVal val="0"/>
          <c:showCatName val="0"/>
          <c:showSerName val="0"/>
          <c:showPercent val="0"/>
          <c:showBubbleSize val="0"/>
        </c:dLbls>
        <c:gapWidth val="150"/>
        <c:overlap val="100"/>
        <c:axId val="-2059001504"/>
        <c:axId val="-2058999456"/>
      </c:barChart>
      <c:lineChart>
        <c:grouping val="standard"/>
        <c:varyColors val="0"/>
        <c:ser>
          <c:idx val="2"/>
          <c:order val="1"/>
          <c:tx>
            <c:strRef>
              <c:f>Sheet1!$C$1</c:f>
              <c:strCache>
                <c:ptCount val="1"/>
                <c:pt idx="0">
                  <c:v>Low-Rent Units as Share of Rental Stock (Right scale)</c:v>
                </c:pt>
              </c:strCache>
            </c:strRef>
          </c:tx>
          <c:spPr>
            <a:ln w="38100">
              <a:solidFill>
                <a:srgbClr val="F26829"/>
              </a:solidFill>
            </a:ln>
          </c:spPr>
          <c:marker>
            <c:symbol val="none"/>
          </c:marker>
          <c:cat>
            <c:numRef>
              <c:f>Sheet1!$A$2:$A$10</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Sheet1!$C$2:$C$10</c:f>
              <c:numCache>
                <c:formatCode>0.0</c:formatCode>
                <c:ptCount val="9"/>
                <c:pt idx="0">
                  <c:v>32.265208680986113</c:v>
                </c:pt>
                <c:pt idx="1">
                  <c:v>31.115131052240415</c:v>
                </c:pt>
                <c:pt idx="2">
                  <c:v>30.018269944704883</c:v>
                </c:pt>
                <c:pt idx="3">
                  <c:v>28.511597124825471</c:v>
                </c:pt>
                <c:pt idx="4">
                  <c:v>26.824921084542019</c:v>
                </c:pt>
                <c:pt idx="5">
                  <c:v>25.151689820664259</c:v>
                </c:pt>
                <c:pt idx="6">
                  <c:v>24.386665541418569</c:v>
                </c:pt>
                <c:pt idx="7">
                  <c:v>23.251323745809753</c:v>
                </c:pt>
                <c:pt idx="8">
                  <c:v>21.555205818930411</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none"/>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14000000"/>
        </c:scaling>
        <c:delete val="0"/>
        <c:axPos val="l"/>
        <c:majorGridlines>
          <c:spPr>
            <a:ln>
              <a:solidFill>
                <a:schemeClr val="tx1">
                  <a:lumMod val="40000"/>
                  <a:lumOff val="60000"/>
                </a:schemeClr>
              </a:solidFill>
              <a:prstDash val="dash"/>
            </a:ln>
          </c:spPr>
        </c:majorGridlines>
        <c:numFmt formatCode="#,##0" sourceLinked="0"/>
        <c:majorTickMark val="none"/>
        <c:minorTickMark val="none"/>
        <c:tickLblPos val="nextTo"/>
        <c:spPr>
          <a:ln>
            <a:noFill/>
          </a:ln>
        </c:spPr>
        <c:txPr>
          <a:bodyPr/>
          <a:lstStyle/>
          <a:p>
            <a:pPr>
              <a:defRPr sz="1400" b="0" baseline="0">
                <a:solidFill>
                  <a:schemeClr val="tx1">
                    <a:lumMod val="50000"/>
                  </a:schemeClr>
                </a:solidFill>
              </a:defRPr>
            </a:pPr>
            <a:endParaRPr lang="en-US"/>
          </a:p>
        </c:txPr>
        <c:crossAx val="-2059001504"/>
        <c:crosses val="autoZero"/>
        <c:crossBetween val="between"/>
        <c:dispUnits>
          <c:builtInUnit val="millions"/>
        </c:dispUnits>
      </c:valAx>
      <c:valAx>
        <c:axId val="-2058996624"/>
        <c:scaling>
          <c:orientation val="minMax"/>
        </c:scaling>
        <c:delete val="0"/>
        <c:axPos val="r"/>
        <c:numFmt formatCode="#,##0" sourceLinked="0"/>
        <c:majorTickMark val="none"/>
        <c:minorTickMark val="none"/>
        <c:tickLblPos val="nextTo"/>
        <c:spPr>
          <a:ln>
            <a:no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ayout>
        <c:manualLayout>
          <c:xMode val="edge"/>
          <c:yMode val="edge"/>
          <c:x val="4.7213834751578372E-2"/>
          <c:y val="0.91841754309579959"/>
          <c:w val="0.6514174309051336"/>
          <c:h val="5.5445161880400134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r>
              <a:rPr lang="en-US"/>
              <a:t>Eviction</a:t>
            </a:r>
            <a:r>
              <a:rPr lang="en-US" baseline="0"/>
              <a:t> Filings (Thousands)</a:t>
            </a:r>
            <a:endParaRPr lang="en-US"/>
          </a:p>
        </c:rich>
      </c:tx>
      <c:layout>
        <c:manualLayout>
          <c:xMode val="edge"/>
          <c:yMode val="edge"/>
          <c:x val="4.9190227834202587E-3"/>
          <c:y val="1.8126856353992849E-2"/>
        </c:manualLayout>
      </c:layout>
      <c:overlay val="0"/>
      <c:spPr>
        <a:noFill/>
        <a:ln>
          <a:noFill/>
        </a:ln>
        <a:effectLst/>
      </c:spPr>
      <c:txPr>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299305765E-2"/>
          <c:y val="0.13069676713371553"/>
          <c:w val="0.93342058798637895"/>
          <c:h val="0.65281524021187021"/>
        </c:manualLayout>
      </c:layout>
      <c:lineChart>
        <c:grouping val="standard"/>
        <c:varyColors val="0"/>
        <c:ser>
          <c:idx val="1"/>
          <c:order val="0"/>
          <c:tx>
            <c:strRef>
              <c:f>Sheet1!$B$1</c:f>
              <c:strCache>
                <c:ptCount val="1"/>
                <c:pt idx="0">
                  <c:v>2012–2016 Average</c:v>
                </c:pt>
              </c:strCache>
            </c:strRef>
          </c:tx>
          <c:spPr>
            <a:ln w="38100" cap="rnd">
              <a:solidFill>
                <a:srgbClr val="F26829"/>
              </a:solidFill>
              <a:round/>
            </a:ln>
            <a:effectLst/>
          </c:spPr>
          <c:marker>
            <c:symbol val="none"/>
          </c:marker>
          <c:cat>
            <c:strRef>
              <c:f>Sheet1!$A$2:$A$23</c:f>
              <c:strCache>
                <c:ptCount val="22"/>
                <c:pt idx="0">
                  <c:v>Feb</c:v>
                </c:pt>
                <c:pt idx="1">
                  <c:v>Mar</c:v>
                </c:pt>
                <c:pt idx="2">
                  <c:v>Apr</c:v>
                </c:pt>
                <c:pt idx="3">
                  <c:v>May</c:v>
                </c:pt>
                <c:pt idx="4">
                  <c:v>Jun</c:v>
                </c:pt>
                <c:pt idx="5">
                  <c:v>Jul</c:v>
                </c:pt>
                <c:pt idx="6">
                  <c:v>Aug</c:v>
                </c:pt>
                <c:pt idx="7">
                  <c:v>Sept</c:v>
                </c:pt>
                <c:pt idx="8">
                  <c:v>Oct</c:v>
                </c:pt>
                <c:pt idx="9">
                  <c:v>Nov</c:v>
                </c:pt>
                <c:pt idx="10">
                  <c:v>Dec</c:v>
                </c:pt>
                <c:pt idx="11">
                  <c:v>Jan</c:v>
                </c:pt>
                <c:pt idx="12">
                  <c:v>Feb</c:v>
                </c:pt>
                <c:pt idx="13">
                  <c:v>Mar</c:v>
                </c:pt>
                <c:pt idx="14">
                  <c:v>Apr</c:v>
                </c:pt>
                <c:pt idx="15">
                  <c:v>May</c:v>
                </c:pt>
                <c:pt idx="16">
                  <c:v>Jun</c:v>
                </c:pt>
                <c:pt idx="17">
                  <c:v>Jul</c:v>
                </c:pt>
                <c:pt idx="18">
                  <c:v>Aug</c:v>
                </c:pt>
                <c:pt idx="19">
                  <c:v>Sept</c:v>
                </c:pt>
                <c:pt idx="20">
                  <c:v>Oct</c:v>
                </c:pt>
                <c:pt idx="21">
                  <c:v>Nov 2021</c:v>
                </c:pt>
              </c:strCache>
            </c:strRef>
          </c:cat>
          <c:val>
            <c:numRef>
              <c:f>Sheet1!$B$2:$B$23</c:f>
              <c:numCache>
                <c:formatCode>General</c:formatCode>
                <c:ptCount val="22"/>
                <c:pt idx="0">
                  <c:v>66448.791666617995</c:v>
                </c:pt>
                <c:pt idx="1">
                  <c:v>62930.566667009</c:v>
                </c:pt>
                <c:pt idx="2">
                  <c:v>63379.008333275997</c:v>
                </c:pt>
                <c:pt idx="3">
                  <c:v>70921.991666397007</c:v>
                </c:pt>
                <c:pt idx="4">
                  <c:v>75262.800000154995</c:v>
                </c:pt>
                <c:pt idx="5">
                  <c:v>77154.083333256</c:v>
                </c:pt>
                <c:pt idx="6">
                  <c:v>81586.216666716005</c:v>
                </c:pt>
                <c:pt idx="7">
                  <c:v>75085.074999731005</c:v>
                </c:pt>
                <c:pt idx="8">
                  <c:v>77658.841666859997</c:v>
                </c:pt>
                <c:pt idx="9">
                  <c:v>69909.408333672007</c:v>
                </c:pt>
                <c:pt idx="10">
                  <c:v>67745.091666402004</c:v>
                </c:pt>
                <c:pt idx="11">
                  <c:v>76913.233333305005</c:v>
                </c:pt>
                <c:pt idx="12">
                  <c:v>65837.525000324997</c:v>
                </c:pt>
                <c:pt idx="13">
                  <c:v>62930.566667009</c:v>
                </c:pt>
                <c:pt idx="14">
                  <c:v>63379.008333275997</c:v>
                </c:pt>
                <c:pt idx="15">
                  <c:v>70921.991666397007</c:v>
                </c:pt>
                <c:pt idx="16">
                  <c:v>75262.800000154995</c:v>
                </c:pt>
                <c:pt idx="17">
                  <c:v>77154.083333256</c:v>
                </c:pt>
                <c:pt idx="18">
                  <c:v>81586.216666716005</c:v>
                </c:pt>
                <c:pt idx="19">
                  <c:v>75085.074999731005</c:v>
                </c:pt>
                <c:pt idx="20">
                  <c:v>77658.841666859997</c:v>
                </c:pt>
                <c:pt idx="21">
                  <c:v>69909.408333672007</c:v>
                </c:pt>
              </c:numCache>
            </c:numRef>
          </c:val>
          <c:smooth val="0"/>
          <c:extLst>
            <c:ext xmlns:c16="http://schemas.microsoft.com/office/drawing/2014/chart" uri="{C3380CC4-5D6E-409C-BE32-E72D297353CC}">
              <c16:uniqueId val="{00000001-B174-4A05-915E-22B9A866FE19}"/>
            </c:ext>
          </c:extLst>
        </c:ser>
        <c:ser>
          <c:idx val="0"/>
          <c:order val="1"/>
          <c:tx>
            <c:strRef>
              <c:f>Sheet1!$C$1</c:f>
              <c:strCache>
                <c:ptCount val="1"/>
                <c:pt idx="0">
                  <c:v>2020–2021</c:v>
                </c:pt>
              </c:strCache>
            </c:strRef>
          </c:tx>
          <c:spPr>
            <a:ln w="38100" cap="rnd">
              <a:solidFill>
                <a:srgbClr val="FFC52F"/>
              </a:solidFill>
              <a:round/>
            </a:ln>
            <a:effectLst/>
          </c:spPr>
          <c:marker>
            <c:symbol val="none"/>
          </c:marker>
          <c:cat>
            <c:strRef>
              <c:f>Sheet1!$A$2:$A$23</c:f>
              <c:strCache>
                <c:ptCount val="22"/>
                <c:pt idx="0">
                  <c:v>Feb</c:v>
                </c:pt>
                <c:pt idx="1">
                  <c:v>Mar</c:v>
                </c:pt>
                <c:pt idx="2">
                  <c:v>Apr</c:v>
                </c:pt>
                <c:pt idx="3">
                  <c:v>May</c:v>
                </c:pt>
                <c:pt idx="4">
                  <c:v>Jun</c:v>
                </c:pt>
                <c:pt idx="5">
                  <c:v>Jul</c:v>
                </c:pt>
                <c:pt idx="6">
                  <c:v>Aug</c:v>
                </c:pt>
                <c:pt idx="7">
                  <c:v>Sept</c:v>
                </c:pt>
                <c:pt idx="8">
                  <c:v>Oct</c:v>
                </c:pt>
                <c:pt idx="9">
                  <c:v>Nov</c:v>
                </c:pt>
                <c:pt idx="10">
                  <c:v>Dec</c:v>
                </c:pt>
                <c:pt idx="11">
                  <c:v>Jan</c:v>
                </c:pt>
                <c:pt idx="12">
                  <c:v>Feb</c:v>
                </c:pt>
                <c:pt idx="13">
                  <c:v>Mar</c:v>
                </c:pt>
                <c:pt idx="14">
                  <c:v>Apr</c:v>
                </c:pt>
                <c:pt idx="15">
                  <c:v>May</c:v>
                </c:pt>
                <c:pt idx="16">
                  <c:v>Jun</c:v>
                </c:pt>
                <c:pt idx="17">
                  <c:v>Jul</c:v>
                </c:pt>
                <c:pt idx="18">
                  <c:v>Aug</c:v>
                </c:pt>
                <c:pt idx="19">
                  <c:v>Sept</c:v>
                </c:pt>
                <c:pt idx="20">
                  <c:v>Oct</c:v>
                </c:pt>
                <c:pt idx="21">
                  <c:v>Nov 2021</c:v>
                </c:pt>
              </c:strCache>
            </c:strRef>
          </c:cat>
          <c:val>
            <c:numRef>
              <c:f>Sheet1!$C$2:$C$23</c:f>
              <c:numCache>
                <c:formatCode>General</c:formatCode>
                <c:ptCount val="22"/>
                <c:pt idx="0">
                  <c:v>67301</c:v>
                </c:pt>
                <c:pt idx="1">
                  <c:v>39337</c:v>
                </c:pt>
                <c:pt idx="2">
                  <c:v>5646</c:v>
                </c:pt>
                <c:pt idx="3">
                  <c:v>8358</c:v>
                </c:pt>
                <c:pt idx="4">
                  <c:v>15472</c:v>
                </c:pt>
                <c:pt idx="5">
                  <c:v>18735</c:v>
                </c:pt>
                <c:pt idx="6">
                  <c:v>31538</c:v>
                </c:pt>
                <c:pt idx="7">
                  <c:v>36352</c:v>
                </c:pt>
                <c:pt idx="8">
                  <c:v>39435</c:v>
                </c:pt>
                <c:pt idx="9">
                  <c:v>38696</c:v>
                </c:pt>
                <c:pt idx="10">
                  <c:v>40436</c:v>
                </c:pt>
                <c:pt idx="11">
                  <c:v>29192</c:v>
                </c:pt>
                <c:pt idx="12">
                  <c:v>25560</c:v>
                </c:pt>
                <c:pt idx="13">
                  <c:v>34598</c:v>
                </c:pt>
                <c:pt idx="14">
                  <c:v>29081</c:v>
                </c:pt>
                <c:pt idx="15">
                  <c:v>29870</c:v>
                </c:pt>
                <c:pt idx="16">
                  <c:v>36390</c:v>
                </c:pt>
                <c:pt idx="17">
                  <c:v>36240</c:v>
                </c:pt>
                <c:pt idx="18">
                  <c:v>37773</c:v>
                </c:pt>
                <c:pt idx="19">
                  <c:v>42374</c:v>
                </c:pt>
                <c:pt idx="20">
                  <c:v>46359</c:v>
                </c:pt>
                <c:pt idx="21">
                  <c:v>42025</c:v>
                </c:pt>
              </c:numCache>
            </c:numRef>
          </c:val>
          <c:smooth val="0"/>
          <c:extLst>
            <c:ext xmlns:c16="http://schemas.microsoft.com/office/drawing/2014/chart" uri="{C3380CC4-5D6E-409C-BE32-E72D297353CC}">
              <c16:uniqueId val="{00000000-B174-4A05-915E-22B9A866FE19}"/>
            </c:ext>
          </c:extLst>
        </c:ser>
        <c:dLbls>
          <c:showLegendKey val="0"/>
          <c:showVal val="0"/>
          <c:showCatName val="0"/>
          <c:showSerName val="0"/>
          <c:showPercent val="0"/>
          <c:showBubbleSize val="0"/>
        </c:dLbls>
        <c:smooth val="0"/>
        <c:axId val="2723360"/>
        <c:axId val="2725552"/>
      </c:lineChart>
      <c:catAx>
        <c:axId val="2723360"/>
        <c:scaling>
          <c:orientation val="minMax"/>
        </c:scaling>
        <c:delete val="0"/>
        <c:axPos val="b"/>
        <c:numFmt formatCode="General" sourceLinked="1"/>
        <c:majorTickMark val="none"/>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tickLblSkip val="2"/>
        <c:noMultiLvlLbl val="0"/>
      </c:catAx>
      <c:valAx>
        <c:axId val="2725552"/>
        <c:scaling>
          <c:orientation val="minMax"/>
        </c:scaling>
        <c:delete val="0"/>
        <c:axPos val="l"/>
        <c:majorGridlines>
          <c:spPr>
            <a:ln w="6350" cap="flat" cmpd="sng" algn="ctr">
              <a:solidFill>
                <a:schemeClr val="tx1">
                  <a:lumMod val="40000"/>
                  <a:lumOff val="60000"/>
                </a:schemeClr>
              </a:solidFill>
              <a:prstDash val="dash"/>
              <a:round/>
            </a:ln>
            <a:effectLst/>
          </c:spPr>
        </c:majorGridlines>
        <c:numFmt formatCode="#,##0" sourceLinked="0"/>
        <c:majorTickMark val="none"/>
        <c:minorTickMark val="none"/>
        <c:tickLblPos val="nextTo"/>
        <c:spPr>
          <a:noFill/>
          <a:ln w="6350">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dispUnits>
          <c:builtInUnit val="thousands"/>
        </c:dispUnits>
      </c:valAx>
      <c:spPr>
        <a:noFill/>
        <a:ln>
          <a:noFill/>
        </a:ln>
        <a:effectLst/>
      </c:spPr>
    </c:plotArea>
    <c:legend>
      <c:legendPos val="b"/>
      <c:layout>
        <c:manualLayout>
          <c:xMode val="edge"/>
          <c:yMode val="edge"/>
          <c:x val="3.4512243432425135E-2"/>
          <c:y val="0.91832766372481389"/>
          <c:w val="0.36197817376227753"/>
          <c:h val="6.122590947320612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r>
              <a:rPr lang="en-US" dirty="0"/>
              <a:t>Cumulative Households Assisted in 2021 (Millions)</a:t>
            </a:r>
          </a:p>
        </c:rich>
      </c:tx>
      <c:layout>
        <c:manualLayout>
          <c:xMode val="edge"/>
          <c:yMode val="edge"/>
          <c:x val="7.1151437751828962E-3"/>
          <c:y val="3.2273616175082127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36739012679987"/>
          <c:w val="0.93342058798637895"/>
          <c:h val="0.64175196857829298"/>
        </c:manualLayout>
      </c:layout>
      <c:barChart>
        <c:barDir val="col"/>
        <c:grouping val="clustered"/>
        <c:varyColors val="0"/>
        <c:ser>
          <c:idx val="1"/>
          <c:order val="0"/>
          <c:tx>
            <c:strRef>
              <c:f>Sheet1!$B$1</c:f>
              <c:strCache>
                <c:ptCount val="1"/>
                <c:pt idx="0">
                  <c:v>Number of Households Assisted</c:v>
                </c:pt>
              </c:strCache>
            </c:strRef>
          </c:tx>
          <c:spPr>
            <a:solidFill>
              <a:srgbClr val="F26829"/>
            </a:solidFill>
            <a:ln w="38100">
              <a:noFill/>
            </a:ln>
            <a:effectLst/>
          </c:spPr>
          <c:invertIfNegative val="0"/>
          <c:cat>
            <c:strRef>
              <c:f>Sheet1!$A$2:$A$9</c:f>
              <c:strCache>
                <c:ptCount val="8"/>
                <c:pt idx="0">
                  <c:v>Jan–
Mar</c:v>
                </c:pt>
                <c:pt idx="1">
                  <c:v>Apr</c:v>
                </c:pt>
                <c:pt idx="2">
                  <c:v>May</c:v>
                </c:pt>
                <c:pt idx="3">
                  <c:v>Jun</c:v>
                </c:pt>
                <c:pt idx="4">
                  <c:v>Jul</c:v>
                </c:pt>
                <c:pt idx="5">
                  <c:v>Aug</c:v>
                </c:pt>
                <c:pt idx="6">
                  <c:v>Sept</c:v>
                </c:pt>
                <c:pt idx="7">
                  <c:v>Oct</c:v>
                </c:pt>
              </c:strCache>
            </c:strRef>
          </c:cat>
          <c:val>
            <c:numRef>
              <c:f>Sheet1!$B$2:$B$9</c:f>
              <c:numCache>
                <c:formatCode>#,##0</c:formatCode>
                <c:ptCount val="8"/>
                <c:pt idx="0">
                  <c:v>89301</c:v>
                </c:pt>
                <c:pt idx="1">
                  <c:v>192929</c:v>
                </c:pt>
                <c:pt idx="2">
                  <c:v>350590</c:v>
                </c:pt>
                <c:pt idx="3">
                  <c:v>658295</c:v>
                </c:pt>
                <c:pt idx="4">
                  <c:v>1030259</c:v>
                </c:pt>
                <c:pt idx="5">
                  <c:v>1487469</c:v>
                </c:pt>
                <c:pt idx="6">
                  <c:v>2004294</c:v>
                </c:pt>
                <c:pt idx="7" formatCode="_(* #,##0_);_(* \(#,##0\);_(* &quot;-&quot;??_);_(@_)">
                  <c:v>2526037</c:v>
                </c:pt>
              </c:numCache>
            </c:numRef>
          </c:val>
          <c:extLst>
            <c:ext xmlns:c16="http://schemas.microsoft.com/office/drawing/2014/chart" uri="{C3380CC4-5D6E-409C-BE32-E72D297353CC}">
              <c16:uniqueId val="{00000000-03C2-402F-BC1A-0E807BD0F75B}"/>
            </c:ext>
          </c:extLst>
        </c:ser>
        <c:dLbls>
          <c:showLegendKey val="0"/>
          <c:showVal val="0"/>
          <c:showCatName val="0"/>
          <c:showSerName val="0"/>
          <c:showPercent val="0"/>
          <c:showBubbleSize val="0"/>
        </c:dLbls>
        <c:gapWidth val="150"/>
        <c:axId val="2723360"/>
        <c:axId val="2725552"/>
      </c:barChart>
      <c:catAx>
        <c:axId val="2723360"/>
        <c:scaling>
          <c:orientation val="minMax"/>
        </c:scaling>
        <c:delete val="0"/>
        <c:axPos val="b"/>
        <c:numFmt formatCode="General" sourceLinked="1"/>
        <c:majorTickMark val="none"/>
        <c:minorTickMark val="none"/>
        <c:tickLblPos val="nextTo"/>
        <c:spPr>
          <a:noFill/>
          <a:ln w="6350" cap="flat" cmpd="sng" algn="ctr">
            <a:solidFill>
              <a:schemeClr val="bg1">
                <a:lumMod val="65000"/>
              </a:schemeClr>
            </a:solidFill>
            <a:round/>
          </a:ln>
          <a:effectLst/>
        </c:spPr>
        <c:txPr>
          <a:bodyPr rot="0" spcFirstLastPara="1" vertOverflow="ellipsis"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scaling>
        <c:delete val="0"/>
        <c:axPos val="l"/>
        <c:majorGridlines>
          <c:spPr>
            <a:ln w="6350" cap="flat" cmpd="sng" algn="ctr">
              <a:solidFill>
                <a:schemeClr val="tx1">
                  <a:lumMod val="40000"/>
                  <a:lumOff val="60000"/>
                </a:schemeClr>
              </a:solidFill>
              <a:prstDash val="dash"/>
              <a:round/>
            </a:ln>
            <a:effectLst/>
          </c:spPr>
        </c:majorGridlines>
        <c:numFmt formatCode="#,##0.0" sourceLinked="0"/>
        <c:majorTickMark val="none"/>
        <c:minorTickMark val="none"/>
        <c:tickLblPos val="nextTo"/>
        <c:spPr>
          <a:noFill/>
          <a:ln w="6350">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At val="1"/>
        <c:crossBetween val="between"/>
        <c:dispUnits>
          <c:builtInUnit val="millions"/>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solidFill>
                  <a:schemeClr val="tx1">
                    <a:lumMod val="50000"/>
                  </a:schemeClr>
                </a:solidFill>
              </a:defRPr>
            </a:pPr>
            <a:r>
              <a:rPr lang="en-US"/>
              <a:t>Number of People Experiencing Homelessness (Thousands)</a:t>
            </a:r>
          </a:p>
        </c:rich>
      </c:tx>
      <c:layout>
        <c:manualLayout>
          <c:xMode val="edge"/>
          <c:yMode val="edge"/>
          <c:x val="6.7664229316929678E-3"/>
          <c:y val="1.4441624597381389E-2"/>
        </c:manualLayout>
      </c:layout>
      <c:overlay val="0"/>
    </c:title>
    <c:autoTitleDeleted val="0"/>
    <c:plotArea>
      <c:layout>
        <c:manualLayout>
          <c:layoutTarget val="inner"/>
          <c:xMode val="edge"/>
          <c:yMode val="edge"/>
          <c:x val="5.3905386449257665E-2"/>
          <c:y val="0.11406610102458634"/>
          <c:w val="0.90132377702032362"/>
          <c:h val="0.61370998496982754"/>
        </c:manualLayout>
      </c:layout>
      <c:barChart>
        <c:barDir val="col"/>
        <c:grouping val="stacked"/>
        <c:varyColors val="0"/>
        <c:ser>
          <c:idx val="0"/>
          <c:order val="0"/>
          <c:tx>
            <c:strRef>
              <c:f>Sheet1!$C$1</c:f>
              <c:strCache>
                <c:ptCount val="1"/>
                <c:pt idx="0">
                  <c:v>Sheltered</c:v>
                </c:pt>
              </c:strCache>
            </c:strRef>
          </c:tx>
          <c:spPr>
            <a:solidFill>
              <a:srgbClr val="F26829"/>
            </a:solidFill>
          </c:spPr>
          <c:invertIfNegative val="0"/>
          <c:cat>
            <c:numRef>
              <c:f>Sheet1!$B$2:$B$7</c:f>
              <c:numCache>
                <c:formatCode>General</c:formatCode>
                <c:ptCount val="6"/>
                <c:pt idx="0">
                  <c:v>2016</c:v>
                </c:pt>
                <c:pt idx="1">
                  <c:v>2018</c:v>
                </c:pt>
                <c:pt idx="2">
                  <c:v>2020</c:v>
                </c:pt>
                <c:pt idx="3">
                  <c:v>2016</c:v>
                </c:pt>
                <c:pt idx="4">
                  <c:v>2018</c:v>
                </c:pt>
                <c:pt idx="5">
                  <c:v>2020</c:v>
                </c:pt>
              </c:numCache>
              <c:extLst/>
            </c:numRef>
          </c:cat>
          <c:val>
            <c:numRef>
              <c:f>Sheet1!$C$2:$C$7</c:f>
              <c:numCache>
                <c:formatCode>#,##0</c:formatCode>
                <c:ptCount val="6"/>
                <c:pt idx="0">
                  <c:v>198008</c:v>
                </c:pt>
                <c:pt idx="1">
                  <c:v>194340</c:v>
                </c:pt>
                <c:pt idx="2">
                  <c:v>199478</c:v>
                </c:pt>
                <c:pt idx="3">
                  <c:v>175563</c:v>
                </c:pt>
                <c:pt idx="4">
                  <c:v>164023</c:v>
                </c:pt>
                <c:pt idx="5">
                  <c:v>154908</c:v>
                </c:pt>
              </c:numCache>
              <c:extLst/>
            </c:numRef>
          </c:val>
          <c:extLst>
            <c:ext xmlns:c16="http://schemas.microsoft.com/office/drawing/2014/chart" uri="{C3380CC4-5D6E-409C-BE32-E72D297353CC}">
              <c16:uniqueId val="{00000002-537F-E244-AA11-214F7638047F}"/>
            </c:ext>
          </c:extLst>
        </c:ser>
        <c:ser>
          <c:idx val="1"/>
          <c:order val="1"/>
          <c:tx>
            <c:strRef>
              <c:f>Sheet1!$D$1</c:f>
              <c:strCache>
                <c:ptCount val="1"/>
                <c:pt idx="0">
                  <c:v>Unsheltered</c:v>
                </c:pt>
              </c:strCache>
            </c:strRef>
          </c:tx>
          <c:spPr>
            <a:solidFill>
              <a:srgbClr val="FFC52F"/>
            </a:solidFill>
          </c:spPr>
          <c:invertIfNegative val="0"/>
          <c:cat>
            <c:numRef>
              <c:f>Sheet1!$B$2:$B$7</c:f>
              <c:numCache>
                <c:formatCode>General</c:formatCode>
                <c:ptCount val="6"/>
                <c:pt idx="0">
                  <c:v>2016</c:v>
                </c:pt>
                <c:pt idx="1">
                  <c:v>2018</c:v>
                </c:pt>
                <c:pt idx="2">
                  <c:v>2020</c:v>
                </c:pt>
                <c:pt idx="3">
                  <c:v>2016</c:v>
                </c:pt>
                <c:pt idx="4">
                  <c:v>2018</c:v>
                </c:pt>
                <c:pt idx="5">
                  <c:v>2020</c:v>
                </c:pt>
              </c:numCache>
              <c:extLst/>
            </c:numRef>
          </c:cat>
          <c:val>
            <c:numRef>
              <c:f>Sheet1!$D$2:$D$7</c:f>
              <c:numCache>
                <c:formatCode>#,##0</c:formatCode>
                <c:ptCount val="6"/>
                <c:pt idx="0">
                  <c:v>157204</c:v>
                </c:pt>
                <c:pt idx="1">
                  <c:v>178077</c:v>
                </c:pt>
                <c:pt idx="2">
                  <c:v>209413</c:v>
                </c:pt>
                <c:pt idx="3">
                  <c:v>19153</c:v>
                </c:pt>
                <c:pt idx="4">
                  <c:v>16390</c:v>
                </c:pt>
                <c:pt idx="5">
                  <c:v>16667</c:v>
                </c:pt>
              </c:numCache>
              <c:extLst/>
            </c:numRef>
          </c:val>
          <c:extLst>
            <c:ext xmlns:c16="http://schemas.microsoft.com/office/drawing/2014/chart" uri="{C3380CC4-5D6E-409C-BE32-E72D297353CC}">
              <c16:uniqueId val="{00000003-537F-E244-AA11-214F7638047F}"/>
            </c:ext>
          </c:extLst>
        </c:ser>
        <c:dLbls>
          <c:showLegendKey val="0"/>
          <c:showVal val="0"/>
          <c:showCatName val="0"/>
          <c:showSerName val="0"/>
          <c:showPercent val="0"/>
          <c:showBubbleSize val="0"/>
        </c:dLbls>
        <c:gapWidth val="95"/>
        <c:overlap val="100"/>
        <c:axId val="-2059001504"/>
        <c:axId val="-2058999456"/>
      </c:barChart>
      <c:catAx>
        <c:axId val="-2059001504"/>
        <c:scaling>
          <c:orientation val="minMax"/>
        </c:scaling>
        <c:delete val="0"/>
        <c:axPos val="b"/>
        <c:numFmt formatCode="General" sourceLinked="0"/>
        <c:majorTickMark val="none"/>
        <c:minorTickMark val="none"/>
        <c:tickLblPos val="low"/>
        <c:spPr>
          <a:ln>
            <a:solidFill>
              <a:schemeClr val="bg1">
                <a:lumMod val="65000"/>
              </a:schemeClr>
            </a:solidFill>
          </a:ln>
        </c:spPr>
        <c:txPr>
          <a:bodyPr rot="-5400000" vert="horz"/>
          <a:lstStyle/>
          <a:p>
            <a:pPr>
              <a:defRPr sz="12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scaling>
        <c:delete val="0"/>
        <c:axPos val="l"/>
        <c:majorGridlines>
          <c:spPr>
            <a:ln>
              <a:solidFill>
                <a:schemeClr val="tx1">
                  <a:lumMod val="40000"/>
                  <a:lumOff val="60000"/>
                </a:schemeClr>
              </a:solidFill>
              <a:prstDash val="dash"/>
            </a:ln>
          </c:spPr>
        </c:majorGridlines>
        <c:numFmt formatCode="#,##0" sourceLinked="0"/>
        <c:majorTickMark val="none"/>
        <c:minorTickMark val="none"/>
        <c:tickLblPos val="nextTo"/>
        <c:spPr>
          <a:ln>
            <a:noFill/>
          </a:ln>
        </c:spPr>
        <c:txPr>
          <a:bodyPr/>
          <a:lstStyle/>
          <a:p>
            <a:pPr>
              <a:defRPr sz="1400" b="0" baseline="0">
                <a:solidFill>
                  <a:schemeClr val="tx1">
                    <a:lumMod val="50000"/>
                  </a:schemeClr>
                </a:solidFill>
              </a:defRPr>
            </a:pPr>
            <a:endParaRPr lang="en-US"/>
          </a:p>
        </c:txPr>
        <c:crossAx val="-2059001504"/>
        <c:crosses val="autoZero"/>
        <c:crossBetween val="between"/>
        <c:dispUnits>
          <c:builtInUnit val="thousands"/>
        </c:dispUnits>
      </c:valAx>
    </c:plotArea>
    <c:legend>
      <c:legendPos val="b"/>
      <c:layout>
        <c:manualLayout>
          <c:xMode val="edge"/>
          <c:yMode val="edge"/>
          <c:x val="4.318133579445857E-2"/>
          <c:y val="0.9331588038674653"/>
          <c:w val="0.22866660470625361"/>
          <c:h val="5.8294187585526167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r>
              <a:rPr lang="en-US"/>
              <a:t>Households (Millions)</a:t>
            </a:r>
          </a:p>
        </c:rich>
      </c:tx>
      <c:layout>
        <c:manualLayout>
          <c:xMode val="edge"/>
          <c:yMode val="edge"/>
          <c:x val="6.0170189404337082E-3"/>
          <c:y val="1.8126916795776243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36739012679987"/>
          <c:w val="0.93342058798637895"/>
          <c:h val="0.64415058737255426"/>
        </c:manualLayout>
      </c:layout>
      <c:barChart>
        <c:barDir val="col"/>
        <c:grouping val="stacked"/>
        <c:varyColors val="0"/>
        <c:ser>
          <c:idx val="0"/>
          <c:order val="0"/>
          <c:tx>
            <c:strRef>
              <c:f>Sheet1!$B$1</c:f>
              <c:strCache>
                <c:ptCount val="1"/>
                <c:pt idx="0">
                  <c:v>Extremely Low-Income</c:v>
                </c:pt>
              </c:strCache>
            </c:strRef>
          </c:tx>
          <c:spPr>
            <a:solidFill>
              <a:srgbClr val="F26829"/>
            </a:solidFill>
            <a:ln>
              <a:noFill/>
            </a:ln>
            <a:effectLst/>
          </c:spPr>
          <c:invertIfNegative val="0"/>
          <c:dLbls>
            <c:delete val="1"/>
          </c:dLbls>
          <c:cat>
            <c:strRef>
              <c:f>Sheet1!$A$2:$A$3</c:f>
              <c:strCache>
                <c:ptCount val="2"/>
                <c:pt idx="0">
                  <c:v>Assisted</c:v>
                </c:pt>
                <c:pt idx="1">
                  <c:v>Unassisted</c:v>
                </c:pt>
              </c:strCache>
            </c:strRef>
          </c:cat>
          <c:val>
            <c:numRef>
              <c:f>Sheet1!$B$2:$B$3</c:f>
              <c:numCache>
                <c:formatCode>General</c:formatCode>
                <c:ptCount val="2"/>
                <c:pt idx="0">
                  <c:v>3950</c:v>
                </c:pt>
                <c:pt idx="1">
                  <c:v>7799</c:v>
                </c:pt>
              </c:numCache>
            </c:numRef>
          </c:val>
          <c:extLst>
            <c:ext xmlns:c16="http://schemas.microsoft.com/office/drawing/2014/chart" uri="{C3380CC4-5D6E-409C-BE32-E72D297353CC}">
              <c16:uniqueId val="{00000000-C347-44D6-B583-CDDE753BDE27}"/>
            </c:ext>
          </c:extLst>
        </c:ser>
        <c:ser>
          <c:idx val="1"/>
          <c:order val="1"/>
          <c:tx>
            <c:strRef>
              <c:f>Sheet1!$C$1</c:f>
              <c:strCache>
                <c:ptCount val="1"/>
                <c:pt idx="0">
                  <c:v>Very Low-Income</c:v>
                </c:pt>
              </c:strCache>
            </c:strRef>
          </c:tx>
          <c:spPr>
            <a:solidFill>
              <a:srgbClr val="FFC52F"/>
            </a:solidFill>
            <a:ln>
              <a:noFill/>
            </a:ln>
            <a:effectLst/>
          </c:spPr>
          <c:invertIfNegative val="0"/>
          <c:dLbls>
            <c:delete val="1"/>
          </c:dLbls>
          <c:cat>
            <c:strRef>
              <c:f>Sheet1!$A$2:$A$3</c:f>
              <c:strCache>
                <c:ptCount val="2"/>
                <c:pt idx="0">
                  <c:v>Assisted</c:v>
                </c:pt>
                <c:pt idx="1">
                  <c:v>Unassisted</c:v>
                </c:pt>
              </c:strCache>
            </c:strRef>
          </c:cat>
          <c:val>
            <c:numRef>
              <c:f>Sheet1!$C$2:$C$3</c:f>
              <c:numCache>
                <c:formatCode>General</c:formatCode>
                <c:ptCount val="2"/>
                <c:pt idx="0">
                  <c:v>1103</c:v>
                </c:pt>
                <c:pt idx="1">
                  <c:v>5537</c:v>
                </c:pt>
              </c:numCache>
            </c:numRef>
          </c:val>
          <c:extLst>
            <c:ext xmlns:c16="http://schemas.microsoft.com/office/drawing/2014/chart" uri="{C3380CC4-5D6E-409C-BE32-E72D297353CC}">
              <c16:uniqueId val="{00000001-C347-44D6-B583-CDDE753BDE27}"/>
            </c:ext>
          </c:extLst>
        </c:ser>
        <c:dLbls>
          <c:dLblPos val="ctr"/>
          <c:showLegendKey val="0"/>
          <c:showVal val="1"/>
          <c:showCatName val="0"/>
          <c:showSerName val="0"/>
          <c:showPercent val="0"/>
          <c:showBubbleSize val="0"/>
        </c:dLbls>
        <c:gapWidth val="100"/>
        <c:overlap val="100"/>
        <c:axId val="2723360"/>
        <c:axId val="2725552"/>
      </c:barChart>
      <c:catAx>
        <c:axId val="272336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Subsidy Status</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max val="14000"/>
        </c:scaling>
        <c:delete val="0"/>
        <c:axPos val="l"/>
        <c:majorGridlines>
          <c:spPr>
            <a:ln w="6350" cap="flat" cmpd="sng" algn="ctr">
              <a:solidFill>
                <a:schemeClr val="tx1">
                  <a:lumMod val="40000"/>
                  <a:lumOff val="60000"/>
                </a:schemeClr>
              </a:solidFill>
              <a:prstDash val="dash"/>
              <a:round/>
            </a:ln>
            <a:effectLst/>
          </c:spPr>
        </c:majorGridlines>
        <c:numFmt formatCode="#,##0" sourceLinked="0"/>
        <c:majorTickMark val="none"/>
        <c:minorTickMark val="none"/>
        <c:tickLblPos val="nextTo"/>
        <c:spPr>
          <a:noFill/>
          <a:ln w="6350">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dispUnits>
          <c:builtInUnit val="thousands"/>
        </c:dispUnits>
      </c:valAx>
      <c:spPr>
        <a:noFill/>
        <a:ln>
          <a:noFill/>
        </a:ln>
        <a:effectLst/>
      </c:spPr>
    </c:plotArea>
    <c:legend>
      <c:legendPos val="b"/>
      <c:layout>
        <c:manualLayout>
          <c:xMode val="edge"/>
          <c:yMode val="edge"/>
          <c:x val="2.9751405898700942E-2"/>
          <c:y val="0.92739125558023183"/>
          <c:w val="0.39942964324820623"/>
          <c:h val="6.145052721526243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solidFill>
                  <a:schemeClr val="tx1">
                    <a:lumMod val="50000"/>
                  </a:schemeClr>
                </a:solidFill>
              </a:defRPr>
            </a:pPr>
            <a:r>
              <a:rPr lang="en-US"/>
              <a:t>Share of Renter Households</a:t>
            </a:r>
            <a:r>
              <a:rPr lang="en-US" baseline="0"/>
              <a:t> (Percent)</a:t>
            </a:r>
            <a:endParaRPr lang="en-US"/>
          </a:p>
        </c:rich>
      </c:tx>
      <c:layout>
        <c:manualLayout>
          <c:xMode val="edge"/>
          <c:yMode val="edge"/>
          <c:x val="6.7664229316929678E-3"/>
          <c:y val="1.4441624597381389E-2"/>
        </c:manualLayout>
      </c:layout>
      <c:overlay val="0"/>
    </c:title>
    <c:autoTitleDeleted val="0"/>
    <c:plotArea>
      <c:layout>
        <c:manualLayout>
          <c:layoutTarget val="inner"/>
          <c:xMode val="edge"/>
          <c:yMode val="edge"/>
          <c:x val="5.3905386449257665E-2"/>
          <c:y val="0.11406610102458634"/>
          <c:w val="0.90132377702032362"/>
          <c:h val="0.65074697908232326"/>
        </c:manualLayout>
      </c:layout>
      <c:barChart>
        <c:barDir val="col"/>
        <c:grouping val="stacked"/>
        <c:varyColors val="0"/>
        <c:ser>
          <c:idx val="0"/>
          <c:order val="0"/>
          <c:tx>
            <c:strRef>
              <c:f>Sheet1!$B$1</c:f>
              <c:strCache>
                <c:ptCount val="1"/>
                <c:pt idx="0">
                  <c:v>Almost Every Month</c:v>
                </c:pt>
              </c:strCache>
            </c:strRef>
          </c:tx>
          <c:spPr>
            <a:solidFill>
              <a:srgbClr val="F26829"/>
            </a:solidFill>
          </c:spPr>
          <c:invertIfNegative val="0"/>
          <c:cat>
            <c:strRef>
              <c:f>Sheet1!$A$2:$A$6</c:f>
              <c:strCache>
                <c:ptCount val="5"/>
                <c:pt idx="0">
                  <c:v>Under $25,000</c:v>
                </c:pt>
                <c:pt idx="1">
                  <c:v>$25,000–49,999</c:v>
                </c:pt>
                <c:pt idx="2">
                  <c:v>$50,000–74,999</c:v>
                </c:pt>
                <c:pt idx="3">
                  <c:v>$75,000 and Over</c:v>
                </c:pt>
                <c:pt idx="4">
                  <c:v>All</c:v>
                </c:pt>
              </c:strCache>
            </c:strRef>
          </c:cat>
          <c:val>
            <c:numRef>
              <c:f>Sheet1!$B$2:$B$6</c:f>
              <c:numCache>
                <c:formatCode>0.0</c:formatCode>
                <c:ptCount val="5"/>
                <c:pt idx="0">
                  <c:v>21.839169713489419</c:v>
                </c:pt>
                <c:pt idx="1">
                  <c:v>14.679805784040839</c:v>
                </c:pt>
                <c:pt idx="2">
                  <c:v>7.7066871578442973</c:v>
                </c:pt>
                <c:pt idx="3">
                  <c:v>3.6801752487302752</c:v>
                </c:pt>
                <c:pt idx="4">
                  <c:v>13.569902448040549</c:v>
                </c:pt>
              </c:numCache>
            </c:numRef>
          </c:val>
          <c:extLst>
            <c:ext xmlns:c16="http://schemas.microsoft.com/office/drawing/2014/chart" uri="{C3380CC4-5D6E-409C-BE32-E72D297353CC}">
              <c16:uniqueId val="{00000002-537F-E244-AA11-214F7638047F}"/>
            </c:ext>
          </c:extLst>
        </c:ser>
        <c:ser>
          <c:idx val="1"/>
          <c:order val="1"/>
          <c:tx>
            <c:strRef>
              <c:f>Sheet1!$C$1</c:f>
              <c:strCache>
                <c:ptCount val="1"/>
                <c:pt idx="0">
                  <c:v>Some Months</c:v>
                </c:pt>
              </c:strCache>
            </c:strRef>
          </c:tx>
          <c:spPr>
            <a:solidFill>
              <a:srgbClr val="FFC52F"/>
            </a:solidFill>
          </c:spPr>
          <c:invertIfNegative val="0"/>
          <c:cat>
            <c:strRef>
              <c:f>Sheet1!$A$2:$A$6</c:f>
              <c:strCache>
                <c:ptCount val="5"/>
                <c:pt idx="0">
                  <c:v>Under $25,000</c:v>
                </c:pt>
                <c:pt idx="1">
                  <c:v>$25,000–49,999</c:v>
                </c:pt>
                <c:pt idx="2">
                  <c:v>$50,000–74,999</c:v>
                </c:pt>
                <c:pt idx="3">
                  <c:v>$75,000 and Over</c:v>
                </c:pt>
                <c:pt idx="4">
                  <c:v>All</c:v>
                </c:pt>
              </c:strCache>
            </c:strRef>
          </c:cat>
          <c:val>
            <c:numRef>
              <c:f>Sheet1!$C$2:$C$6</c:f>
              <c:numCache>
                <c:formatCode>0.0</c:formatCode>
                <c:ptCount val="5"/>
                <c:pt idx="0">
                  <c:v>22.826296954708713</c:v>
                </c:pt>
                <c:pt idx="1">
                  <c:v>20.623839906863484</c:v>
                </c:pt>
                <c:pt idx="2">
                  <c:v>15.149557395690652</c:v>
                </c:pt>
                <c:pt idx="3">
                  <c:v>7.064534983922548</c:v>
                </c:pt>
                <c:pt idx="4">
                  <c:v>17.645636309252037</c:v>
                </c:pt>
              </c:numCache>
            </c:numRef>
          </c:val>
          <c:extLst>
            <c:ext xmlns:c16="http://schemas.microsoft.com/office/drawing/2014/chart" uri="{C3380CC4-5D6E-409C-BE32-E72D297353CC}">
              <c16:uniqueId val="{00000003-537F-E244-AA11-214F7638047F}"/>
            </c:ext>
          </c:extLst>
        </c:ser>
        <c:ser>
          <c:idx val="2"/>
          <c:order val="2"/>
          <c:tx>
            <c:strRef>
              <c:f>Sheet1!$D$1</c:f>
              <c:strCache>
                <c:ptCount val="1"/>
                <c:pt idx="0">
                  <c:v>1–2 Months</c:v>
                </c:pt>
              </c:strCache>
            </c:strRef>
          </c:tx>
          <c:spPr>
            <a:solidFill>
              <a:srgbClr val="43273B"/>
            </a:solidFill>
          </c:spPr>
          <c:invertIfNegative val="0"/>
          <c:cat>
            <c:strRef>
              <c:f>Sheet1!$A$2:$A$6</c:f>
              <c:strCache>
                <c:ptCount val="5"/>
                <c:pt idx="0">
                  <c:v>Under $25,000</c:v>
                </c:pt>
                <c:pt idx="1">
                  <c:v>$25,000–49,999</c:v>
                </c:pt>
                <c:pt idx="2">
                  <c:v>$50,000–74,999</c:v>
                </c:pt>
                <c:pt idx="3">
                  <c:v>$75,000 and Over</c:v>
                </c:pt>
                <c:pt idx="4">
                  <c:v>All</c:v>
                </c:pt>
              </c:strCache>
            </c:strRef>
          </c:cat>
          <c:val>
            <c:numRef>
              <c:f>Sheet1!$D$2:$D$6</c:f>
              <c:numCache>
                <c:formatCode>0.0</c:formatCode>
                <c:ptCount val="5"/>
                <c:pt idx="0">
                  <c:v>11.651301472871912</c:v>
                </c:pt>
                <c:pt idx="1">
                  <c:v>13.989828512164596</c:v>
                </c:pt>
                <c:pt idx="2">
                  <c:v>12.38499641194632</c:v>
                </c:pt>
                <c:pt idx="3">
                  <c:v>6.6431634812711735</c:v>
                </c:pt>
                <c:pt idx="4">
                  <c:v>11.470376488419085</c:v>
                </c:pt>
              </c:numCache>
            </c:numRef>
          </c:val>
          <c:extLst>
            <c:ext xmlns:c16="http://schemas.microsoft.com/office/drawing/2014/chart" uri="{C3380CC4-5D6E-409C-BE32-E72D297353CC}">
              <c16:uniqueId val="{00000001-5B57-4F40-B1A8-335AE522CBE7}"/>
            </c:ext>
          </c:extLst>
        </c:ser>
        <c:dLbls>
          <c:showLegendKey val="0"/>
          <c:showVal val="0"/>
          <c:showCatName val="0"/>
          <c:showSerName val="0"/>
          <c:showPercent val="0"/>
          <c:showBubbleSize val="0"/>
        </c:dLbls>
        <c:gapWidth val="95"/>
        <c:overlap val="100"/>
        <c:axId val="-2059001504"/>
        <c:axId val="-2058999456"/>
      </c:barChart>
      <c:catAx>
        <c:axId val="-2059001504"/>
        <c:scaling>
          <c:orientation val="minMax"/>
        </c:scaling>
        <c:delete val="0"/>
        <c:axPos val="b"/>
        <c:title>
          <c:tx>
            <c:rich>
              <a:bodyPr/>
              <a:lstStyle/>
              <a:p>
                <a:pPr>
                  <a:defRPr/>
                </a:pPr>
                <a:r>
                  <a:rPr lang="en-US" sz="1400" dirty="0">
                    <a:solidFill>
                      <a:srgbClr val="5A5A5A"/>
                    </a:solidFill>
                  </a:rPr>
                  <a:t>Household Income</a:t>
                </a:r>
              </a:p>
            </c:rich>
          </c:tx>
          <c:overlay val="0"/>
        </c:title>
        <c:numFmt formatCode="General" sourceLinked="0"/>
        <c:majorTickMark val="none"/>
        <c:minorTickMark val="none"/>
        <c:tickLblPos val="low"/>
        <c:spPr>
          <a:ln>
            <a:solidFill>
              <a:schemeClr val="bg1">
                <a:lumMod val="65000"/>
              </a:schemeClr>
            </a:solidFill>
          </a:ln>
        </c:spPr>
        <c:txPr>
          <a:bodyPr rot="0" vert="horz"/>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scaling>
        <c:delete val="0"/>
        <c:axPos val="l"/>
        <c:majorGridlines>
          <c:spPr>
            <a:ln>
              <a:solidFill>
                <a:schemeClr val="tx1">
                  <a:lumMod val="40000"/>
                  <a:lumOff val="60000"/>
                </a:schemeClr>
              </a:solidFill>
              <a:prstDash val="dash"/>
            </a:ln>
          </c:spPr>
        </c:majorGridlines>
        <c:numFmt formatCode="#,##0" sourceLinked="0"/>
        <c:majorTickMark val="none"/>
        <c:minorTickMark val="none"/>
        <c:tickLblPos val="nextTo"/>
        <c:spPr>
          <a:ln>
            <a:noFill/>
          </a:ln>
        </c:spPr>
        <c:txPr>
          <a:bodyPr/>
          <a:lstStyle/>
          <a:p>
            <a:pPr>
              <a:defRPr sz="1400" b="0" baseline="0">
                <a:solidFill>
                  <a:schemeClr val="tx1">
                    <a:lumMod val="50000"/>
                  </a:schemeClr>
                </a:solidFill>
              </a:defRPr>
            </a:pPr>
            <a:endParaRPr lang="en-US"/>
          </a:p>
        </c:txPr>
        <c:crossAx val="-2059001504"/>
        <c:crosses val="autoZero"/>
        <c:crossBetween val="between"/>
      </c:valAx>
    </c:plotArea>
    <c:legend>
      <c:legendPos val="b"/>
      <c:layout>
        <c:manualLayout>
          <c:xMode val="edge"/>
          <c:yMode val="edge"/>
          <c:x val="0.29242646343651185"/>
          <c:y val="0.93885680956547102"/>
          <c:w val="0.43083372058591496"/>
          <c:h val="5.8294187585526167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r>
              <a:rPr lang="en-US"/>
              <a:t>Multifamily Units (Thousands)</a:t>
            </a:r>
          </a:p>
        </c:rich>
      </c:tx>
      <c:layout>
        <c:manualLayout>
          <c:xMode val="edge"/>
          <c:yMode val="edge"/>
          <c:x val="4.9190227834202587E-3"/>
          <c:y val="1.8126856353992849E-2"/>
        </c:manualLayout>
      </c:layout>
      <c:overlay val="0"/>
      <c:spPr>
        <a:noFill/>
        <a:ln>
          <a:noFill/>
        </a:ln>
        <a:effectLst/>
      </c:spPr>
      <c:txPr>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36739012679987"/>
          <c:w val="0.93342058798637895"/>
          <c:h val="0.65281524021187021"/>
        </c:manualLayout>
      </c:layout>
      <c:lineChart>
        <c:grouping val="standard"/>
        <c:varyColors val="0"/>
        <c:ser>
          <c:idx val="0"/>
          <c:order val="0"/>
          <c:tx>
            <c:strRef>
              <c:f>Sheet1!$B$1</c:f>
              <c:strCache>
                <c:ptCount val="1"/>
                <c:pt idx="0">
                  <c:v>Started</c:v>
                </c:pt>
              </c:strCache>
            </c:strRef>
          </c:tx>
          <c:spPr>
            <a:ln w="38100" cap="rnd">
              <a:solidFill>
                <a:srgbClr val="F26829"/>
              </a:solidFill>
              <a:round/>
            </a:ln>
            <a:effectLst/>
          </c:spPr>
          <c:marker>
            <c:symbol val="none"/>
          </c:marker>
          <c:cat>
            <c:numRef>
              <c:f>Sheet1!$A$22:$A$42</c:f>
              <c:numCache>
                <c:formatCode>0</c:formatCod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numCache>
            </c:numRef>
          </c:cat>
          <c:val>
            <c:numRef>
              <c:f>Sheet1!$B$22:$B$42</c:f>
              <c:numCache>
                <c:formatCode>General</c:formatCode>
                <c:ptCount val="21"/>
                <c:pt idx="0">
                  <c:v>329.4</c:v>
                </c:pt>
                <c:pt idx="1">
                  <c:v>346.3</c:v>
                </c:pt>
                <c:pt idx="2">
                  <c:v>348.7</c:v>
                </c:pt>
                <c:pt idx="3">
                  <c:v>345.3</c:v>
                </c:pt>
                <c:pt idx="4">
                  <c:v>352.5</c:v>
                </c:pt>
                <c:pt idx="5">
                  <c:v>335.5</c:v>
                </c:pt>
                <c:pt idx="6">
                  <c:v>309</c:v>
                </c:pt>
                <c:pt idx="7">
                  <c:v>283.5</c:v>
                </c:pt>
                <c:pt idx="8">
                  <c:v>108.9</c:v>
                </c:pt>
                <c:pt idx="9">
                  <c:v>115.7</c:v>
                </c:pt>
                <c:pt idx="10">
                  <c:v>178.2</c:v>
                </c:pt>
                <c:pt idx="11">
                  <c:v>245.3</c:v>
                </c:pt>
                <c:pt idx="12">
                  <c:v>307.3</c:v>
                </c:pt>
                <c:pt idx="13">
                  <c:v>355.4</c:v>
                </c:pt>
                <c:pt idx="14">
                  <c:v>397.3</c:v>
                </c:pt>
                <c:pt idx="15">
                  <c:v>392.3</c:v>
                </c:pt>
                <c:pt idx="16">
                  <c:v>354.1</c:v>
                </c:pt>
                <c:pt idx="17">
                  <c:v>374.1</c:v>
                </c:pt>
                <c:pt idx="18">
                  <c:v>402.3</c:v>
                </c:pt>
                <c:pt idx="19">
                  <c:v>389.1</c:v>
                </c:pt>
                <c:pt idx="20">
                  <c:v>466</c:v>
                </c:pt>
              </c:numCache>
            </c:numRef>
          </c:val>
          <c:smooth val="0"/>
          <c:extLst>
            <c:ext xmlns:c16="http://schemas.microsoft.com/office/drawing/2014/chart" uri="{C3380CC4-5D6E-409C-BE32-E72D297353CC}">
              <c16:uniqueId val="{00000000-C347-44D6-B583-CDDE753BDE27}"/>
            </c:ext>
          </c:extLst>
        </c:ser>
        <c:ser>
          <c:idx val="1"/>
          <c:order val="1"/>
          <c:tx>
            <c:strRef>
              <c:f>Sheet1!$C$1</c:f>
              <c:strCache>
                <c:ptCount val="1"/>
                <c:pt idx="0">
                  <c:v>Under Construction</c:v>
                </c:pt>
              </c:strCache>
            </c:strRef>
          </c:tx>
          <c:spPr>
            <a:ln w="38100" cap="rnd">
              <a:solidFill>
                <a:srgbClr val="FFC52F"/>
              </a:solidFill>
              <a:round/>
            </a:ln>
            <a:effectLst/>
          </c:spPr>
          <c:marker>
            <c:symbol val="none"/>
          </c:marker>
          <c:cat>
            <c:numRef>
              <c:f>Sheet1!$A$22:$A$42</c:f>
              <c:numCache>
                <c:formatCode>0</c:formatCod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numCache>
            </c:numRef>
          </c:cat>
          <c:val>
            <c:numRef>
              <c:f>Sheet1!$C$22:$C$42</c:f>
              <c:numCache>
                <c:formatCode>General</c:formatCode>
                <c:ptCount val="21"/>
                <c:pt idx="0">
                  <c:v>321.10000000000002</c:v>
                </c:pt>
                <c:pt idx="1">
                  <c:v>332.4</c:v>
                </c:pt>
                <c:pt idx="2">
                  <c:v>368.5</c:v>
                </c:pt>
                <c:pt idx="3">
                  <c:v>386.8</c:v>
                </c:pt>
                <c:pt idx="4">
                  <c:v>426.8</c:v>
                </c:pt>
                <c:pt idx="5">
                  <c:v>440.2</c:v>
                </c:pt>
                <c:pt idx="6">
                  <c:v>445.9</c:v>
                </c:pt>
                <c:pt idx="7">
                  <c:v>403.6</c:v>
                </c:pt>
                <c:pt idx="8">
                  <c:v>212.3</c:v>
                </c:pt>
                <c:pt idx="9">
                  <c:v>163.69999999999999</c:v>
                </c:pt>
                <c:pt idx="10">
                  <c:v>196.1</c:v>
                </c:pt>
                <c:pt idx="11">
                  <c:v>264.8</c:v>
                </c:pt>
                <c:pt idx="12">
                  <c:v>369.3</c:v>
                </c:pt>
                <c:pt idx="13">
                  <c:v>461.9</c:v>
                </c:pt>
                <c:pt idx="14">
                  <c:v>553.20000000000005</c:v>
                </c:pt>
                <c:pt idx="15">
                  <c:v>611.29999999999995</c:v>
                </c:pt>
                <c:pt idx="16">
                  <c:v>604</c:v>
                </c:pt>
                <c:pt idx="17">
                  <c:v>610.1</c:v>
                </c:pt>
                <c:pt idx="18">
                  <c:v>652.29999999999995</c:v>
                </c:pt>
                <c:pt idx="19">
                  <c:v>649.79999999999995</c:v>
                </c:pt>
                <c:pt idx="20" formatCode="#,##0">
                  <c:v>693</c:v>
                </c:pt>
              </c:numCache>
            </c:numRef>
          </c:val>
          <c:smooth val="0"/>
          <c:extLst>
            <c:ext xmlns:c16="http://schemas.microsoft.com/office/drawing/2014/chart" uri="{C3380CC4-5D6E-409C-BE32-E72D297353CC}">
              <c16:uniqueId val="{00000001-C347-44D6-B583-CDDE753BDE27}"/>
            </c:ext>
          </c:extLst>
        </c:ser>
        <c:ser>
          <c:idx val="2"/>
          <c:order val="2"/>
          <c:tx>
            <c:strRef>
              <c:f>Sheet1!$D$1</c:f>
              <c:strCache>
                <c:ptCount val="1"/>
                <c:pt idx="0">
                  <c:v>Completed</c:v>
                </c:pt>
              </c:strCache>
            </c:strRef>
          </c:tx>
          <c:spPr>
            <a:ln w="38100" cap="rnd">
              <a:solidFill>
                <a:srgbClr val="43273B"/>
              </a:solidFill>
              <a:round/>
            </a:ln>
            <a:effectLst/>
          </c:spPr>
          <c:marker>
            <c:symbol val="none"/>
          </c:marker>
          <c:cat>
            <c:numRef>
              <c:f>Sheet1!$A$22:$A$42</c:f>
              <c:numCache>
                <c:formatCode>0</c:formatCod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numCache>
            </c:numRef>
          </c:cat>
          <c:val>
            <c:numRef>
              <c:f>Sheet1!$D$22:$D$42</c:f>
              <c:numCache>
                <c:formatCode>General</c:formatCode>
                <c:ptCount val="21"/>
                <c:pt idx="0">
                  <c:v>314.89999999999998</c:v>
                </c:pt>
                <c:pt idx="1">
                  <c:v>323.3</c:v>
                </c:pt>
                <c:pt idx="2">
                  <c:v>292.39999999999998</c:v>
                </c:pt>
                <c:pt idx="3">
                  <c:v>310.39999999999998</c:v>
                </c:pt>
                <c:pt idx="4">
                  <c:v>295.5</c:v>
                </c:pt>
                <c:pt idx="5">
                  <c:v>324.89999999999998</c:v>
                </c:pt>
                <c:pt idx="6">
                  <c:v>284.39999999999998</c:v>
                </c:pt>
                <c:pt idx="7">
                  <c:v>300.89999999999998</c:v>
                </c:pt>
                <c:pt idx="8">
                  <c:v>274.3</c:v>
                </c:pt>
                <c:pt idx="9">
                  <c:v>155.4</c:v>
                </c:pt>
                <c:pt idx="10">
                  <c:v>138.30000000000001</c:v>
                </c:pt>
                <c:pt idx="11">
                  <c:v>166.2</c:v>
                </c:pt>
                <c:pt idx="12">
                  <c:v>195.3</c:v>
                </c:pt>
                <c:pt idx="13">
                  <c:v>264.3</c:v>
                </c:pt>
                <c:pt idx="14">
                  <c:v>320.3</c:v>
                </c:pt>
                <c:pt idx="15">
                  <c:v>321.3</c:v>
                </c:pt>
                <c:pt idx="16">
                  <c:v>357.6</c:v>
                </c:pt>
                <c:pt idx="17">
                  <c:v>344.7</c:v>
                </c:pt>
                <c:pt idx="18">
                  <c:v>351.9</c:v>
                </c:pt>
                <c:pt idx="19">
                  <c:v>375.2</c:v>
                </c:pt>
                <c:pt idx="20">
                  <c:v>370</c:v>
                </c:pt>
              </c:numCache>
            </c:numRef>
          </c:val>
          <c:smooth val="0"/>
          <c:extLst>
            <c:ext xmlns:c16="http://schemas.microsoft.com/office/drawing/2014/chart" uri="{C3380CC4-5D6E-409C-BE32-E72D297353CC}">
              <c16:uniqueId val="{00000002-C347-44D6-B583-CDDE753BDE27}"/>
            </c:ext>
          </c:extLst>
        </c:ser>
        <c:dLbls>
          <c:showLegendKey val="0"/>
          <c:showVal val="0"/>
          <c:showCatName val="0"/>
          <c:showSerName val="0"/>
          <c:showPercent val="0"/>
          <c:showBubbleSize val="0"/>
        </c:dLbls>
        <c:smooth val="0"/>
        <c:axId val="2723360"/>
        <c:axId val="2725552"/>
      </c:lineChart>
      <c:catAx>
        <c:axId val="2723360"/>
        <c:scaling>
          <c:orientation val="minMax"/>
        </c:scaling>
        <c:delete val="0"/>
        <c:axPos val="b"/>
        <c:numFmt formatCode="0" sourceLinked="1"/>
        <c:majorTickMark val="none"/>
        <c:minorTickMark val="none"/>
        <c:tickLblPos val="nextTo"/>
        <c:spPr>
          <a:noFill/>
          <a:ln w="6350" cap="flat" cmpd="sng" algn="ctr">
            <a:solidFill>
              <a:srgbClr val="FFFFFF">
                <a:lumMod val="65000"/>
              </a:srgb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tickLblSkip val="2"/>
        <c:noMultiLvlLbl val="0"/>
      </c:catAx>
      <c:valAx>
        <c:axId val="2725552"/>
        <c:scaling>
          <c:orientation val="minMax"/>
          <c:max val="700"/>
        </c:scaling>
        <c:delete val="0"/>
        <c:axPos val="l"/>
        <c:majorGridlines>
          <c:spPr>
            <a:ln w="6350" cap="flat" cmpd="sng" algn="ctr">
              <a:solidFill>
                <a:schemeClr val="tx1">
                  <a:lumMod val="40000"/>
                  <a:lumOff val="60000"/>
                </a:schemeClr>
              </a:solidFill>
              <a:prstDash val="dash"/>
              <a:round/>
            </a:ln>
            <a:effectLst/>
          </c:spPr>
        </c:majorGridlines>
        <c:numFmt formatCode="General" sourceLinked="0"/>
        <c:majorTickMark val="none"/>
        <c:minorTickMark val="none"/>
        <c:tickLblPos val="nextTo"/>
        <c:spPr>
          <a:noFill/>
          <a:ln w="6350">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valAx>
      <c:spPr>
        <a:noFill/>
        <a:ln>
          <a:noFill/>
        </a:ln>
        <a:effectLst/>
      </c:spPr>
    </c:plotArea>
    <c:legend>
      <c:legendPos val="b"/>
      <c:layout>
        <c:manualLayout>
          <c:xMode val="edge"/>
          <c:yMode val="edge"/>
          <c:x val="1.5846208356175076E-2"/>
          <c:y val="0.92739115487044543"/>
          <c:w val="0.46409548243746501"/>
          <c:h val="6.122590947320612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600" b="1" i="0" u="none" strike="noStrike" kern="1200" spc="0" baseline="0">
                <a:solidFill>
                  <a:schemeClr val="tx1">
                    <a:lumMod val="50000"/>
                  </a:schemeClr>
                </a:solidFill>
                <a:latin typeface="+mn-lt"/>
                <a:ea typeface="+mn-ea"/>
                <a:cs typeface="+mn-cs"/>
              </a:defRPr>
            </a:pPr>
            <a:r>
              <a:rPr lang="en-US" sz="1600" b="1">
                <a:solidFill>
                  <a:schemeClr val="tx1">
                    <a:lumMod val="50000"/>
                  </a:schemeClr>
                </a:solidFill>
                <a:effectLst/>
              </a:rPr>
              <a:t>Share of Assisted Households</a:t>
            </a:r>
          </a:p>
        </c:rich>
      </c:tx>
      <c:layout>
        <c:manualLayout>
          <c:xMode val="edge"/>
          <c:yMode val="edge"/>
          <c:x val="5.2648483446843366E-3"/>
          <c:y val="2.3281190493758305E-2"/>
        </c:manualLayout>
      </c:layout>
      <c:overlay val="0"/>
      <c:spPr>
        <a:noFill/>
        <a:ln>
          <a:noFill/>
        </a:ln>
        <a:effectLst/>
      </c:spPr>
      <c:txPr>
        <a:bodyPr rot="0" spcFirstLastPara="1" vertOverflow="ellipsis" vert="horz" wrap="square" anchor="ctr" anchorCtr="1"/>
        <a:lstStyle/>
        <a:p>
          <a:pPr algn="ctr">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0.36343707379701334"/>
          <c:y val="0.17142060989613139"/>
          <c:w val="0.25994981206542156"/>
          <c:h val="0.70287948323776828"/>
        </c:manualLayout>
      </c:layout>
      <c:pieChart>
        <c:varyColors val="1"/>
        <c:ser>
          <c:idx val="0"/>
          <c:order val="0"/>
          <c:tx>
            <c:strRef>
              <c:f>Sheet1!$B$1</c:f>
              <c:strCache>
                <c:ptCount val="1"/>
                <c:pt idx="0">
                  <c:v>Percent</c:v>
                </c:pt>
              </c:strCache>
            </c:strRef>
          </c:tx>
          <c:spPr>
            <a:ln>
              <a:solidFill>
                <a:schemeClr val="bg1"/>
              </a:solidFill>
            </a:ln>
          </c:spPr>
          <c:dPt>
            <c:idx val="0"/>
            <c:bubble3D val="0"/>
            <c:explosion val="1"/>
            <c:spPr>
              <a:solidFill>
                <a:srgbClr val="43273B"/>
              </a:solidFill>
              <a:ln w="19050">
                <a:solidFill>
                  <a:schemeClr val="bg1"/>
                </a:solidFill>
              </a:ln>
              <a:effectLst/>
            </c:spPr>
            <c:extLst>
              <c:ext xmlns:c16="http://schemas.microsoft.com/office/drawing/2014/chart" uri="{C3380CC4-5D6E-409C-BE32-E72D297353CC}">
                <c16:uniqueId val="{00000001-090F-41AF-B093-945647EDE8AE}"/>
              </c:ext>
            </c:extLst>
          </c:dPt>
          <c:dPt>
            <c:idx val="1"/>
            <c:bubble3D val="0"/>
            <c:spPr>
              <a:solidFill>
                <a:srgbClr val="4EA7AF"/>
              </a:solidFill>
              <a:ln w="19050">
                <a:solidFill>
                  <a:schemeClr val="bg1"/>
                </a:solidFill>
              </a:ln>
              <a:effectLst/>
            </c:spPr>
            <c:extLst>
              <c:ext xmlns:c16="http://schemas.microsoft.com/office/drawing/2014/chart" uri="{C3380CC4-5D6E-409C-BE32-E72D297353CC}">
                <c16:uniqueId val="{00000003-090F-41AF-B093-945647EDE8AE}"/>
              </c:ext>
            </c:extLst>
          </c:dPt>
          <c:dPt>
            <c:idx val="2"/>
            <c:bubble3D val="0"/>
            <c:spPr>
              <a:solidFill>
                <a:srgbClr val="F26829"/>
              </a:solidFill>
              <a:ln w="19050">
                <a:solidFill>
                  <a:schemeClr val="bg1"/>
                </a:solidFill>
              </a:ln>
              <a:effectLst/>
            </c:spPr>
            <c:extLst>
              <c:ext xmlns:c16="http://schemas.microsoft.com/office/drawing/2014/chart" uri="{C3380CC4-5D6E-409C-BE32-E72D297353CC}">
                <c16:uniqueId val="{00000005-090F-41AF-B093-945647EDE8AE}"/>
              </c:ext>
            </c:extLst>
          </c:dPt>
          <c:dPt>
            <c:idx val="3"/>
            <c:bubble3D val="0"/>
            <c:spPr>
              <a:solidFill>
                <a:srgbClr val="FFC52F"/>
              </a:solidFill>
              <a:ln w="19050">
                <a:solidFill>
                  <a:schemeClr val="bg1"/>
                </a:solidFill>
              </a:ln>
              <a:effectLst/>
            </c:spPr>
            <c:extLst>
              <c:ext xmlns:c16="http://schemas.microsoft.com/office/drawing/2014/chart" uri="{C3380CC4-5D6E-409C-BE32-E72D297353CC}">
                <c16:uniqueId val="{00000007-090F-41AF-B093-945647EDE8AE}"/>
              </c:ext>
            </c:extLst>
          </c:dPt>
          <c:dPt>
            <c:idx val="4"/>
            <c:bubble3D val="0"/>
            <c:spPr>
              <a:solidFill>
                <a:schemeClr val="accent5"/>
              </a:solidFill>
              <a:ln w="19050">
                <a:solidFill>
                  <a:schemeClr val="bg1"/>
                </a:solidFill>
              </a:ln>
              <a:effectLst/>
            </c:spPr>
            <c:extLst>
              <c:ext xmlns:c16="http://schemas.microsoft.com/office/drawing/2014/chart" uri="{C3380CC4-5D6E-409C-BE32-E72D297353CC}">
                <c16:uniqueId val="{00000009-090F-41AF-B093-945647EDE8AE}"/>
              </c:ext>
            </c:extLst>
          </c:dPt>
          <c:dPt>
            <c:idx val="5"/>
            <c:bubble3D val="0"/>
            <c:spPr>
              <a:solidFill>
                <a:schemeClr val="accent6"/>
              </a:solidFill>
              <a:ln w="19050">
                <a:solidFill>
                  <a:schemeClr val="bg1"/>
                </a:solidFill>
              </a:ln>
              <a:effectLst/>
            </c:spPr>
            <c:extLst>
              <c:ext xmlns:c16="http://schemas.microsoft.com/office/drawing/2014/chart" uri="{C3380CC4-5D6E-409C-BE32-E72D297353CC}">
                <c16:uniqueId val="{00000010-8324-45CD-B196-64C29F7D80BA}"/>
              </c:ext>
            </c:extLst>
          </c:dPt>
          <c:dPt>
            <c:idx val="6"/>
            <c:bubble3D val="0"/>
            <c:spPr>
              <a:solidFill>
                <a:schemeClr val="accent1">
                  <a:lumMod val="60000"/>
                </a:schemeClr>
              </a:solidFill>
              <a:ln w="19050">
                <a:solidFill>
                  <a:schemeClr val="bg1"/>
                </a:solidFill>
              </a:ln>
              <a:effectLst/>
            </c:spPr>
            <c:extLst>
              <c:ext xmlns:c16="http://schemas.microsoft.com/office/drawing/2014/chart" uri="{C3380CC4-5D6E-409C-BE32-E72D297353CC}">
                <c16:uniqueId val="{00000011-8324-45CD-B196-64C29F7D80BA}"/>
              </c:ext>
            </c:extLst>
          </c:dPt>
          <c:dPt>
            <c:idx val="7"/>
            <c:bubble3D val="0"/>
            <c:spPr>
              <a:solidFill>
                <a:schemeClr val="accent2">
                  <a:lumMod val="60000"/>
                </a:schemeClr>
              </a:solidFill>
              <a:ln w="19050">
                <a:solidFill>
                  <a:schemeClr val="bg1"/>
                </a:solidFill>
              </a:ln>
              <a:effectLst/>
            </c:spPr>
            <c:extLst>
              <c:ext xmlns:c16="http://schemas.microsoft.com/office/drawing/2014/chart" uri="{C3380CC4-5D6E-409C-BE32-E72D297353CC}">
                <c16:uniqueId val="{00000012-8324-45CD-B196-64C29F7D80BA}"/>
              </c:ext>
            </c:extLst>
          </c:dPt>
          <c:dPt>
            <c:idx val="8"/>
            <c:bubble3D val="0"/>
            <c:spPr>
              <a:solidFill>
                <a:schemeClr val="accent3">
                  <a:lumMod val="60000"/>
                </a:schemeClr>
              </a:solidFill>
              <a:ln w="19050">
                <a:solidFill>
                  <a:schemeClr val="bg1"/>
                </a:solidFill>
              </a:ln>
              <a:effectLst/>
            </c:spPr>
            <c:extLst>
              <c:ext xmlns:c16="http://schemas.microsoft.com/office/drawing/2014/chart" uri="{C3380CC4-5D6E-409C-BE32-E72D297353CC}">
                <c16:uniqueId val="{00000014-8324-45CD-B196-64C29F7D80BA}"/>
              </c:ext>
            </c:extLst>
          </c:dPt>
          <c:dPt>
            <c:idx val="9"/>
            <c:bubble3D val="0"/>
            <c:spPr>
              <a:solidFill>
                <a:schemeClr val="accent4">
                  <a:lumMod val="60000"/>
                </a:schemeClr>
              </a:solidFill>
              <a:ln w="19050">
                <a:solidFill>
                  <a:schemeClr val="bg1"/>
                </a:solidFill>
              </a:ln>
              <a:effectLst/>
            </c:spPr>
            <c:extLst>
              <c:ext xmlns:c16="http://schemas.microsoft.com/office/drawing/2014/chart" uri="{C3380CC4-5D6E-409C-BE32-E72D297353CC}">
                <c16:uniqueId val="{00000013-8324-45CD-B196-64C29F7D80BA}"/>
              </c:ext>
            </c:extLst>
          </c:dPt>
          <c:dLbls>
            <c:dLbl>
              <c:idx val="0"/>
              <c:layout>
                <c:manualLayout>
                  <c:x val="7.6859730990941535E-3"/>
                  <c:y val="3.894768979304824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90F-41AF-B093-945647EDE8AE}"/>
                </c:ext>
              </c:extLst>
            </c:dLbl>
            <c:dLbl>
              <c:idx val="1"/>
              <c:layout>
                <c:manualLayout>
                  <c:x val="-2.1959923140269007E-3"/>
                  <c:y val="2.9688768201318835E-3"/>
                </c:manualLayout>
              </c:layout>
              <c:spPr>
                <a:noFill/>
                <a:ln>
                  <a:no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tx1">
                          <a:lumMod val="5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26734"/>
                        <a:gd name="adj2" fmla="val -189268"/>
                      </a:avLst>
                    </a:prstGeom>
                    <a:noFill/>
                    <a:ln>
                      <a:noFill/>
                    </a:ln>
                  </c15:spPr>
                </c:ext>
                <c:ext xmlns:c16="http://schemas.microsoft.com/office/drawing/2014/chart" uri="{C3380CC4-5D6E-409C-BE32-E72D297353CC}">
                  <c16:uniqueId val="{00000003-090F-41AF-B093-945647EDE8AE}"/>
                </c:ext>
              </c:extLst>
            </c:dLbl>
            <c:dLbl>
              <c:idx val="2"/>
              <c:layout>
                <c:manualLayout>
                  <c:x val="-1.6469942355201758E-2"/>
                  <c:y val="-5.343978276237390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90F-41AF-B093-945647EDE8AE}"/>
                </c:ext>
              </c:extLst>
            </c:dLbl>
            <c:dLbl>
              <c:idx val="3"/>
              <c:layout>
                <c:manualLayout>
                  <c:x val="-2.3057919297282459E-2"/>
                  <c:y val="7.113569122933004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90F-41AF-B093-945647EDE8AE}"/>
                </c:ext>
              </c:extLst>
            </c:dLbl>
            <c:dLbl>
              <c:idx val="4"/>
              <c:layout>
                <c:manualLayout>
                  <c:x val="-1.3175953884161406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90F-41AF-B093-945647EDE8AE}"/>
                </c:ext>
              </c:extLst>
            </c:dLbl>
            <c:dLbl>
              <c:idx val="5"/>
              <c:layout>
                <c:manualLayout>
                  <c:x val="5.4899807850672519E-3"/>
                  <c:y val="5.9377536402637539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0-8324-45CD-B196-64C29F7D80BA}"/>
                </c:ext>
              </c:extLst>
            </c:dLbl>
            <c:dLbl>
              <c:idx val="6"/>
              <c:layout>
                <c:manualLayout>
                  <c:x val="-2.5253911611309361E-2"/>
                  <c:y val="2.619133930547809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8324-45CD-B196-64C29F7D80BA}"/>
                </c:ext>
              </c:extLst>
            </c:dLbl>
            <c:dLbl>
              <c:idx val="7"/>
              <c:layout>
                <c:manualLayout>
                  <c:x val="-8.7839692561076446E-3"/>
                  <c:y val="-1.164059524687915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2-8324-45CD-B196-64C29F7D80BA}"/>
                </c:ext>
              </c:extLst>
            </c:dLbl>
            <c:dLbl>
              <c:idx val="8"/>
              <c:layout>
                <c:manualLayout>
                  <c:x val="-8.0518788021076212E-17"/>
                  <c:y val="-1.746089287031872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4-8324-45CD-B196-64C29F7D80BA}"/>
                </c:ext>
              </c:extLst>
            </c:dLbl>
            <c:dLbl>
              <c:idx val="9"/>
              <c:layout>
                <c:manualLayout>
                  <c:x val="3.2939884710403516E-3"/>
                  <c:y val="-2.037104168203852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8324-45CD-B196-64C29F7D80BA}"/>
                </c:ext>
              </c:extLst>
            </c:dLbl>
            <c:spPr>
              <a:noFill/>
              <a:ln>
                <a:no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tx1">
                        <a:lumMod val="50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4"/>
                <c:pt idx="0">
                  <c:v>Adults Age 62 and Over</c:v>
                </c:pt>
                <c:pt idx="1">
                  <c:v>Adults without Children</c:v>
                </c:pt>
                <c:pt idx="2">
                  <c:v>Adults with Children</c:v>
                </c:pt>
                <c:pt idx="3">
                  <c:v>Adults with Disabilities</c:v>
                </c:pt>
              </c:strCache>
            </c:strRef>
          </c:cat>
          <c:val>
            <c:numRef>
              <c:f>Sheet1!$B$2:$B$5</c:f>
              <c:numCache>
                <c:formatCode>General</c:formatCode>
                <c:ptCount val="4"/>
                <c:pt idx="0">
                  <c:v>37.729999999999997</c:v>
                </c:pt>
                <c:pt idx="1">
                  <c:v>11.49</c:v>
                </c:pt>
                <c:pt idx="2">
                  <c:v>29.16</c:v>
                </c:pt>
                <c:pt idx="3">
                  <c:v>21.63</c:v>
                </c:pt>
              </c:numCache>
            </c:numRef>
          </c:val>
          <c:extLst>
            <c:ext xmlns:c16="http://schemas.microsoft.com/office/drawing/2014/chart" uri="{C3380CC4-5D6E-409C-BE32-E72D297353CC}">
              <c16:uniqueId val="{0000000A-090F-41AF-B093-945647EDE8AE}"/>
            </c:ext>
          </c:extLst>
        </c:ser>
        <c:dLbls>
          <c:showLegendKey val="0"/>
          <c:showVal val="0"/>
          <c:showCatName val="1"/>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solidFill>
                  <a:schemeClr val="tx1">
                    <a:lumMod val="50000"/>
                  </a:schemeClr>
                </a:solidFill>
              </a:defRPr>
            </a:pPr>
            <a:r>
              <a:rPr lang="en-US"/>
              <a:t>Change in Population, 2010–2019 (Millions)</a:t>
            </a:r>
          </a:p>
        </c:rich>
      </c:tx>
      <c:layout>
        <c:manualLayout>
          <c:xMode val="edge"/>
          <c:yMode val="edge"/>
          <c:x val="1.0019694408220541E-3"/>
          <c:y val="1.9741552768529621E-2"/>
        </c:manualLayout>
      </c:layout>
      <c:overlay val="0"/>
    </c:title>
    <c:autoTitleDeleted val="0"/>
    <c:plotArea>
      <c:layout>
        <c:manualLayout>
          <c:layoutTarget val="inner"/>
          <c:xMode val="edge"/>
          <c:yMode val="edge"/>
          <c:x val="4.2171801184376877E-2"/>
          <c:y val="0.1315710066223888"/>
          <c:w val="0.89869733801275076"/>
          <c:h val="0.63715702533997209"/>
        </c:manualLayout>
      </c:layout>
      <c:barChart>
        <c:barDir val="col"/>
        <c:grouping val="clustered"/>
        <c:varyColors val="0"/>
        <c:ser>
          <c:idx val="1"/>
          <c:order val="1"/>
          <c:tx>
            <c:strRef>
              <c:f>Sheet1!$C$1</c:f>
              <c:strCache>
                <c:ptCount val="1"/>
                <c:pt idx="0">
                  <c:v>Change in Population</c:v>
                </c:pt>
              </c:strCache>
            </c:strRef>
          </c:tx>
          <c:spPr>
            <a:solidFill>
              <a:srgbClr val="FFC52F"/>
            </a:solidFill>
            <a:ln w="63500"/>
          </c:spPr>
          <c:invertIfNegative val="0"/>
          <c:cat>
            <c:strRef>
              <c:f>Sheet1!$A$2:$A$14</c:f>
              <c:strCache>
                <c:ptCount val="13"/>
                <c:pt idx="0">
                  <c:v>18–24</c:v>
                </c:pt>
                <c:pt idx="1">
                  <c:v>25–29</c:v>
                </c:pt>
                <c:pt idx="2">
                  <c:v>30–34</c:v>
                </c:pt>
                <c:pt idx="3">
                  <c:v>35–39</c:v>
                </c:pt>
                <c:pt idx="4">
                  <c:v>40–44</c:v>
                </c:pt>
                <c:pt idx="5">
                  <c:v>45–49</c:v>
                </c:pt>
                <c:pt idx="6">
                  <c:v>50–54</c:v>
                </c:pt>
                <c:pt idx="7">
                  <c:v>55–59</c:v>
                </c:pt>
                <c:pt idx="8">
                  <c:v>60–64</c:v>
                </c:pt>
                <c:pt idx="9">
                  <c:v>65–69</c:v>
                </c:pt>
                <c:pt idx="10">
                  <c:v>70–74</c:v>
                </c:pt>
                <c:pt idx="11">
                  <c:v>75–79</c:v>
                </c:pt>
                <c:pt idx="12">
                  <c:v>80 and Over</c:v>
                </c:pt>
              </c:strCache>
            </c:strRef>
          </c:cat>
          <c:val>
            <c:numRef>
              <c:f>Sheet1!$C$2:$C$14</c:f>
              <c:numCache>
                <c:formatCode>General</c:formatCode>
                <c:ptCount val="13"/>
                <c:pt idx="0">
                  <c:v>-543174</c:v>
                </c:pt>
                <c:pt idx="1">
                  <c:v>2366139</c:v>
                </c:pt>
                <c:pt idx="2">
                  <c:v>2363368</c:v>
                </c:pt>
                <c:pt idx="3">
                  <c:v>1660258</c:v>
                </c:pt>
                <c:pt idx="4">
                  <c:v>-981586</c:v>
                </c:pt>
                <c:pt idx="5">
                  <c:v>-2237185</c:v>
                </c:pt>
                <c:pt idx="6">
                  <c:v>-1874305</c:v>
                </c:pt>
                <c:pt idx="7">
                  <c:v>2083731</c:v>
                </c:pt>
                <c:pt idx="8">
                  <c:v>3582088</c:v>
                </c:pt>
                <c:pt idx="9">
                  <c:v>4934422</c:v>
                </c:pt>
                <c:pt idx="10">
                  <c:v>4692582</c:v>
                </c:pt>
                <c:pt idx="11">
                  <c:v>2332847</c:v>
                </c:pt>
                <c:pt idx="12">
                  <c:v>1620188</c:v>
                </c:pt>
              </c:numCache>
            </c:numRef>
          </c:val>
          <c:extLst>
            <c:ext xmlns:c16="http://schemas.microsoft.com/office/drawing/2014/chart" uri="{C3380CC4-5D6E-409C-BE32-E72D297353CC}">
              <c16:uniqueId val="{00000001-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0"/>
          <c:order val="0"/>
          <c:tx>
            <c:strRef>
              <c:f>Sheet1!$B$1</c:f>
              <c:strCache>
                <c:ptCount val="1"/>
                <c:pt idx="0">
                  <c:v>Share of Age Group Heading Renter Households (Right scale)</c:v>
                </c:pt>
              </c:strCache>
            </c:strRef>
          </c:tx>
          <c:spPr>
            <a:ln w="47625">
              <a:solidFill>
                <a:srgbClr val="F26829"/>
              </a:solidFill>
            </a:ln>
          </c:spPr>
          <c:marker>
            <c:spPr>
              <a:noFill/>
              <a:ln>
                <a:noFill/>
              </a:ln>
            </c:spPr>
          </c:marker>
          <c:cat>
            <c:strRef>
              <c:f>Sheet1!$A$2:$A$14</c:f>
              <c:strCache>
                <c:ptCount val="13"/>
                <c:pt idx="0">
                  <c:v>18–24</c:v>
                </c:pt>
                <c:pt idx="1">
                  <c:v>25–29</c:v>
                </c:pt>
                <c:pt idx="2">
                  <c:v>30–34</c:v>
                </c:pt>
                <c:pt idx="3">
                  <c:v>35–39</c:v>
                </c:pt>
                <c:pt idx="4">
                  <c:v>40–44</c:v>
                </c:pt>
                <c:pt idx="5">
                  <c:v>45–49</c:v>
                </c:pt>
                <c:pt idx="6">
                  <c:v>50–54</c:v>
                </c:pt>
                <c:pt idx="7">
                  <c:v>55–59</c:v>
                </c:pt>
                <c:pt idx="8">
                  <c:v>60–64</c:v>
                </c:pt>
                <c:pt idx="9">
                  <c:v>65–69</c:v>
                </c:pt>
                <c:pt idx="10">
                  <c:v>70–74</c:v>
                </c:pt>
                <c:pt idx="11">
                  <c:v>75–79</c:v>
                </c:pt>
                <c:pt idx="12">
                  <c:v>80 and Over</c:v>
                </c:pt>
              </c:strCache>
            </c:strRef>
          </c:cat>
          <c:val>
            <c:numRef>
              <c:f>Sheet1!$B$2:$B$14</c:f>
              <c:numCache>
                <c:formatCode>0.00</c:formatCode>
                <c:ptCount val="13"/>
                <c:pt idx="0">
                  <c:v>12.238141651673979</c:v>
                </c:pt>
                <c:pt idx="1">
                  <c:v>25.580924012582884</c:v>
                </c:pt>
                <c:pt idx="2">
                  <c:v>24.623381649530764</c:v>
                </c:pt>
                <c:pt idx="3">
                  <c:v>21.737834401580123</c:v>
                </c:pt>
                <c:pt idx="4">
                  <c:v>19.917895765356338</c:v>
                </c:pt>
                <c:pt idx="5">
                  <c:v>17.73702759441483</c:v>
                </c:pt>
                <c:pt idx="6">
                  <c:v>15.808455901292451</c:v>
                </c:pt>
                <c:pt idx="7">
                  <c:v>14.604808324688321</c:v>
                </c:pt>
                <c:pt idx="8">
                  <c:v>13.715891852234167</c:v>
                </c:pt>
                <c:pt idx="9">
                  <c:v>12.748548937970217</c:v>
                </c:pt>
                <c:pt idx="10">
                  <c:v>12.025181668932703</c:v>
                </c:pt>
                <c:pt idx="11">
                  <c:v>12.255095274237188</c:v>
                </c:pt>
                <c:pt idx="12">
                  <c:v>16.52026446645705</c:v>
                </c:pt>
              </c:numCache>
            </c:numRef>
          </c:val>
          <c:smooth val="0"/>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marker val="1"/>
        <c:smooth val="0"/>
        <c:axId val="324687968"/>
        <c:axId val="324687640"/>
      </c:lineChart>
      <c:catAx>
        <c:axId val="-2059001504"/>
        <c:scaling>
          <c:orientation val="minMax"/>
        </c:scaling>
        <c:delete val="0"/>
        <c:axPos val="b"/>
        <c:numFmt formatCode="General" sourceLinked="0"/>
        <c:majorTickMark val="none"/>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tickLblSkip val="1"/>
        <c:noMultiLvlLbl val="0"/>
      </c:catAx>
      <c:valAx>
        <c:axId val="-2058999456"/>
        <c:scaling>
          <c:orientation val="minMax"/>
        </c:scaling>
        <c:delete val="0"/>
        <c:axPos val="l"/>
        <c:majorGridlines>
          <c:spPr>
            <a:ln>
              <a:solidFill>
                <a:schemeClr val="tx1">
                  <a:lumMod val="40000"/>
                  <a:lumOff val="60000"/>
                </a:schemeClr>
              </a:solidFill>
              <a:prstDash val="dash"/>
            </a:ln>
          </c:spPr>
        </c:majorGridlines>
        <c:numFmt formatCode="#,##0" sourceLinked="0"/>
        <c:majorTickMark val="none"/>
        <c:minorTickMark val="none"/>
        <c:tickLblPos val="nextTo"/>
        <c:spPr>
          <a:ln>
            <a:noFill/>
          </a:ln>
        </c:spPr>
        <c:txPr>
          <a:bodyPr/>
          <a:lstStyle/>
          <a:p>
            <a:pPr>
              <a:defRPr sz="1400" b="0" baseline="0">
                <a:solidFill>
                  <a:schemeClr val="tx1">
                    <a:lumMod val="50000"/>
                  </a:schemeClr>
                </a:solidFill>
              </a:defRPr>
            </a:pPr>
            <a:endParaRPr lang="en-US"/>
          </a:p>
        </c:txPr>
        <c:crossAx val="-2059001504"/>
        <c:crosses val="autoZero"/>
        <c:crossBetween val="between"/>
        <c:dispUnits>
          <c:builtInUnit val="millions"/>
        </c:dispUnits>
      </c:valAx>
      <c:valAx>
        <c:axId val="324687640"/>
        <c:scaling>
          <c:orientation val="minMax"/>
          <c:max val="27"/>
        </c:scaling>
        <c:delete val="0"/>
        <c:axPos val="r"/>
        <c:numFmt formatCode="0" sourceLinked="0"/>
        <c:majorTickMark val="none"/>
        <c:minorTickMark val="none"/>
        <c:tickLblPos val="nextTo"/>
        <c:spPr>
          <a:ln>
            <a:noFill/>
          </a:ln>
        </c:spPr>
        <c:txPr>
          <a:bodyPr/>
          <a:lstStyle/>
          <a:p>
            <a:pPr>
              <a:defRPr sz="1400">
                <a:solidFill>
                  <a:schemeClr val="tx1">
                    <a:lumMod val="50000"/>
                  </a:schemeClr>
                </a:solidFill>
              </a:defRPr>
            </a:pPr>
            <a:endParaRPr lang="en-US"/>
          </a:p>
        </c:txPr>
        <c:crossAx val="324687968"/>
        <c:crosses val="max"/>
        <c:crossBetween val="between"/>
        <c:majorUnit val="3"/>
      </c:valAx>
      <c:catAx>
        <c:axId val="324687968"/>
        <c:scaling>
          <c:orientation val="minMax"/>
        </c:scaling>
        <c:delete val="1"/>
        <c:axPos val="b"/>
        <c:numFmt formatCode="General" sourceLinked="1"/>
        <c:majorTickMark val="out"/>
        <c:minorTickMark val="none"/>
        <c:tickLblPos val="nextTo"/>
        <c:crossAx val="324687640"/>
        <c:crosses val="autoZero"/>
        <c:auto val="1"/>
        <c:lblAlgn val="ctr"/>
        <c:lblOffset val="100"/>
        <c:noMultiLvlLbl val="0"/>
      </c:catAx>
    </c:plotArea>
    <c:legend>
      <c:legendPos val="b"/>
      <c:layout>
        <c:manualLayout>
          <c:xMode val="edge"/>
          <c:yMode val="edge"/>
          <c:x val="2.2038581036323404E-2"/>
          <c:y val="0.9350947108612413"/>
          <c:w val="0.74520902899828911"/>
          <c:h val="6.2655725341947022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56776065435703E-2"/>
          <c:y val="0.136739012679987"/>
          <c:w val="0.93342058798637895"/>
          <c:h val="0.57763695250837088"/>
        </c:manualLayout>
      </c:layout>
      <c:barChart>
        <c:barDir val="col"/>
        <c:grouping val="stacked"/>
        <c:varyColors val="0"/>
        <c:ser>
          <c:idx val="0"/>
          <c:order val="0"/>
          <c:tx>
            <c:strRef>
              <c:f>Sheet1!$A$2</c:f>
              <c:strCache>
                <c:ptCount val="1"/>
                <c:pt idx="0">
                  <c:v>Hispanic</c:v>
                </c:pt>
              </c:strCache>
            </c:strRef>
          </c:tx>
          <c:spPr>
            <a:solidFill>
              <a:srgbClr val="F26829"/>
            </a:solidFill>
            <a:ln>
              <a:noFill/>
            </a:ln>
            <a:effectLst/>
          </c:spPr>
          <c:invertIfNegative val="0"/>
          <c:dLbls>
            <c:delete val="1"/>
          </c:dLbls>
          <c:cat>
            <c:strRef>
              <c:f>Sheet1!$B$1:$C$1</c:f>
              <c:strCache>
                <c:ptCount val="2"/>
                <c:pt idx="0">
                  <c:v>Renter</c:v>
                </c:pt>
                <c:pt idx="1">
                  <c:v>Homeowner</c:v>
                </c:pt>
              </c:strCache>
            </c:strRef>
          </c:cat>
          <c:val>
            <c:numRef>
              <c:f>Sheet1!$B$2:$C$2</c:f>
              <c:numCache>
                <c:formatCode>0.0</c:formatCode>
                <c:ptCount val="2"/>
                <c:pt idx="0">
                  <c:v>19.7</c:v>
                </c:pt>
                <c:pt idx="1">
                  <c:v>10.199999999999999</c:v>
                </c:pt>
              </c:numCache>
            </c:numRef>
          </c:val>
          <c:extLst>
            <c:ext xmlns:c16="http://schemas.microsoft.com/office/drawing/2014/chart" uri="{C3380CC4-5D6E-409C-BE32-E72D297353CC}">
              <c16:uniqueId val="{00000000-0BBD-423E-8701-A07A4610BA23}"/>
            </c:ext>
          </c:extLst>
        </c:ser>
        <c:ser>
          <c:idx val="1"/>
          <c:order val="1"/>
          <c:tx>
            <c:strRef>
              <c:f>Sheet1!$A$3</c:f>
              <c:strCache>
                <c:ptCount val="1"/>
                <c:pt idx="0">
                  <c:v>Black</c:v>
                </c:pt>
              </c:strCache>
            </c:strRef>
          </c:tx>
          <c:spPr>
            <a:solidFill>
              <a:srgbClr val="FFC52F"/>
            </a:solidFill>
            <a:ln>
              <a:noFill/>
            </a:ln>
            <a:effectLst/>
          </c:spPr>
          <c:invertIfNegative val="0"/>
          <c:dLbls>
            <c:delete val="1"/>
          </c:dLbls>
          <c:cat>
            <c:strRef>
              <c:f>Sheet1!$B$1:$C$1</c:f>
              <c:strCache>
                <c:ptCount val="2"/>
                <c:pt idx="0">
                  <c:v>Renter</c:v>
                </c:pt>
                <c:pt idx="1">
                  <c:v>Homeowner</c:v>
                </c:pt>
              </c:strCache>
            </c:strRef>
          </c:cat>
          <c:val>
            <c:numRef>
              <c:f>Sheet1!$B$3:$C$3</c:f>
              <c:numCache>
                <c:formatCode>0.0</c:formatCode>
                <c:ptCount val="2"/>
                <c:pt idx="0">
                  <c:v>19.7</c:v>
                </c:pt>
                <c:pt idx="1">
                  <c:v>8.1</c:v>
                </c:pt>
              </c:numCache>
            </c:numRef>
          </c:val>
          <c:extLst>
            <c:ext xmlns:c16="http://schemas.microsoft.com/office/drawing/2014/chart" uri="{C3380CC4-5D6E-409C-BE32-E72D297353CC}">
              <c16:uniqueId val="{00000001-0BBD-423E-8701-A07A4610BA23}"/>
            </c:ext>
          </c:extLst>
        </c:ser>
        <c:ser>
          <c:idx val="2"/>
          <c:order val="2"/>
          <c:tx>
            <c:strRef>
              <c:f>Sheet1!$A$4</c:f>
              <c:strCache>
                <c:ptCount val="1"/>
                <c:pt idx="0">
                  <c:v>Asian</c:v>
                </c:pt>
              </c:strCache>
            </c:strRef>
          </c:tx>
          <c:spPr>
            <a:solidFill>
              <a:srgbClr val="43273B"/>
            </a:solidFill>
            <a:ln>
              <a:noFill/>
            </a:ln>
            <a:effectLst/>
          </c:spPr>
          <c:invertIfNegative val="0"/>
          <c:dLbls>
            <c:delete val="1"/>
          </c:dLbls>
          <c:cat>
            <c:strRef>
              <c:f>Sheet1!$B$1:$C$1</c:f>
              <c:strCache>
                <c:ptCount val="2"/>
                <c:pt idx="0">
                  <c:v>Renter</c:v>
                </c:pt>
                <c:pt idx="1">
                  <c:v>Homeowner</c:v>
                </c:pt>
              </c:strCache>
            </c:strRef>
          </c:cat>
          <c:val>
            <c:numRef>
              <c:f>Sheet1!$B$4:$C$4</c:f>
              <c:numCache>
                <c:formatCode>0.0</c:formatCode>
                <c:ptCount val="2"/>
                <c:pt idx="0">
                  <c:v>5.4</c:v>
                </c:pt>
                <c:pt idx="1">
                  <c:v>4.5999999999999996</c:v>
                </c:pt>
              </c:numCache>
            </c:numRef>
          </c:val>
          <c:extLst>
            <c:ext xmlns:c16="http://schemas.microsoft.com/office/drawing/2014/chart" uri="{C3380CC4-5D6E-409C-BE32-E72D297353CC}">
              <c16:uniqueId val="{00000002-0BBD-423E-8701-A07A4610BA23}"/>
            </c:ext>
          </c:extLst>
        </c:ser>
        <c:ser>
          <c:idx val="3"/>
          <c:order val="3"/>
          <c:tx>
            <c:strRef>
              <c:f>Sheet1!$A$5</c:f>
              <c:strCache>
                <c:ptCount val="1"/>
                <c:pt idx="0">
                  <c:v>Another Race</c:v>
                </c:pt>
              </c:strCache>
            </c:strRef>
          </c:tx>
          <c:spPr>
            <a:solidFill>
              <a:srgbClr val="4EA7AF"/>
            </a:solidFill>
            <a:ln>
              <a:noFill/>
            </a:ln>
            <a:effectLst/>
          </c:spPr>
          <c:invertIfNegative val="0"/>
          <c:dLbls>
            <c:delete val="1"/>
          </c:dLbls>
          <c:cat>
            <c:strRef>
              <c:f>Sheet1!$B$1:$C$1</c:f>
              <c:strCache>
                <c:ptCount val="2"/>
                <c:pt idx="0">
                  <c:v>Renter</c:v>
                </c:pt>
                <c:pt idx="1">
                  <c:v>Homeowner</c:v>
                </c:pt>
              </c:strCache>
            </c:strRef>
          </c:cat>
          <c:val>
            <c:numRef>
              <c:f>Sheet1!$B$5:$C$5</c:f>
              <c:numCache>
                <c:formatCode>0.0</c:formatCode>
                <c:ptCount val="2"/>
                <c:pt idx="0">
                  <c:v>3.6</c:v>
                </c:pt>
                <c:pt idx="1">
                  <c:v>2.1</c:v>
                </c:pt>
              </c:numCache>
            </c:numRef>
          </c:val>
          <c:extLst>
            <c:ext xmlns:c16="http://schemas.microsoft.com/office/drawing/2014/chart" uri="{C3380CC4-5D6E-409C-BE32-E72D297353CC}">
              <c16:uniqueId val="{00000003-0BBD-423E-8701-A07A4610BA23}"/>
            </c:ext>
          </c:extLst>
        </c:ser>
        <c:ser>
          <c:idx val="4"/>
          <c:order val="4"/>
          <c:tx>
            <c:strRef>
              <c:f>Sheet1!$A$6</c:f>
              <c:strCache>
                <c:ptCount val="1"/>
                <c:pt idx="0">
                  <c:v>White</c:v>
                </c:pt>
              </c:strCache>
            </c:strRef>
          </c:tx>
          <c:spPr>
            <a:solidFill>
              <a:srgbClr val="C5C79B"/>
            </a:solidFill>
            <a:ln>
              <a:noFill/>
            </a:ln>
            <a:effectLst/>
          </c:spPr>
          <c:invertIfNegative val="0"/>
          <c:dLbls>
            <c:delete val="1"/>
          </c:dLbls>
          <c:cat>
            <c:strRef>
              <c:f>Sheet1!$B$1:$C$1</c:f>
              <c:strCache>
                <c:ptCount val="2"/>
                <c:pt idx="0">
                  <c:v>Renter</c:v>
                </c:pt>
                <c:pt idx="1">
                  <c:v>Homeowner</c:v>
                </c:pt>
              </c:strCache>
            </c:strRef>
          </c:cat>
          <c:val>
            <c:numRef>
              <c:f>Sheet1!$B$6:$C$6</c:f>
              <c:numCache>
                <c:formatCode>0.0</c:formatCode>
                <c:ptCount val="2"/>
                <c:pt idx="0">
                  <c:v>51.7</c:v>
                </c:pt>
                <c:pt idx="1">
                  <c:v>75</c:v>
                </c:pt>
              </c:numCache>
            </c:numRef>
          </c:val>
          <c:extLst>
            <c:ext xmlns:c16="http://schemas.microsoft.com/office/drawing/2014/chart" uri="{C3380CC4-5D6E-409C-BE32-E72D297353CC}">
              <c16:uniqueId val="{00000004-0BBD-423E-8701-A07A4610BA23}"/>
            </c:ext>
          </c:extLst>
        </c:ser>
        <c:dLbls>
          <c:dLblPos val="ctr"/>
          <c:showLegendKey val="0"/>
          <c:showVal val="1"/>
          <c:showCatName val="0"/>
          <c:showSerName val="0"/>
          <c:showPercent val="0"/>
          <c:showBubbleSize val="0"/>
        </c:dLbls>
        <c:gapWidth val="100"/>
        <c:overlap val="100"/>
        <c:axId val="2723360"/>
        <c:axId val="2725552"/>
      </c:barChart>
      <c:catAx>
        <c:axId val="2723360"/>
        <c:scaling>
          <c:orientation val="minMax"/>
        </c:scaling>
        <c:delete val="0"/>
        <c:axPos val="b"/>
        <c:numFmt formatCode="General" sourceLinked="1"/>
        <c:majorTickMark val="none"/>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max val="100"/>
        </c:scaling>
        <c:delete val="1"/>
        <c:axPos val="l"/>
        <c:majorGridlines>
          <c:spPr>
            <a:ln w="6350" cap="flat" cmpd="sng" algn="ctr">
              <a:solidFill>
                <a:schemeClr val="tx1">
                  <a:lumMod val="40000"/>
                  <a:lumOff val="60000"/>
                </a:schemeClr>
              </a:solidFill>
              <a:prstDash val="dash"/>
              <a:round/>
            </a:ln>
            <a:effectLst/>
          </c:spPr>
        </c:majorGridlines>
        <c:numFmt formatCode="#,##0" sourceLinked="0"/>
        <c:majorTickMark val="out"/>
        <c:minorTickMark val="none"/>
        <c:tickLblPos val="nextTo"/>
        <c:crossAx val="2723360"/>
        <c:crosses val="autoZero"/>
        <c:crossBetween val="between"/>
      </c:valAx>
      <c:spPr>
        <a:noFill/>
        <a:ln>
          <a:noFill/>
        </a:ln>
        <a:effectLst/>
      </c:spPr>
    </c:plotArea>
    <c:legend>
      <c:legendPos val="b"/>
      <c:layout>
        <c:manualLayout>
          <c:xMode val="edge"/>
          <c:yMode val="edge"/>
          <c:x val="0"/>
          <c:y val="0.861534744151777"/>
          <c:w val="0.63330335300385765"/>
          <c:h val="0.1384653677927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2783278690476"/>
          <c:y val="0.12162232614830852"/>
          <c:w val="0.93342058798637895"/>
          <c:h val="0.57763695250837088"/>
        </c:manualLayout>
      </c:layout>
      <c:barChart>
        <c:barDir val="col"/>
        <c:grouping val="stacked"/>
        <c:varyColors val="0"/>
        <c:ser>
          <c:idx val="0"/>
          <c:order val="0"/>
          <c:tx>
            <c:strRef>
              <c:f>Sheet1!$A$2</c:f>
              <c:strCache>
                <c:ptCount val="1"/>
                <c:pt idx="0">
                  <c:v>Under $15,000</c:v>
                </c:pt>
              </c:strCache>
            </c:strRef>
          </c:tx>
          <c:spPr>
            <a:solidFill>
              <a:srgbClr val="F26829"/>
            </a:solidFill>
            <a:ln>
              <a:noFill/>
            </a:ln>
            <a:effectLst/>
          </c:spPr>
          <c:invertIfNegative val="0"/>
          <c:dLbls>
            <c:delete val="1"/>
          </c:dLbls>
          <c:cat>
            <c:strRef>
              <c:f>Sheet1!$B$1:$C$1</c:f>
              <c:strCache>
                <c:ptCount val="2"/>
                <c:pt idx="0">
                  <c:v>Renter</c:v>
                </c:pt>
                <c:pt idx="1">
                  <c:v>Homeowner</c:v>
                </c:pt>
              </c:strCache>
            </c:strRef>
          </c:cat>
          <c:val>
            <c:numRef>
              <c:f>Sheet1!$B$2:$C$2</c:f>
              <c:numCache>
                <c:formatCode>0.0</c:formatCode>
                <c:ptCount val="2"/>
                <c:pt idx="0">
                  <c:v>17.600000000000001</c:v>
                </c:pt>
                <c:pt idx="1">
                  <c:v>5.6</c:v>
                </c:pt>
              </c:numCache>
            </c:numRef>
          </c:val>
          <c:extLst>
            <c:ext xmlns:c16="http://schemas.microsoft.com/office/drawing/2014/chart" uri="{C3380CC4-5D6E-409C-BE32-E72D297353CC}">
              <c16:uniqueId val="{00000000-D0CA-4734-8246-70A0E68F6615}"/>
            </c:ext>
          </c:extLst>
        </c:ser>
        <c:ser>
          <c:idx val="1"/>
          <c:order val="1"/>
          <c:tx>
            <c:strRef>
              <c:f>Sheet1!$A$3</c:f>
              <c:strCache>
                <c:ptCount val="1"/>
                <c:pt idx="0">
                  <c:v>$15,000–29,999</c:v>
                </c:pt>
              </c:strCache>
            </c:strRef>
          </c:tx>
          <c:spPr>
            <a:solidFill>
              <a:srgbClr val="FBBE9B"/>
            </a:solidFill>
            <a:ln>
              <a:noFill/>
            </a:ln>
            <a:effectLst/>
          </c:spPr>
          <c:invertIfNegative val="0"/>
          <c:dLbls>
            <c:delete val="1"/>
          </c:dLbls>
          <c:cat>
            <c:strRef>
              <c:f>Sheet1!$B$1:$C$1</c:f>
              <c:strCache>
                <c:ptCount val="2"/>
                <c:pt idx="0">
                  <c:v>Renter</c:v>
                </c:pt>
                <c:pt idx="1">
                  <c:v>Homeowner</c:v>
                </c:pt>
              </c:strCache>
            </c:strRef>
          </c:cat>
          <c:val>
            <c:numRef>
              <c:f>Sheet1!$B$3:$C$3</c:f>
              <c:numCache>
                <c:formatCode>0.0</c:formatCode>
                <c:ptCount val="2"/>
                <c:pt idx="0">
                  <c:v>18.3</c:v>
                </c:pt>
                <c:pt idx="1">
                  <c:v>9.1</c:v>
                </c:pt>
              </c:numCache>
            </c:numRef>
          </c:val>
          <c:extLst>
            <c:ext xmlns:c16="http://schemas.microsoft.com/office/drawing/2014/chart" uri="{C3380CC4-5D6E-409C-BE32-E72D297353CC}">
              <c16:uniqueId val="{00000001-D0CA-4734-8246-70A0E68F6615}"/>
            </c:ext>
          </c:extLst>
        </c:ser>
        <c:ser>
          <c:idx val="2"/>
          <c:order val="2"/>
          <c:tx>
            <c:strRef>
              <c:f>Sheet1!$A$4</c:f>
              <c:strCache>
                <c:ptCount val="1"/>
                <c:pt idx="0">
                  <c:v>$30,000–74,999</c:v>
                </c:pt>
              </c:strCache>
            </c:strRef>
          </c:tx>
          <c:spPr>
            <a:solidFill>
              <a:srgbClr val="FFC52F"/>
            </a:solidFill>
            <a:ln>
              <a:noFill/>
            </a:ln>
            <a:effectLst/>
          </c:spPr>
          <c:invertIfNegative val="0"/>
          <c:dLbls>
            <c:delete val="1"/>
          </c:dLbls>
          <c:cat>
            <c:strRef>
              <c:f>Sheet1!$B$1:$C$1</c:f>
              <c:strCache>
                <c:ptCount val="2"/>
                <c:pt idx="0">
                  <c:v>Renter</c:v>
                </c:pt>
                <c:pt idx="1">
                  <c:v>Homeowner</c:v>
                </c:pt>
              </c:strCache>
            </c:strRef>
          </c:cat>
          <c:val>
            <c:numRef>
              <c:f>Sheet1!$B$4:$C$4</c:f>
              <c:numCache>
                <c:formatCode>0.0</c:formatCode>
                <c:ptCount val="2"/>
                <c:pt idx="0">
                  <c:v>38.6</c:v>
                </c:pt>
                <c:pt idx="1">
                  <c:v>31.1</c:v>
                </c:pt>
              </c:numCache>
            </c:numRef>
          </c:val>
          <c:extLst>
            <c:ext xmlns:c16="http://schemas.microsoft.com/office/drawing/2014/chart" uri="{C3380CC4-5D6E-409C-BE32-E72D297353CC}">
              <c16:uniqueId val="{00000002-D0CA-4734-8246-70A0E68F6615}"/>
            </c:ext>
          </c:extLst>
        </c:ser>
        <c:ser>
          <c:idx val="3"/>
          <c:order val="3"/>
          <c:tx>
            <c:strRef>
              <c:f>Sheet1!$A$5</c:f>
              <c:strCache>
                <c:ptCount val="1"/>
                <c:pt idx="0">
                  <c:v>$75,000 and Over</c:v>
                </c:pt>
              </c:strCache>
            </c:strRef>
          </c:tx>
          <c:spPr>
            <a:solidFill>
              <a:srgbClr val="FFE5AD"/>
            </a:solidFill>
            <a:ln>
              <a:noFill/>
            </a:ln>
            <a:effectLst/>
          </c:spPr>
          <c:invertIfNegative val="0"/>
          <c:dLbls>
            <c:delete val="1"/>
          </c:dLbls>
          <c:cat>
            <c:strRef>
              <c:f>Sheet1!$B$1:$C$1</c:f>
              <c:strCache>
                <c:ptCount val="2"/>
                <c:pt idx="0">
                  <c:v>Renter</c:v>
                </c:pt>
                <c:pt idx="1">
                  <c:v>Homeowner</c:v>
                </c:pt>
              </c:strCache>
            </c:strRef>
          </c:cat>
          <c:val>
            <c:numRef>
              <c:f>Sheet1!$B$5:$C$5</c:f>
              <c:numCache>
                <c:formatCode>0.0</c:formatCode>
                <c:ptCount val="2"/>
                <c:pt idx="0">
                  <c:v>25.6</c:v>
                </c:pt>
                <c:pt idx="1">
                  <c:v>54.3</c:v>
                </c:pt>
              </c:numCache>
            </c:numRef>
          </c:val>
          <c:extLst>
            <c:ext xmlns:c16="http://schemas.microsoft.com/office/drawing/2014/chart" uri="{C3380CC4-5D6E-409C-BE32-E72D297353CC}">
              <c16:uniqueId val="{00000003-D0CA-4734-8246-70A0E68F6615}"/>
            </c:ext>
          </c:extLst>
        </c:ser>
        <c:dLbls>
          <c:dLblPos val="ctr"/>
          <c:showLegendKey val="0"/>
          <c:showVal val="1"/>
          <c:showCatName val="0"/>
          <c:showSerName val="0"/>
          <c:showPercent val="0"/>
          <c:showBubbleSize val="0"/>
        </c:dLbls>
        <c:gapWidth val="100"/>
        <c:overlap val="100"/>
        <c:axId val="2723360"/>
        <c:axId val="2725552"/>
      </c:barChart>
      <c:catAx>
        <c:axId val="2723360"/>
        <c:scaling>
          <c:orientation val="minMax"/>
        </c:scaling>
        <c:delete val="0"/>
        <c:axPos val="b"/>
        <c:numFmt formatCode="General" sourceLinked="1"/>
        <c:majorTickMark val="none"/>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max val="100"/>
        </c:scaling>
        <c:delete val="1"/>
        <c:axPos val="l"/>
        <c:majorGridlines>
          <c:spPr>
            <a:ln w="6350" cap="flat" cmpd="sng" algn="ctr">
              <a:solidFill>
                <a:schemeClr val="tx1">
                  <a:lumMod val="40000"/>
                  <a:lumOff val="60000"/>
                </a:schemeClr>
              </a:solidFill>
              <a:prstDash val="dash"/>
              <a:round/>
            </a:ln>
            <a:effectLst/>
          </c:spPr>
        </c:majorGridlines>
        <c:numFmt formatCode="#,##0" sourceLinked="0"/>
        <c:majorTickMark val="out"/>
        <c:minorTickMark val="none"/>
        <c:tickLblPos val="nextTo"/>
        <c:crossAx val="2723360"/>
        <c:crosses val="autoZero"/>
        <c:crossBetween val="between"/>
      </c:valAx>
      <c:spPr>
        <a:noFill/>
        <a:ln>
          <a:noFill/>
        </a:ln>
        <a:effectLst/>
      </c:spPr>
    </c:plotArea>
    <c:legend>
      <c:legendPos val="b"/>
      <c:layout>
        <c:manualLayout>
          <c:xMode val="edge"/>
          <c:yMode val="edge"/>
          <c:x val="7.2855448710363651E-3"/>
          <c:y val="0.85762866804661664"/>
          <c:w val="0.6715564776321914"/>
          <c:h val="9.357132909667229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480217545874119E-2"/>
          <c:y val="0.136739012679987"/>
          <c:w val="0.8839971284457393"/>
          <c:h val="0.56856689524321913"/>
        </c:manualLayout>
      </c:layout>
      <c:barChart>
        <c:barDir val="col"/>
        <c:grouping val="stacked"/>
        <c:varyColors val="0"/>
        <c:ser>
          <c:idx val="0"/>
          <c:order val="0"/>
          <c:tx>
            <c:strRef>
              <c:f>Sheet1!$A$2</c:f>
              <c:strCache>
                <c:ptCount val="1"/>
                <c:pt idx="0">
                  <c:v>Single Person</c:v>
                </c:pt>
              </c:strCache>
            </c:strRef>
          </c:tx>
          <c:spPr>
            <a:solidFill>
              <a:srgbClr val="F26829"/>
            </a:solidFill>
            <a:ln>
              <a:noFill/>
            </a:ln>
            <a:effectLst/>
          </c:spPr>
          <c:invertIfNegative val="0"/>
          <c:dLbls>
            <c:delete val="1"/>
          </c:dLbls>
          <c:cat>
            <c:strRef>
              <c:f>Sheet1!$B$1:$C$1</c:f>
              <c:strCache>
                <c:ptCount val="2"/>
                <c:pt idx="0">
                  <c:v>Renter</c:v>
                </c:pt>
                <c:pt idx="1">
                  <c:v>Homeowner</c:v>
                </c:pt>
              </c:strCache>
            </c:strRef>
          </c:cat>
          <c:val>
            <c:numRef>
              <c:f>Sheet1!$B$2:$C$2</c:f>
              <c:numCache>
                <c:formatCode>0.0</c:formatCode>
                <c:ptCount val="2"/>
                <c:pt idx="0">
                  <c:v>38.200000000000003</c:v>
                </c:pt>
                <c:pt idx="1">
                  <c:v>22.8</c:v>
                </c:pt>
              </c:numCache>
            </c:numRef>
          </c:val>
          <c:extLst>
            <c:ext xmlns:c16="http://schemas.microsoft.com/office/drawing/2014/chart" uri="{C3380CC4-5D6E-409C-BE32-E72D297353CC}">
              <c16:uniqueId val="{00000000-2F0B-624B-891F-377E66ABF93A}"/>
            </c:ext>
          </c:extLst>
        </c:ser>
        <c:ser>
          <c:idx val="1"/>
          <c:order val="1"/>
          <c:tx>
            <c:strRef>
              <c:f>Sheet1!$A$3</c:f>
              <c:strCache>
                <c:ptCount val="1"/>
                <c:pt idx="0">
                  <c:v>Single Parent</c:v>
                </c:pt>
              </c:strCache>
            </c:strRef>
          </c:tx>
          <c:spPr>
            <a:solidFill>
              <a:srgbClr val="FBBE9B"/>
            </a:solidFill>
            <a:ln>
              <a:noFill/>
            </a:ln>
            <a:effectLst/>
          </c:spPr>
          <c:invertIfNegative val="0"/>
          <c:dLbls>
            <c:delete val="1"/>
          </c:dLbls>
          <c:cat>
            <c:strRef>
              <c:f>Sheet1!$B$1:$C$1</c:f>
              <c:strCache>
                <c:ptCount val="2"/>
                <c:pt idx="0">
                  <c:v>Renter</c:v>
                </c:pt>
                <c:pt idx="1">
                  <c:v>Homeowner</c:v>
                </c:pt>
              </c:strCache>
            </c:strRef>
          </c:cat>
          <c:val>
            <c:numRef>
              <c:f>Sheet1!$B$3:$C$3</c:f>
              <c:numCache>
                <c:formatCode>0.0</c:formatCode>
                <c:ptCount val="2"/>
                <c:pt idx="0">
                  <c:v>15</c:v>
                </c:pt>
                <c:pt idx="1">
                  <c:v>4.9000000000000004</c:v>
                </c:pt>
              </c:numCache>
            </c:numRef>
          </c:val>
          <c:extLst>
            <c:ext xmlns:c16="http://schemas.microsoft.com/office/drawing/2014/chart" uri="{C3380CC4-5D6E-409C-BE32-E72D297353CC}">
              <c16:uniqueId val="{00000001-2F0B-624B-891F-377E66ABF93A}"/>
            </c:ext>
          </c:extLst>
        </c:ser>
        <c:ser>
          <c:idx val="2"/>
          <c:order val="2"/>
          <c:tx>
            <c:strRef>
              <c:f>Sheet1!$A$4</c:f>
              <c:strCache>
                <c:ptCount val="1"/>
                <c:pt idx="0">
                  <c:v>All Other</c:v>
                </c:pt>
              </c:strCache>
            </c:strRef>
          </c:tx>
          <c:spPr>
            <a:solidFill>
              <a:srgbClr val="FFC52F"/>
            </a:solidFill>
            <a:ln>
              <a:noFill/>
            </a:ln>
            <a:effectLst/>
          </c:spPr>
          <c:invertIfNegative val="0"/>
          <c:dLbls>
            <c:delete val="1"/>
          </c:dLbls>
          <c:cat>
            <c:strRef>
              <c:f>Sheet1!$B$1:$C$1</c:f>
              <c:strCache>
                <c:ptCount val="2"/>
                <c:pt idx="0">
                  <c:v>Renter</c:v>
                </c:pt>
                <c:pt idx="1">
                  <c:v>Homeowner</c:v>
                </c:pt>
              </c:strCache>
            </c:strRef>
          </c:cat>
          <c:val>
            <c:numRef>
              <c:f>Sheet1!$B$4:$C$4</c:f>
              <c:numCache>
                <c:formatCode>0.0</c:formatCode>
                <c:ptCount val="2"/>
                <c:pt idx="0">
                  <c:v>20.7</c:v>
                </c:pt>
                <c:pt idx="1">
                  <c:v>12.7</c:v>
                </c:pt>
              </c:numCache>
            </c:numRef>
          </c:val>
          <c:extLst>
            <c:ext xmlns:c16="http://schemas.microsoft.com/office/drawing/2014/chart" uri="{C3380CC4-5D6E-409C-BE32-E72D297353CC}">
              <c16:uniqueId val="{00000002-2F0B-624B-891F-377E66ABF93A}"/>
            </c:ext>
          </c:extLst>
        </c:ser>
        <c:ser>
          <c:idx val="3"/>
          <c:order val="3"/>
          <c:tx>
            <c:strRef>
              <c:f>Sheet1!$A$5</c:f>
              <c:strCache>
                <c:ptCount val="1"/>
                <c:pt idx="0">
                  <c:v>Married with Children</c:v>
                </c:pt>
              </c:strCache>
            </c:strRef>
          </c:tx>
          <c:spPr>
            <a:solidFill>
              <a:srgbClr val="43273B"/>
            </a:solidFill>
            <a:ln>
              <a:noFill/>
            </a:ln>
            <a:effectLst/>
          </c:spPr>
          <c:invertIfNegative val="0"/>
          <c:dLbls>
            <c:delete val="1"/>
          </c:dLbls>
          <c:cat>
            <c:strRef>
              <c:f>Sheet1!$B$1:$C$1</c:f>
              <c:strCache>
                <c:ptCount val="2"/>
                <c:pt idx="0">
                  <c:v>Renter</c:v>
                </c:pt>
                <c:pt idx="1">
                  <c:v>Homeowner</c:v>
                </c:pt>
              </c:strCache>
            </c:strRef>
          </c:cat>
          <c:val>
            <c:numRef>
              <c:f>Sheet1!$B$5:$C$5</c:f>
              <c:numCache>
                <c:formatCode>0.0</c:formatCode>
                <c:ptCount val="2"/>
                <c:pt idx="0">
                  <c:v>12.8</c:v>
                </c:pt>
                <c:pt idx="1">
                  <c:v>20.8</c:v>
                </c:pt>
              </c:numCache>
            </c:numRef>
          </c:val>
          <c:extLst>
            <c:ext xmlns:c16="http://schemas.microsoft.com/office/drawing/2014/chart" uri="{C3380CC4-5D6E-409C-BE32-E72D297353CC}">
              <c16:uniqueId val="{00000003-2F0B-624B-891F-377E66ABF93A}"/>
            </c:ext>
          </c:extLst>
        </c:ser>
        <c:ser>
          <c:idx val="4"/>
          <c:order val="4"/>
          <c:tx>
            <c:strRef>
              <c:f>Sheet1!$A$6</c:f>
              <c:strCache>
                <c:ptCount val="1"/>
                <c:pt idx="0">
                  <c:v>Married without Children</c:v>
                </c:pt>
              </c:strCache>
            </c:strRef>
          </c:tx>
          <c:spPr>
            <a:solidFill>
              <a:srgbClr val="4EA7AF"/>
            </a:solidFill>
            <a:ln>
              <a:noFill/>
            </a:ln>
            <a:effectLst/>
          </c:spPr>
          <c:invertIfNegative val="0"/>
          <c:dLbls>
            <c:delete val="1"/>
          </c:dLbls>
          <c:cat>
            <c:strRef>
              <c:f>Sheet1!$B$1:$C$1</c:f>
              <c:strCache>
                <c:ptCount val="2"/>
                <c:pt idx="0">
                  <c:v>Renter</c:v>
                </c:pt>
                <c:pt idx="1">
                  <c:v>Homeowner</c:v>
                </c:pt>
              </c:strCache>
            </c:strRef>
          </c:cat>
          <c:val>
            <c:numRef>
              <c:f>Sheet1!$B$6:$C$6</c:f>
              <c:numCache>
                <c:formatCode>0.0</c:formatCode>
                <c:ptCount val="2"/>
                <c:pt idx="0">
                  <c:v>13.3</c:v>
                </c:pt>
                <c:pt idx="1">
                  <c:v>38.700000000000003</c:v>
                </c:pt>
              </c:numCache>
            </c:numRef>
          </c:val>
          <c:extLst>
            <c:ext xmlns:c16="http://schemas.microsoft.com/office/drawing/2014/chart" uri="{C3380CC4-5D6E-409C-BE32-E72D297353CC}">
              <c16:uniqueId val="{00000001-3E7F-4BDF-924D-5AF52840FE71}"/>
            </c:ext>
          </c:extLst>
        </c:ser>
        <c:dLbls>
          <c:dLblPos val="ctr"/>
          <c:showLegendKey val="0"/>
          <c:showVal val="1"/>
          <c:showCatName val="0"/>
          <c:showSerName val="0"/>
          <c:showPercent val="0"/>
          <c:showBubbleSize val="0"/>
        </c:dLbls>
        <c:gapWidth val="100"/>
        <c:overlap val="100"/>
        <c:axId val="2723360"/>
        <c:axId val="2725552"/>
      </c:barChart>
      <c:catAx>
        <c:axId val="2723360"/>
        <c:scaling>
          <c:orientation val="minMax"/>
        </c:scaling>
        <c:delete val="0"/>
        <c:axPos val="b"/>
        <c:numFmt formatCode="General" sourceLinked="1"/>
        <c:majorTickMark val="none"/>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max val="100"/>
        </c:scaling>
        <c:delete val="0"/>
        <c:axPos val="l"/>
        <c:majorGridlines>
          <c:spPr>
            <a:ln w="6350" cap="flat" cmpd="sng" algn="ctr">
              <a:solidFill>
                <a:schemeClr val="tx1">
                  <a:lumMod val="40000"/>
                  <a:lumOff val="60000"/>
                </a:schemeClr>
              </a:solidFill>
              <a:prstDash val="dash"/>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valAx>
      <c:spPr>
        <a:noFill/>
        <a:ln>
          <a:noFill/>
        </a:ln>
        <a:effectLst/>
      </c:spPr>
    </c:plotArea>
    <c:legend>
      <c:legendPos val="b"/>
      <c:layout>
        <c:manualLayout>
          <c:xMode val="edge"/>
          <c:yMode val="edge"/>
          <c:x val="7.3977268256399109E-2"/>
          <c:y val="0.86075182917002035"/>
          <c:w val="0.88501324694548222"/>
          <c:h val="0.1272609631626973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r>
              <a:rPr lang="en-US"/>
              <a:t>Share of Renter Households (Percent)</a:t>
            </a:r>
          </a:p>
        </c:rich>
      </c:tx>
      <c:layout>
        <c:manualLayout>
          <c:xMode val="edge"/>
          <c:yMode val="edge"/>
          <c:x val="5.2703815536645274E-4"/>
          <c:y val="9.0634441087613302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4.7860787920313147E-2"/>
          <c:y val="0.13673906320622309"/>
          <c:w val="0.93342058798637895"/>
          <c:h val="0.64415058737255426"/>
        </c:manualLayout>
      </c:layout>
      <c:barChart>
        <c:barDir val="col"/>
        <c:grouping val="stacked"/>
        <c:varyColors val="0"/>
        <c:ser>
          <c:idx val="2"/>
          <c:order val="0"/>
          <c:tx>
            <c:strRef>
              <c:f>Sheet1!$B$1</c:f>
              <c:strCache>
                <c:ptCount val="1"/>
                <c:pt idx="0">
                  <c:v>Under $15,000</c:v>
                </c:pt>
              </c:strCache>
            </c:strRef>
          </c:tx>
          <c:spPr>
            <a:solidFill>
              <a:srgbClr val="F26829"/>
            </a:solidFill>
            <a:ln>
              <a:noFill/>
            </a:ln>
            <a:effectLst/>
          </c:spPr>
          <c:invertIfNegative val="0"/>
          <c:dLbls>
            <c:delete val="1"/>
          </c:dLbls>
          <c:cat>
            <c:strRef>
              <c:f>Sheet1!$A$2:$A$5</c:f>
              <c:strCache>
                <c:ptCount val="4"/>
                <c:pt idx="0">
                  <c:v>Black</c:v>
                </c:pt>
                <c:pt idx="1">
                  <c:v>Hispanic</c:v>
                </c:pt>
                <c:pt idx="2">
                  <c:v>White</c:v>
                </c:pt>
                <c:pt idx="3">
                  <c:v>Asian</c:v>
                </c:pt>
              </c:strCache>
            </c:strRef>
          </c:cat>
          <c:val>
            <c:numRef>
              <c:f>Sheet1!$B$2:$B$5</c:f>
              <c:numCache>
                <c:formatCode>General</c:formatCode>
                <c:ptCount val="4"/>
                <c:pt idx="0">
                  <c:v>24.59</c:v>
                </c:pt>
                <c:pt idx="1">
                  <c:v>15.3</c:v>
                </c:pt>
                <c:pt idx="2">
                  <c:v>15.92</c:v>
                </c:pt>
                <c:pt idx="3">
                  <c:v>15.64</c:v>
                </c:pt>
              </c:numCache>
            </c:numRef>
          </c:val>
          <c:extLst>
            <c:ext xmlns:c16="http://schemas.microsoft.com/office/drawing/2014/chart" uri="{C3380CC4-5D6E-409C-BE32-E72D297353CC}">
              <c16:uniqueId val="{00000002-C347-44D6-B583-CDDE753BDE27}"/>
            </c:ext>
          </c:extLst>
        </c:ser>
        <c:ser>
          <c:idx val="1"/>
          <c:order val="1"/>
          <c:tx>
            <c:strRef>
              <c:f>Sheet1!$C$1</c:f>
              <c:strCache>
                <c:ptCount val="1"/>
                <c:pt idx="0">
                  <c:v>$15,000–29,999</c:v>
                </c:pt>
              </c:strCache>
            </c:strRef>
          </c:tx>
          <c:spPr>
            <a:solidFill>
              <a:srgbClr val="FBBE9B"/>
            </a:solidFill>
            <a:ln>
              <a:noFill/>
            </a:ln>
            <a:effectLst/>
          </c:spPr>
          <c:invertIfNegative val="0"/>
          <c:dLbls>
            <c:delete val="1"/>
          </c:dLbls>
          <c:cat>
            <c:strRef>
              <c:f>Sheet1!$A$2:$A$5</c:f>
              <c:strCache>
                <c:ptCount val="4"/>
                <c:pt idx="0">
                  <c:v>Black</c:v>
                </c:pt>
                <c:pt idx="1">
                  <c:v>Hispanic</c:v>
                </c:pt>
                <c:pt idx="2">
                  <c:v>White</c:v>
                </c:pt>
                <c:pt idx="3">
                  <c:v>Asian</c:v>
                </c:pt>
              </c:strCache>
            </c:strRef>
          </c:cat>
          <c:val>
            <c:numRef>
              <c:f>Sheet1!$C$2:$C$5</c:f>
              <c:numCache>
                <c:formatCode>General</c:formatCode>
                <c:ptCount val="4"/>
                <c:pt idx="0">
                  <c:v>21.13</c:v>
                </c:pt>
                <c:pt idx="1">
                  <c:v>19.010000000000002</c:v>
                </c:pt>
                <c:pt idx="2">
                  <c:v>17.489999999999998</c:v>
                </c:pt>
                <c:pt idx="3">
                  <c:v>12.12</c:v>
                </c:pt>
              </c:numCache>
            </c:numRef>
          </c:val>
          <c:extLst>
            <c:ext xmlns:c16="http://schemas.microsoft.com/office/drawing/2014/chart" uri="{C3380CC4-5D6E-409C-BE32-E72D297353CC}">
              <c16:uniqueId val="{00000001-C347-44D6-B583-CDDE753BDE27}"/>
            </c:ext>
          </c:extLst>
        </c:ser>
        <c:ser>
          <c:idx val="0"/>
          <c:order val="2"/>
          <c:tx>
            <c:strRef>
              <c:f>Sheet1!$D$1</c:f>
              <c:strCache>
                <c:ptCount val="1"/>
                <c:pt idx="0">
                  <c:v>$30,000–44,999</c:v>
                </c:pt>
              </c:strCache>
            </c:strRef>
          </c:tx>
          <c:spPr>
            <a:solidFill>
              <a:srgbClr val="FFC52F"/>
            </a:solidFill>
            <a:ln>
              <a:noFill/>
            </a:ln>
            <a:effectLst/>
          </c:spPr>
          <c:invertIfNegative val="0"/>
          <c:dLbls>
            <c:delete val="1"/>
          </c:dLbls>
          <c:cat>
            <c:strRef>
              <c:f>Sheet1!$A$2:$A$5</c:f>
              <c:strCache>
                <c:ptCount val="4"/>
                <c:pt idx="0">
                  <c:v>Black</c:v>
                </c:pt>
                <c:pt idx="1">
                  <c:v>Hispanic</c:v>
                </c:pt>
                <c:pt idx="2">
                  <c:v>White</c:v>
                </c:pt>
                <c:pt idx="3">
                  <c:v>Asian</c:v>
                </c:pt>
              </c:strCache>
            </c:strRef>
          </c:cat>
          <c:val>
            <c:numRef>
              <c:f>Sheet1!$D$2:$D$5</c:f>
              <c:numCache>
                <c:formatCode>General</c:formatCode>
                <c:ptCount val="4"/>
                <c:pt idx="0">
                  <c:v>17.809999999999999</c:v>
                </c:pt>
                <c:pt idx="1">
                  <c:v>18.059999999999999</c:v>
                </c:pt>
                <c:pt idx="2">
                  <c:v>15.78</c:v>
                </c:pt>
                <c:pt idx="3">
                  <c:v>10.55</c:v>
                </c:pt>
              </c:numCache>
            </c:numRef>
          </c:val>
          <c:extLst>
            <c:ext xmlns:c16="http://schemas.microsoft.com/office/drawing/2014/chart" uri="{C3380CC4-5D6E-409C-BE32-E72D297353CC}">
              <c16:uniqueId val="{00000000-C347-44D6-B583-CDDE753BDE27}"/>
            </c:ext>
          </c:extLst>
        </c:ser>
        <c:ser>
          <c:idx val="3"/>
          <c:order val="3"/>
          <c:tx>
            <c:strRef>
              <c:f>Sheet1!$E$1</c:f>
              <c:strCache>
                <c:ptCount val="1"/>
                <c:pt idx="0">
                  <c:v>$45,000 and Over</c:v>
                </c:pt>
              </c:strCache>
            </c:strRef>
          </c:tx>
          <c:spPr>
            <a:solidFill>
              <a:srgbClr val="FFE5AD"/>
            </a:solidFill>
            <a:ln>
              <a:noFill/>
            </a:ln>
            <a:effectLst/>
          </c:spPr>
          <c:invertIfNegative val="0"/>
          <c:dLbls>
            <c:delete val="1"/>
          </c:dLbls>
          <c:cat>
            <c:strRef>
              <c:f>Sheet1!$A$2:$A$5</c:f>
              <c:strCache>
                <c:ptCount val="4"/>
                <c:pt idx="0">
                  <c:v>Black</c:v>
                </c:pt>
                <c:pt idx="1">
                  <c:v>Hispanic</c:v>
                </c:pt>
                <c:pt idx="2">
                  <c:v>White</c:v>
                </c:pt>
                <c:pt idx="3">
                  <c:v>Asian</c:v>
                </c:pt>
              </c:strCache>
            </c:strRef>
          </c:cat>
          <c:val>
            <c:numRef>
              <c:f>Sheet1!$E$2:$E$5</c:f>
              <c:numCache>
                <c:formatCode>General</c:formatCode>
                <c:ptCount val="4"/>
                <c:pt idx="0">
                  <c:v>36.47</c:v>
                </c:pt>
                <c:pt idx="1">
                  <c:v>47.629999999999995</c:v>
                </c:pt>
                <c:pt idx="2">
                  <c:v>50.82</c:v>
                </c:pt>
                <c:pt idx="3">
                  <c:v>61.69</c:v>
                </c:pt>
              </c:numCache>
            </c:numRef>
          </c:val>
          <c:extLst>
            <c:ext xmlns:c16="http://schemas.microsoft.com/office/drawing/2014/chart" uri="{C3380CC4-5D6E-409C-BE32-E72D297353CC}">
              <c16:uniqueId val="{00000003-8D30-4526-A291-A7BE8C73A145}"/>
            </c:ext>
          </c:extLst>
        </c:ser>
        <c:dLbls>
          <c:dLblPos val="ctr"/>
          <c:showLegendKey val="0"/>
          <c:showVal val="1"/>
          <c:showCatName val="0"/>
          <c:showSerName val="0"/>
          <c:showPercent val="0"/>
          <c:showBubbleSize val="0"/>
        </c:dLbls>
        <c:gapWidth val="100"/>
        <c:overlap val="100"/>
        <c:axId val="2723360"/>
        <c:axId val="2725552"/>
      </c:barChart>
      <c:catAx>
        <c:axId val="272336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Race/Ethnicity of Householder</a:t>
                </a:r>
              </a:p>
            </c:rich>
          </c:tx>
          <c:layout>
            <c:manualLayout>
              <c:xMode val="edge"/>
              <c:yMode val="edge"/>
              <c:x val="0.42715958336665499"/>
              <c:y val="0.8551797226253062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max val="100"/>
        </c:scaling>
        <c:delete val="0"/>
        <c:axPos val="l"/>
        <c:majorGridlines>
          <c:spPr>
            <a:ln w="6350" cap="flat" cmpd="sng" algn="ctr">
              <a:solidFill>
                <a:schemeClr val="tx1">
                  <a:lumMod val="40000"/>
                  <a:lumOff val="60000"/>
                </a:schemeClr>
              </a:solidFill>
              <a:prstDash val="dash"/>
              <a:round/>
            </a:ln>
            <a:effectLst/>
          </c:spPr>
        </c:majorGridlines>
        <c:numFmt formatCode="#,##0" sourceLinked="0"/>
        <c:majorTickMark val="none"/>
        <c:minorTickMark val="none"/>
        <c:tickLblPos val="nextTo"/>
        <c:spPr>
          <a:noFill/>
          <a:ln w="6350">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valAx>
      <c:spPr>
        <a:noFill/>
        <a:ln>
          <a:noFill/>
        </a:ln>
        <a:effectLst/>
      </c:spPr>
    </c:plotArea>
    <c:legend>
      <c:legendPos val="b"/>
      <c:layout>
        <c:manualLayout>
          <c:xMode val="edge"/>
          <c:yMode val="edge"/>
          <c:x val="0.17395769256539886"/>
          <c:y val="0.92134881176106753"/>
          <c:w val="0.59616686947894892"/>
          <c:h val="6.490520255964983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0.44635</cdr:x>
      <cdr:y>0.85233</cdr:y>
    </cdr:from>
    <cdr:to>
      <cdr:x>0.54165</cdr:x>
      <cdr:y>0.92154</cdr:y>
    </cdr:to>
    <cdr:sp macro="" textlink="">
      <cdr:nvSpPr>
        <cdr:cNvPr id="3" name="TextBox 2">
          <a:extLst xmlns:a="http://schemas.openxmlformats.org/drawingml/2006/main">
            <a:ext uri="{FF2B5EF4-FFF2-40B4-BE49-F238E27FC236}">
              <a16:creationId xmlns:a16="http://schemas.microsoft.com/office/drawing/2014/main" id="{43B0E568-D7A0-494C-8B51-5610EA605820}"/>
            </a:ext>
          </a:extLst>
        </cdr:cNvPr>
        <cdr:cNvSpPr txBox="1"/>
      </cdr:nvSpPr>
      <cdr:spPr>
        <a:xfrm xmlns:a="http://schemas.openxmlformats.org/drawingml/2006/main">
          <a:off x="5265982" y="3711576"/>
          <a:ext cx="1124327" cy="3013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tx1"/>
              </a:solidFill>
            </a:rPr>
            <a:t>Age Group</a:t>
          </a:r>
        </a:p>
      </cdr:txBody>
    </cdr:sp>
  </cdr:relSizeAnchor>
  <cdr:relSizeAnchor xmlns:cdr="http://schemas.openxmlformats.org/drawingml/2006/chartDrawing">
    <cdr:from>
      <cdr:x>0.07571</cdr:x>
      <cdr:y>0.93274</cdr:y>
    </cdr:from>
    <cdr:to>
      <cdr:x>0.18682</cdr:x>
      <cdr:y>1</cdr:y>
    </cdr:to>
    <cdr:sp macro="" textlink="">
      <cdr:nvSpPr>
        <cdr:cNvPr id="4" name="TextBox 1">
          <a:extLst xmlns:a="http://schemas.openxmlformats.org/drawingml/2006/main">
            <a:ext uri="{FF2B5EF4-FFF2-40B4-BE49-F238E27FC236}">
              <a16:creationId xmlns:a16="http://schemas.microsoft.com/office/drawing/2014/main" id="{608D9F7D-3B74-B947-8227-F9E72332CD1E}"/>
            </a:ext>
          </a:extLst>
        </cdr:cNvPr>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0.60333</cdr:x>
      <cdr:y>0</cdr:y>
    </cdr:from>
    <cdr:to>
      <cdr:x>0.98801</cdr:x>
      <cdr:y>0.07775</cdr:y>
    </cdr:to>
    <cdr:sp macro="" textlink="">
      <cdr:nvSpPr>
        <cdr:cNvPr id="5"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7117888" y="0"/>
          <a:ext cx="4538422" cy="338554"/>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Share Heading Renter Households (Percent)</a:t>
          </a:r>
        </a:p>
      </cdr:txBody>
    </cdr:sp>
  </cdr:relSizeAnchor>
</c:userShapes>
</file>

<file path=ppt/drawings/drawing10.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0.02281</cdr:x>
      <cdr:y>0.80051</cdr:y>
    </cdr:from>
    <cdr:to>
      <cdr:x>0.82785</cdr:x>
      <cdr:y>0.85604</cdr:y>
    </cdr:to>
    <cdr:sp macro="" textlink="">
      <cdr:nvSpPr>
        <cdr:cNvPr id="2" name="TextBox 1">
          <a:extLst xmlns:a="http://schemas.openxmlformats.org/drawingml/2006/main">
            <a:ext uri="{FF2B5EF4-FFF2-40B4-BE49-F238E27FC236}">
              <a16:creationId xmlns:a16="http://schemas.microsoft.com/office/drawing/2014/main" id="{49D3D6C3-5DB7-45AD-A67A-B28CC924B251}"/>
            </a:ext>
          </a:extLst>
        </cdr:cNvPr>
        <cdr:cNvSpPr txBox="1"/>
      </cdr:nvSpPr>
      <cdr:spPr>
        <a:xfrm xmlns:a="http://schemas.openxmlformats.org/drawingml/2006/main">
          <a:off x="95825" y="3362664"/>
          <a:ext cx="3381585" cy="233247"/>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chemeClr val="tx1">
                  <a:lumMod val="50000"/>
                </a:schemeClr>
              </a:solidFill>
            </a:rPr>
            <a:t>Race/Ethnicity</a:t>
          </a:r>
        </a:p>
      </cdr:txBody>
    </cdr:sp>
  </cdr:relSizeAnchor>
</c:userShapes>
</file>

<file path=ppt/drawings/drawing3.xml><?xml version="1.0" encoding="utf-8"?>
<c:userShapes xmlns:c="http://schemas.openxmlformats.org/drawingml/2006/chart">
  <cdr:relSizeAnchor xmlns:cdr="http://schemas.openxmlformats.org/drawingml/2006/chartDrawing">
    <cdr:from>
      <cdr:x>0.0132</cdr:x>
      <cdr:y>0.02955</cdr:y>
    </cdr:from>
    <cdr:to>
      <cdr:x>0.81914</cdr:x>
      <cdr:y>0.10483</cdr:y>
    </cdr:to>
    <cdr:sp macro="" textlink="">
      <cdr:nvSpPr>
        <cdr:cNvPr id="2" name="TextBox 1">
          <a:extLst xmlns:a="http://schemas.openxmlformats.org/drawingml/2006/main">
            <a:ext uri="{FF2B5EF4-FFF2-40B4-BE49-F238E27FC236}">
              <a16:creationId xmlns:a16="http://schemas.microsoft.com/office/drawing/2014/main" id="{BA406960-07DD-734E-8AA7-EABC1440C2A1}"/>
            </a:ext>
          </a:extLst>
        </cdr:cNvPr>
        <cdr:cNvSpPr txBox="1"/>
      </cdr:nvSpPr>
      <cdr:spPr>
        <a:xfrm xmlns:a="http://schemas.openxmlformats.org/drawingml/2006/main">
          <a:off x="53362" y="125235"/>
          <a:ext cx="3257051" cy="3190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chemeClr val="tx1">
                  <a:lumMod val="50000"/>
                </a:schemeClr>
              </a:solidFill>
            </a:rPr>
            <a:t>Share of Households (Percent)</a:t>
          </a:r>
        </a:p>
      </cdr:txBody>
    </cdr:sp>
  </cdr:relSizeAnchor>
</c:userShapes>
</file>

<file path=ppt/drawings/drawing4.xml><?xml version="1.0" encoding="utf-8"?>
<c:userShapes xmlns:c="http://schemas.openxmlformats.org/drawingml/2006/chart">
  <cdr:relSizeAnchor xmlns:cdr="http://schemas.openxmlformats.org/drawingml/2006/chartDrawing">
    <cdr:from>
      <cdr:x>0.03646</cdr:x>
      <cdr:y>0.9419</cdr:y>
    </cdr:from>
    <cdr:to>
      <cdr:x>0.18949</cdr:x>
      <cdr:y>1</cdr:y>
    </cdr:to>
    <cdr:sp macro="" textlink="">
      <cdr:nvSpPr>
        <cdr:cNvPr id="2" name="TextBox 1">
          <a:extLst xmlns:a="http://schemas.openxmlformats.org/drawingml/2006/main">
            <a:ext uri="{FF2B5EF4-FFF2-40B4-BE49-F238E27FC236}">
              <a16:creationId xmlns:a16="http://schemas.microsoft.com/office/drawing/2014/main" id="{F0F460D0-F9F8-4DC6-A590-684F09EB9413}"/>
            </a:ext>
          </a:extLst>
        </cdr:cNvPr>
        <cdr:cNvSpPr txBox="1"/>
      </cdr:nvSpPr>
      <cdr:spPr>
        <a:xfrm xmlns:a="http://schemas.openxmlformats.org/drawingml/2006/main">
          <a:off x="417513" y="3955520"/>
          <a:ext cx="1752600" cy="2439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0.04217</cdr:x>
      <cdr:y>0.46807</cdr:y>
    </cdr:from>
    <cdr:to>
      <cdr:x>0.11594</cdr:x>
      <cdr:y>0.79726</cdr:y>
    </cdr:to>
    <cdr:sp macro="" textlink="">
      <cdr:nvSpPr>
        <cdr:cNvPr id="3" name="TextBox 1">
          <a:extLst xmlns:a="http://schemas.openxmlformats.org/drawingml/2006/main">
            <a:ext uri="{FF2B5EF4-FFF2-40B4-BE49-F238E27FC236}">
              <a16:creationId xmlns:a16="http://schemas.microsoft.com/office/drawing/2014/main" id="{EB16ED6F-E656-4C4A-ABC0-9DCCA665F6A0}"/>
            </a:ext>
          </a:extLst>
        </cdr:cNvPr>
        <cdr:cNvSpPr txBox="1"/>
      </cdr:nvSpPr>
      <cdr:spPr>
        <a:xfrm xmlns:a="http://schemas.openxmlformats.org/drawingml/2006/main" rot="16200000">
          <a:off x="-287392" y="2680738"/>
          <a:ext cx="1508130" cy="4354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chemeClr val="tx1">
                  <a:lumMod val="50000"/>
                </a:schemeClr>
              </a:solidFill>
            </a:rPr>
            <a:t>Race/Ethnicity</a:t>
          </a:r>
        </a:p>
      </cdr:txBody>
    </cdr:sp>
  </cdr:relSizeAnchor>
  <cdr:relSizeAnchor xmlns:cdr="http://schemas.openxmlformats.org/drawingml/2006/chartDrawing">
    <cdr:from>
      <cdr:x>0.42963</cdr:x>
      <cdr:y>0.03981</cdr:y>
    </cdr:from>
    <cdr:to>
      <cdr:x>1</cdr:x>
      <cdr:y>0.1651</cdr:y>
    </cdr:to>
    <cdr:sp macro="" textlink="">
      <cdr:nvSpPr>
        <cdr:cNvPr id="2" name="TextBox 1">
          <a:extLst xmlns:a="http://schemas.openxmlformats.org/drawingml/2006/main">
            <a:ext uri="{FF2B5EF4-FFF2-40B4-BE49-F238E27FC236}">
              <a16:creationId xmlns:a16="http://schemas.microsoft.com/office/drawing/2014/main" id="{E7DA0B64-1564-AA4E-875E-B391620088C0}"/>
            </a:ext>
          </a:extLst>
        </cdr:cNvPr>
        <cdr:cNvSpPr txBox="1"/>
      </cdr:nvSpPr>
      <cdr:spPr>
        <a:xfrm xmlns:a="http://schemas.openxmlformats.org/drawingml/2006/main">
          <a:off x="4723842" y="172766"/>
          <a:ext cx="3323967" cy="5436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3" name="TextBox 1">
          <a:extLst xmlns:a="http://schemas.openxmlformats.org/drawingml/2006/main">
            <a:ext uri="{FF2B5EF4-FFF2-40B4-BE49-F238E27FC236}">
              <a16:creationId xmlns:a16="http://schemas.microsoft.com/office/drawing/2014/main" id="{D72A3416-51F8-1F4D-862F-024F54AB9251}"/>
            </a:ext>
          </a:extLst>
        </cdr:cNvPr>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0.12716</cdr:x>
      <cdr:y>0.85917</cdr:y>
    </cdr:from>
    <cdr:to>
      <cdr:x>0.45316</cdr:x>
      <cdr:y>0.93653</cdr:y>
    </cdr:to>
    <cdr:sp macro="" textlink="">
      <cdr:nvSpPr>
        <cdr:cNvPr id="2" name="TextBox 11">
          <a:extLst xmlns:a="http://schemas.openxmlformats.org/drawingml/2006/main">
            <a:ext uri="{FF2B5EF4-FFF2-40B4-BE49-F238E27FC236}">
              <a16:creationId xmlns:a16="http://schemas.microsoft.com/office/drawing/2014/main" id="{6825D365-BCAF-4FA6-859D-E5BF89EDEF81}"/>
            </a:ext>
          </a:extLst>
        </cdr:cNvPr>
        <cdr:cNvSpPr txBox="1"/>
      </cdr:nvSpPr>
      <cdr:spPr>
        <a:xfrm xmlns:a="http://schemas.openxmlformats.org/drawingml/2006/main">
          <a:off x="1470795" y="3418141"/>
          <a:ext cx="3770688"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400" b="1" dirty="0">
              <a:solidFill>
                <a:schemeClr val="tx1">
                  <a:lumMod val="50000"/>
                </a:schemeClr>
              </a:solidFill>
            </a:rPr>
            <a:t>Households with Children Under 18</a:t>
          </a:r>
        </a:p>
      </cdr:txBody>
    </cdr:sp>
  </cdr:relSizeAnchor>
  <cdr:relSizeAnchor xmlns:cdr="http://schemas.openxmlformats.org/drawingml/2006/chartDrawing">
    <cdr:from>
      <cdr:x>0.54726</cdr:x>
      <cdr:y>0.85388</cdr:y>
    </cdr:from>
    <cdr:to>
      <cdr:x>0.9649</cdr:x>
      <cdr:y>0.93124</cdr:y>
    </cdr:to>
    <cdr:sp macro="" textlink="">
      <cdr:nvSpPr>
        <cdr:cNvPr id="3" name="TextBox 12">
          <a:extLst xmlns:a="http://schemas.openxmlformats.org/drawingml/2006/main">
            <a:ext uri="{FF2B5EF4-FFF2-40B4-BE49-F238E27FC236}">
              <a16:creationId xmlns:a16="http://schemas.microsoft.com/office/drawing/2014/main" id="{7AE28A2C-CF35-4E33-88CB-CED00E36B59E}"/>
            </a:ext>
          </a:extLst>
        </cdr:cNvPr>
        <cdr:cNvSpPr txBox="1"/>
      </cdr:nvSpPr>
      <cdr:spPr>
        <a:xfrm xmlns:a="http://schemas.openxmlformats.org/drawingml/2006/main">
          <a:off x="6330066" y="3728199"/>
          <a:ext cx="4830792" cy="33777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400" b="1" dirty="0">
              <a:solidFill>
                <a:schemeClr val="tx1">
                  <a:lumMod val="50000"/>
                </a:schemeClr>
              </a:solidFill>
            </a:rPr>
            <a:t>Households Headed by Adults Age 65 and Over</a:t>
          </a:r>
        </a:p>
      </cdr:txBody>
    </cdr:sp>
  </cdr:relSizeAnchor>
</c:userShapes>
</file>

<file path=ppt/drawings/drawing8.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4" name="TextBox 1">
          <a:extLst xmlns:a="http://schemas.openxmlformats.org/drawingml/2006/main">
            <a:ext uri="{FF2B5EF4-FFF2-40B4-BE49-F238E27FC236}">
              <a16:creationId xmlns:a16="http://schemas.microsoft.com/office/drawing/2014/main" id="{D72A3416-51F8-1F4D-862F-024F54AB9251}"/>
            </a:ext>
          </a:extLst>
        </cdr:cNvPr>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9.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0.50385</cdr:x>
      <cdr:y>0.84402</cdr:y>
    </cdr:from>
    <cdr:to>
      <cdr:x>0.95493</cdr:x>
      <cdr:y>0.91997</cdr:y>
    </cdr:to>
    <cdr:sp macro="" textlink="">
      <cdr:nvSpPr>
        <cdr:cNvPr id="3" name="TextBox 7">
          <a:extLst xmlns:a="http://schemas.openxmlformats.org/drawingml/2006/main">
            <a:ext uri="{FF2B5EF4-FFF2-40B4-BE49-F238E27FC236}">
              <a16:creationId xmlns:a16="http://schemas.microsoft.com/office/drawing/2014/main" id="{1C370294-4B06-844E-8F78-FF92E7C430E6}"/>
            </a:ext>
          </a:extLst>
        </cdr:cNvPr>
        <cdr:cNvSpPr txBox="1"/>
      </cdr:nvSpPr>
      <cdr:spPr>
        <a:xfrm xmlns:a="http://schemas.openxmlformats.org/drawingml/2006/main">
          <a:off x="5827791" y="3762377"/>
          <a:ext cx="5217428" cy="33856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600" dirty="0"/>
            <a:t>People in Families with Children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E99E14-4867-0444-B05B-B5EF792899AA}" type="datetimeFigureOut">
              <a:rPr lang="en-US" smtClean="0"/>
              <a:t>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1C20E9-BA22-9F4A-9C80-C8506BA1CD9E}" type="slidenum">
              <a:rPr lang="en-US" smtClean="0"/>
              <a:t>‹#›</a:t>
            </a:fld>
            <a:endParaRPr lang="en-US"/>
          </a:p>
        </p:txBody>
      </p:sp>
    </p:spTree>
    <p:extLst>
      <p:ext uri="{BB962C8B-B14F-4D97-AF65-F5344CB8AC3E}">
        <p14:creationId xmlns:p14="http://schemas.microsoft.com/office/powerpoint/2010/main" val="1046106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1C20E9-BA22-9F4A-9C80-C8506BA1CD9E}" type="slidenum">
              <a:rPr lang="en-US" smtClean="0"/>
              <a:t>3</a:t>
            </a:fld>
            <a:endParaRPr lang="en-US"/>
          </a:p>
        </p:txBody>
      </p:sp>
    </p:spTree>
    <p:extLst>
      <p:ext uri="{BB962C8B-B14F-4D97-AF65-F5344CB8AC3E}">
        <p14:creationId xmlns:p14="http://schemas.microsoft.com/office/powerpoint/2010/main" val="402423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C71C20E9-BA22-9F4A-9C80-C8506BA1CD9E}" type="slidenum">
              <a:rPr lang="en-US" smtClean="0"/>
              <a:t>22</a:t>
            </a:fld>
            <a:endParaRPr lang="en-US"/>
          </a:p>
        </p:txBody>
      </p:sp>
    </p:spTree>
    <p:extLst>
      <p:ext uri="{BB962C8B-B14F-4D97-AF65-F5344CB8AC3E}">
        <p14:creationId xmlns:p14="http://schemas.microsoft.com/office/powerpoint/2010/main" val="3729878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1C20E9-BA22-9F4A-9C80-C8506BA1CD9E}" type="slidenum">
              <a:rPr lang="en-US" smtClean="0"/>
              <a:t>23</a:t>
            </a:fld>
            <a:endParaRPr lang="en-US"/>
          </a:p>
        </p:txBody>
      </p:sp>
    </p:spTree>
    <p:extLst>
      <p:ext uri="{BB962C8B-B14F-4D97-AF65-F5344CB8AC3E}">
        <p14:creationId xmlns:p14="http://schemas.microsoft.com/office/powerpoint/2010/main" val="234482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1C20E9-BA22-9F4A-9C80-C8506BA1CD9E}" type="slidenum">
              <a:rPr lang="en-US" smtClean="0"/>
              <a:t>24</a:t>
            </a:fld>
            <a:endParaRPr lang="en-US"/>
          </a:p>
        </p:txBody>
      </p:sp>
    </p:spTree>
    <p:extLst>
      <p:ext uri="{BB962C8B-B14F-4D97-AF65-F5344CB8AC3E}">
        <p14:creationId xmlns:p14="http://schemas.microsoft.com/office/powerpoint/2010/main" val="3699663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1C20E9-BA22-9F4A-9C80-C8506BA1CD9E}" type="slidenum">
              <a:rPr lang="en-US" smtClean="0"/>
              <a:t>25</a:t>
            </a:fld>
            <a:endParaRPr lang="en-US"/>
          </a:p>
        </p:txBody>
      </p:sp>
    </p:spTree>
    <p:extLst>
      <p:ext uri="{BB962C8B-B14F-4D97-AF65-F5344CB8AC3E}">
        <p14:creationId xmlns:p14="http://schemas.microsoft.com/office/powerpoint/2010/main" val="3227121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1C20E9-BA22-9F4A-9C80-C8506BA1CD9E}" type="slidenum">
              <a:rPr lang="en-US" smtClean="0"/>
              <a:t>26</a:t>
            </a:fld>
            <a:endParaRPr lang="en-US"/>
          </a:p>
        </p:txBody>
      </p:sp>
    </p:spTree>
    <p:extLst>
      <p:ext uri="{BB962C8B-B14F-4D97-AF65-F5344CB8AC3E}">
        <p14:creationId xmlns:p14="http://schemas.microsoft.com/office/powerpoint/2010/main" val="3307669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1C20E9-BA22-9F4A-9C80-C8506BA1CD9E}" type="slidenum">
              <a:rPr lang="en-US" smtClean="0"/>
              <a:t>34</a:t>
            </a:fld>
            <a:endParaRPr lang="en-US"/>
          </a:p>
        </p:txBody>
      </p:sp>
    </p:spTree>
    <p:extLst>
      <p:ext uri="{BB962C8B-B14F-4D97-AF65-F5344CB8AC3E}">
        <p14:creationId xmlns:p14="http://schemas.microsoft.com/office/powerpoint/2010/main" val="2930076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Formerly ES-6</a:t>
            </a:r>
          </a:p>
        </p:txBody>
      </p:sp>
      <p:sp>
        <p:nvSpPr>
          <p:cNvPr id="4" name="Slide Number Placeholder 3"/>
          <p:cNvSpPr>
            <a:spLocks noGrp="1"/>
          </p:cNvSpPr>
          <p:nvPr>
            <p:ph type="sldNum" sz="quarter" idx="5"/>
          </p:nvPr>
        </p:nvSpPr>
        <p:spPr/>
        <p:txBody>
          <a:bodyPr/>
          <a:lstStyle/>
          <a:p>
            <a:fld id="{C71C20E9-BA22-9F4A-9C80-C8506BA1CD9E}" type="slidenum">
              <a:rPr lang="en-US" smtClean="0"/>
              <a:t>37</a:t>
            </a:fld>
            <a:endParaRPr lang="en-US"/>
          </a:p>
        </p:txBody>
      </p:sp>
    </p:spTree>
    <p:extLst>
      <p:ext uri="{BB962C8B-B14F-4D97-AF65-F5344CB8AC3E}">
        <p14:creationId xmlns:p14="http://schemas.microsoft.com/office/powerpoint/2010/main" val="3416400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Formerly ES-3</a:t>
            </a:r>
          </a:p>
        </p:txBody>
      </p:sp>
      <p:sp>
        <p:nvSpPr>
          <p:cNvPr id="4" name="Slide Number Placeholder 3"/>
          <p:cNvSpPr>
            <a:spLocks noGrp="1"/>
          </p:cNvSpPr>
          <p:nvPr>
            <p:ph type="sldNum" sz="quarter" idx="5"/>
          </p:nvPr>
        </p:nvSpPr>
        <p:spPr/>
        <p:txBody>
          <a:bodyPr/>
          <a:lstStyle/>
          <a:p>
            <a:fld id="{C71C20E9-BA22-9F4A-9C80-C8506BA1CD9E}" type="slidenum">
              <a:rPr lang="en-US" smtClean="0"/>
              <a:t>4</a:t>
            </a:fld>
            <a:endParaRPr lang="en-US"/>
          </a:p>
        </p:txBody>
      </p:sp>
    </p:spTree>
    <p:extLst>
      <p:ext uri="{BB962C8B-B14F-4D97-AF65-F5344CB8AC3E}">
        <p14:creationId xmlns:p14="http://schemas.microsoft.com/office/powerpoint/2010/main" val="2932822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Formerly ES-5</a:t>
            </a:r>
          </a:p>
        </p:txBody>
      </p:sp>
      <p:sp>
        <p:nvSpPr>
          <p:cNvPr id="4" name="Slide Number Placeholder 3"/>
          <p:cNvSpPr>
            <a:spLocks noGrp="1"/>
          </p:cNvSpPr>
          <p:nvPr>
            <p:ph type="sldNum" sz="quarter" idx="5"/>
          </p:nvPr>
        </p:nvSpPr>
        <p:spPr/>
        <p:txBody>
          <a:bodyPr/>
          <a:lstStyle/>
          <a:p>
            <a:fld id="{C71C20E9-BA22-9F4A-9C80-C8506BA1CD9E}" type="slidenum">
              <a:rPr lang="en-US" smtClean="0"/>
              <a:t>5</a:t>
            </a:fld>
            <a:endParaRPr lang="en-US"/>
          </a:p>
        </p:txBody>
      </p:sp>
    </p:spTree>
    <p:extLst>
      <p:ext uri="{BB962C8B-B14F-4D97-AF65-F5344CB8AC3E}">
        <p14:creationId xmlns:p14="http://schemas.microsoft.com/office/powerpoint/2010/main" val="3220195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1C20E9-BA22-9F4A-9C80-C8506BA1CD9E}" type="slidenum">
              <a:rPr lang="en-US" smtClean="0"/>
              <a:t>6</a:t>
            </a:fld>
            <a:endParaRPr lang="en-US"/>
          </a:p>
        </p:txBody>
      </p:sp>
    </p:spTree>
    <p:extLst>
      <p:ext uri="{BB962C8B-B14F-4D97-AF65-F5344CB8AC3E}">
        <p14:creationId xmlns:p14="http://schemas.microsoft.com/office/powerpoint/2010/main" val="1778786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Formerly ES-6</a:t>
            </a:r>
          </a:p>
        </p:txBody>
      </p:sp>
      <p:sp>
        <p:nvSpPr>
          <p:cNvPr id="4" name="Slide Number Placeholder 3"/>
          <p:cNvSpPr>
            <a:spLocks noGrp="1"/>
          </p:cNvSpPr>
          <p:nvPr>
            <p:ph type="sldNum" sz="quarter" idx="5"/>
          </p:nvPr>
        </p:nvSpPr>
        <p:spPr/>
        <p:txBody>
          <a:bodyPr/>
          <a:lstStyle/>
          <a:p>
            <a:fld id="{C71C20E9-BA22-9F4A-9C80-C8506BA1CD9E}" type="slidenum">
              <a:rPr lang="en-US" smtClean="0"/>
              <a:t>7</a:t>
            </a:fld>
            <a:endParaRPr lang="en-US"/>
          </a:p>
        </p:txBody>
      </p:sp>
    </p:spTree>
    <p:extLst>
      <p:ext uri="{BB962C8B-B14F-4D97-AF65-F5344CB8AC3E}">
        <p14:creationId xmlns:p14="http://schemas.microsoft.com/office/powerpoint/2010/main" val="1429928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Formerly C-4</a:t>
            </a:r>
          </a:p>
        </p:txBody>
      </p:sp>
      <p:sp>
        <p:nvSpPr>
          <p:cNvPr id="4" name="Slide Number Placeholder 3"/>
          <p:cNvSpPr>
            <a:spLocks noGrp="1"/>
          </p:cNvSpPr>
          <p:nvPr>
            <p:ph type="sldNum" sz="quarter" idx="5"/>
          </p:nvPr>
        </p:nvSpPr>
        <p:spPr/>
        <p:txBody>
          <a:bodyPr/>
          <a:lstStyle/>
          <a:p>
            <a:fld id="{C71C20E9-BA22-9F4A-9C80-C8506BA1CD9E}" type="slidenum">
              <a:rPr lang="en-US" smtClean="0"/>
              <a:t>8</a:t>
            </a:fld>
            <a:endParaRPr lang="en-US"/>
          </a:p>
        </p:txBody>
      </p:sp>
    </p:spTree>
    <p:extLst>
      <p:ext uri="{BB962C8B-B14F-4D97-AF65-F5344CB8AC3E}">
        <p14:creationId xmlns:p14="http://schemas.microsoft.com/office/powerpoint/2010/main" val="2599068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1C20E9-BA22-9F4A-9C80-C8506BA1CD9E}" type="slidenum">
              <a:rPr lang="en-US" smtClean="0"/>
              <a:t>16</a:t>
            </a:fld>
            <a:endParaRPr lang="en-US"/>
          </a:p>
        </p:txBody>
      </p:sp>
    </p:spTree>
    <p:extLst>
      <p:ext uri="{BB962C8B-B14F-4D97-AF65-F5344CB8AC3E}">
        <p14:creationId xmlns:p14="http://schemas.microsoft.com/office/powerpoint/2010/main" val="634689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C20E9-BA22-9F4A-9C80-C8506BA1CD9E}" type="slidenum">
              <a:rPr lang="en-US" smtClean="0"/>
              <a:t>17</a:t>
            </a:fld>
            <a:endParaRPr lang="en-US"/>
          </a:p>
        </p:txBody>
      </p:sp>
    </p:spTree>
    <p:extLst>
      <p:ext uri="{BB962C8B-B14F-4D97-AF65-F5344CB8AC3E}">
        <p14:creationId xmlns:p14="http://schemas.microsoft.com/office/powerpoint/2010/main" val="4253474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1C20E9-BA22-9F4A-9C80-C8506BA1CD9E}" type="slidenum">
              <a:rPr lang="en-US" smtClean="0"/>
              <a:t>18</a:t>
            </a:fld>
            <a:endParaRPr lang="en-US"/>
          </a:p>
        </p:txBody>
      </p:sp>
    </p:spTree>
    <p:extLst>
      <p:ext uri="{BB962C8B-B14F-4D97-AF65-F5344CB8AC3E}">
        <p14:creationId xmlns:p14="http://schemas.microsoft.com/office/powerpoint/2010/main" val="195406353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9241D0-1FBC-4907-977C-2CFF4BEAFCD4}"/>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12192000" cy="5515897"/>
          </a:xfrm>
          <a:prstGeom prst="rect">
            <a:avLst/>
          </a:prstGeom>
        </p:spPr>
      </p:pic>
      <p:sp>
        <p:nvSpPr>
          <p:cNvPr id="15" name="Rectangle 14">
            <a:extLst>
              <a:ext uri="{FF2B5EF4-FFF2-40B4-BE49-F238E27FC236}">
                <a16:creationId xmlns:a16="http://schemas.microsoft.com/office/drawing/2014/main" id="{6D2059D3-0A72-4557-B645-7EE4A146AB21}"/>
              </a:ext>
            </a:extLst>
          </p:cNvPr>
          <p:cNvSpPr/>
          <p:nvPr userDrawn="1"/>
        </p:nvSpPr>
        <p:spPr>
          <a:xfrm>
            <a:off x="-1" y="0"/>
            <a:ext cx="12191999" cy="5603128"/>
          </a:xfrm>
          <a:prstGeom prst="rect">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Rectangle 20">
            <a:extLst>
              <a:ext uri="{FF2B5EF4-FFF2-40B4-BE49-F238E27FC236}">
                <a16:creationId xmlns:a16="http://schemas.microsoft.com/office/drawing/2014/main" id="{F7EA37A3-48D6-4A57-94EC-5DF2E598F733}"/>
              </a:ext>
            </a:extLst>
          </p:cNvPr>
          <p:cNvSpPr/>
          <p:nvPr userDrawn="1"/>
        </p:nvSpPr>
        <p:spPr>
          <a:xfrm>
            <a:off x="0" y="5459896"/>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userDrawn="1"/>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solidFill>
                  <a:schemeClr val="tx1"/>
                </a:solidFill>
              </a:rPr>
              <a:t>© PRESIDENT AND FELLOWS OF HARVARD COLLEGE</a:t>
            </a:r>
          </a:p>
        </p:txBody>
      </p:sp>
    </p:spTree>
    <p:extLst>
      <p:ext uri="{BB962C8B-B14F-4D97-AF65-F5344CB8AC3E}">
        <p14:creationId xmlns:p14="http://schemas.microsoft.com/office/powerpoint/2010/main" val="2247466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4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3"/>
            <a:ext cx="2697480" cy="2067629"/>
          </a:xfrm>
        </p:spPr>
        <p:txBody>
          <a:bodyPr/>
          <a:lstStyle>
            <a:lvl1pPr marL="0" indent="0" algn="ctr">
              <a:buNone/>
              <a:defRPr/>
            </a:lvl1pPr>
          </a:lstStyle>
          <a:p>
            <a:r>
              <a:rPr lang="en-US"/>
              <a:t>Click icon to add picture</a:t>
            </a:r>
          </a:p>
        </p:txBody>
      </p:sp>
      <p:sp>
        <p:nvSpPr>
          <p:cNvPr id="7" name="Picture Placeholder 5">
            <a:extLst>
              <a:ext uri="{FF2B5EF4-FFF2-40B4-BE49-F238E27FC236}">
                <a16:creationId xmlns:a16="http://schemas.microsoft.com/office/drawing/2014/main" id="{B45095E1-4997-493B-AF7D-52569BF2AC9A}"/>
              </a:ext>
            </a:extLst>
          </p:cNvPr>
          <p:cNvSpPr>
            <a:spLocks noGrp="1"/>
          </p:cNvSpPr>
          <p:nvPr>
            <p:ph type="pic" sz="quarter" idx="13"/>
          </p:nvPr>
        </p:nvSpPr>
        <p:spPr>
          <a:xfrm>
            <a:off x="9137254" y="1813809"/>
            <a:ext cx="2697480" cy="2067629"/>
          </a:xfrm>
        </p:spPr>
        <p:txBody>
          <a:bodyPr/>
          <a:lstStyle>
            <a:lvl1pPr marL="0" indent="0" algn="ctr">
              <a:buNone/>
              <a:defRPr/>
            </a:lvl1pPr>
          </a:lstStyle>
          <a:p>
            <a:r>
              <a:rPr lang="en-US"/>
              <a:t>Click icon to add picture</a:t>
            </a:r>
          </a:p>
        </p:txBody>
      </p:sp>
      <p:sp>
        <p:nvSpPr>
          <p:cNvPr id="9" name="Picture Placeholder 5">
            <a:extLst>
              <a:ext uri="{FF2B5EF4-FFF2-40B4-BE49-F238E27FC236}">
                <a16:creationId xmlns:a16="http://schemas.microsoft.com/office/drawing/2014/main" id="{C16DB386-C170-4987-8892-EE1429EBA450}"/>
              </a:ext>
            </a:extLst>
          </p:cNvPr>
          <p:cNvSpPr>
            <a:spLocks noGrp="1"/>
          </p:cNvSpPr>
          <p:nvPr>
            <p:ph type="pic" sz="quarter" idx="14"/>
          </p:nvPr>
        </p:nvSpPr>
        <p:spPr>
          <a:xfrm>
            <a:off x="6251497" y="4079042"/>
            <a:ext cx="2697480" cy="2067629"/>
          </a:xfrm>
        </p:spPr>
        <p:txBody>
          <a:bodyPr/>
          <a:lstStyle>
            <a:lvl1pPr marL="0" indent="0" algn="ctr">
              <a:buNone/>
              <a:defRPr/>
            </a:lvl1pPr>
          </a:lstStyle>
          <a:p>
            <a:r>
              <a:rPr lang="en-US"/>
              <a:t>Click icon to add picture</a:t>
            </a:r>
          </a:p>
        </p:txBody>
      </p:sp>
      <p:sp>
        <p:nvSpPr>
          <p:cNvPr id="10" name="Picture Placeholder 5">
            <a:extLst>
              <a:ext uri="{FF2B5EF4-FFF2-40B4-BE49-F238E27FC236}">
                <a16:creationId xmlns:a16="http://schemas.microsoft.com/office/drawing/2014/main" id="{A1296044-48B0-4A64-BBCD-3F1CD0AC0F65}"/>
              </a:ext>
            </a:extLst>
          </p:cNvPr>
          <p:cNvSpPr>
            <a:spLocks noGrp="1"/>
          </p:cNvSpPr>
          <p:nvPr>
            <p:ph type="pic" sz="quarter" idx="15"/>
          </p:nvPr>
        </p:nvSpPr>
        <p:spPr>
          <a:xfrm>
            <a:off x="9137254" y="4078338"/>
            <a:ext cx="2697480" cy="2067629"/>
          </a:xfrm>
        </p:spPr>
        <p:txBody>
          <a:bodyPr/>
          <a:lstStyle>
            <a:lvl1pPr marL="0" indent="0" algn="ctr">
              <a:buNone/>
              <a:defRPr/>
            </a:lvl1pPr>
          </a:lstStyle>
          <a:p>
            <a:r>
              <a:rPr lang="en-US"/>
              <a:t>Click icon to add picture</a:t>
            </a:r>
          </a:p>
        </p:txBody>
      </p:sp>
      <p:sp>
        <p:nvSpPr>
          <p:cNvPr id="11" name="Text Placeholder 5">
            <a:extLst>
              <a:ext uri="{FF2B5EF4-FFF2-40B4-BE49-F238E27FC236}">
                <a16:creationId xmlns:a16="http://schemas.microsoft.com/office/drawing/2014/main" id="{CCDBCDD6-797E-45DB-ACC0-564ABB16C2B1}"/>
              </a:ext>
            </a:extLst>
          </p:cNvPr>
          <p:cNvSpPr>
            <a:spLocks noGrp="1"/>
          </p:cNvSpPr>
          <p:nvPr>
            <p:ph type="body" sz="quarter" idx="16"/>
          </p:nvPr>
        </p:nvSpPr>
        <p:spPr>
          <a:xfrm>
            <a:off x="267855" y="5927834"/>
            <a:ext cx="5828145"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453386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2 Photos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9" y="1814513"/>
            <a:ext cx="3252425" cy="1885706"/>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3684977" y="3891207"/>
            <a:ext cx="8145684" cy="1885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268289" y="3891207"/>
            <a:ext cx="3252425" cy="1885706"/>
          </a:xfrm>
        </p:spPr>
        <p:txBody>
          <a:bodyPr/>
          <a:lstStyle>
            <a:lvl1pPr marL="0" indent="0" algn="ctr">
              <a:buNone/>
              <a:defRPr/>
            </a:lvl1pPr>
          </a:lstStyle>
          <a:p>
            <a:r>
              <a:rPr lang="en-US"/>
              <a:t>Click icon to add picture</a:t>
            </a:r>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3684977" y="1814513"/>
            <a:ext cx="8145684" cy="1885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9500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2 Photos r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8578236" y="1814513"/>
            <a:ext cx="3252425" cy="1885706"/>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267856" y="3891207"/>
            <a:ext cx="8145684" cy="1885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8578236" y="3891207"/>
            <a:ext cx="3252425" cy="1885706"/>
          </a:xfrm>
        </p:spPr>
        <p:txBody>
          <a:bodyPr/>
          <a:lstStyle>
            <a:lvl1pPr marL="0" indent="0" algn="ctr">
              <a:buNone/>
              <a:defRPr/>
            </a:lvl1pPr>
          </a:lstStyle>
          <a:p>
            <a:r>
              <a:rPr lang="en-US"/>
              <a:t>Click icon to add picture</a:t>
            </a:r>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267856" y="1814513"/>
            <a:ext cx="8145684" cy="1885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5221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Collage">
    <p:spTree>
      <p:nvGrpSpPr>
        <p:cNvPr id="1" name=""/>
        <p:cNvGrpSpPr/>
        <p:nvPr/>
      </p:nvGrpSpPr>
      <p:grpSpPr>
        <a:xfrm>
          <a:off x="0" y="0"/>
          <a:ext cx="0" cy="0"/>
          <a:chOff x="0" y="0"/>
          <a:chExt cx="0" cy="0"/>
        </a:xfrm>
      </p:grpSpPr>
      <p:sp>
        <p:nvSpPr>
          <p:cNvPr id="16" name="Picture Placeholder 5">
            <a:extLst>
              <a:ext uri="{FF2B5EF4-FFF2-40B4-BE49-F238E27FC236}">
                <a16:creationId xmlns:a16="http://schemas.microsoft.com/office/drawing/2014/main" id="{F3055A2C-8277-4488-B37E-F78097B654D3}"/>
              </a:ext>
            </a:extLst>
          </p:cNvPr>
          <p:cNvSpPr>
            <a:spLocks noGrp="1"/>
          </p:cNvSpPr>
          <p:nvPr>
            <p:ph type="pic" sz="quarter" idx="13"/>
          </p:nvPr>
        </p:nvSpPr>
        <p:spPr>
          <a:xfrm>
            <a:off x="-1" y="143230"/>
            <a:ext cx="5972175" cy="3216117"/>
          </a:xfrm>
        </p:spPr>
        <p:txBody>
          <a:bodyPr/>
          <a:lstStyle>
            <a:lvl1pPr marL="0" indent="0" algn="ctr">
              <a:buNone/>
              <a:defRPr/>
            </a:lvl1pPr>
          </a:lstStyle>
          <a:p>
            <a:r>
              <a:rPr lang="en-US"/>
              <a:t>Click icon to add picture</a:t>
            </a:r>
          </a:p>
        </p:txBody>
      </p:sp>
      <p:sp>
        <p:nvSpPr>
          <p:cNvPr id="17" name="Picture Placeholder 5">
            <a:extLst>
              <a:ext uri="{FF2B5EF4-FFF2-40B4-BE49-F238E27FC236}">
                <a16:creationId xmlns:a16="http://schemas.microsoft.com/office/drawing/2014/main" id="{FA131B00-87C6-40B8-9DCE-9557AE391646}"/>
              </a:ext>
            </a:extLst>
          </p:cNvPr>
          <p:cNvSpPr>
            <a:spLocks noGrp="1"/>
          </p:cNvSpPr>
          <p:nvPr>
            <p:ph type="pic" sz="quarter" idx="14"/>
          </p:nvPr>
        </p:nvSpPr>
        <p:spPr>
          <a:xfrm>
            <a:off x="6096000" y="143231"/>
            <a:ext cx="3759200" cy="1971319"/>
          </a:xfrm>
        </p:spPr>
        <p:txBody>
          <a:bodyPr/>
          <a:lstStyle>
            <a:lvl1pPr marL="0" indent="0" algn="ctr">
              <a:buNone/>
              <a:defRPr/>
            </a:lvl1pPr>
          </a:lstStyle>
          <a:p>
            <a:r>
              <a:rPr lang="en-US"/>
              <a:t>Click icon to add picture</a:t>
            </a:r>
          </a:p>
        </p:txBody>
      </p:sp>
      <p:sp>
        <p:nvSpPr>
          <p:cNvPr id="18" name="Picture Placeholder 5">
            <a:extLst>
              <a:ext uri="{FF2B5EF4-FFF2-40B4-BE49-F238E27FC236}">
                <a16:creationId xmlns:a16="http://schemas.microsoft.com/office/drawing/2014/main" id="{04D1C248-FF21-4D6A-A781-471EE2CA2DF5}"/>
              </a:ext>
            </a:extLst>
          </p:cNvPr>
          <p:cNvSpPr>
            <a:spLocks noGrp="1"/>
          </p:cNvSpPr>
          <p:nvPr>
            <p:ph type="pic" sz="quarter" idx="15"/>
          </p:nvPr>
        </p:nvSpPr>
        <p:spPr>
          <a:xfrm>
            <a:off x="9979024" y="143231"/>
            <a:ext cx="2212976" cy="1971319"/>
          </a:xfrm>
        </p:spPr>
        <p:txBody>
          <a:bodyPr/>
          <a:lstStyle>
            <a:lvl1pPr marL="0" indent="0" algn="ctr">
              <a:buNone/>
              <a:defRPr/>
            </a:lvl1pPr>
          </a:lstStyle>
          <a:p>
            <a:r>
              <a:rPr lang="en-US"/>
              <a:t>Click icon to add picture</a:t>
            </a:r>
          </a:p>
        </p:txBody>
      </p:sp>
      <p:sp>
        <p:nvSpPr>
          <p:cNvPr id="19" name="Picture Placeholder 5">
            <a:extLst>
              <a:ext uri="{FF2B5EF4-FFF2-40B4-BE49-F238E27FC236}">
                <a16:creationId xmlns:a16="http://schemas.microsoft.com/office/drawing/2014/main" id="{0518E55D-652C-4347-A1DB-F7EB0A6803F2}"/>
              </a:ext>
            </a:extLst>
          </p:cNvPr>
          <p:cNvSpPr>
            <a:spLocks noGrp="1"/>
          </p:cNvSpPr>
          <p:nvPr>
            <p:ph type="pic" sz="quarter" idx="16"/>
          </p:nvPr>
        </p:nvSpPr>
        <p:spPr>
          <a:xfrm>
            <a:off x="-2" y="3471861"/>
            <a:ext cx="3708401" cy="3386139"/>
          </a:xfrm>
        </p:spPr>
        <p:txBody>
          <a:bodyPr/>
          <a:lstStyle>
            <a:lvl1pPr marL="0" indent="0" algn="ctr">
              <a:buNone/>
              <a:defRPr/>
            </a:lvl1pPr>
          </a:lstStyle>
          <a:p>
            <a:r>
              <a:rPr lang="en-US"/>
              <a:t>Click icon to add picture</a:t>
            </a:r>
          </a:p>
        </p:txBody>
      </p:sp>
      <p:sp>
        <p:nvSpPr>
          <p:cNvPr id="20" name="Picture Placeholder 5">
            <a:extLst>
              <a:ext uri="{FF2B5EF4-FFF2-40B4-BE49-F238E27FC236}">
                <a16:creationId xmlns:a16="http://schemas.microsoft.com/office/drawing/2014/main" id="{699B992D-E681-45B5-B04D-F5D30582B628}"/>
              </a:ext>
            </a:extLst>
          </p:cNvPr>
          <p:cNvSpPr>
            <a:spLocks noGrp="1"/>
          </p:cNvSpPr>
          <p:nvPr>
            <p:ph type="pic" sz="quarter" idx="17"/>
          </p:nvPr>
        </p:nvSpPr>
        <p:spPr>
          <a:xfrm>
            <a:off x="3832225" y="3471861"/>
            <a:ext cx="2139949" cy="1900238"/>
          </a:xfrm>
        </p:spPr>
        <p:txBody>
          <a:bodyPr/>
          <a:lstStyle>
            <a:lvl1pPr marL="0" indent="0" algn="ctr">
              <a:buNone/>
              <a:defRPr/>
            </a:lvl1pPr>
          </a:lstStyle>
          <a:p>
            <a:r>
              <a:rPr lang="en-US"/>
              <a:t>Click icon to add picture</a:t>
            </a:r>
          </a:p>
        </p:txBody>
      </p:sp>
      <p:sp>
        <p:nvSpPr>
          <p:cNvPr id="21" name="Picture Placeholder 5">
            <a:extLst>
              <a:ext uri="{FF2B5EF4-FFF2-40B4-BE49-F238E27FC236}">
                <a16:creationId xmlns:a16="http://schemas.microsoft.com/office/drawing/2014/main" id="{4DA04CDE-EDF5-44D4-B5E5-CCF0EDC6E45A}"/>
              </a:ext>
            </a:extLst>
          </p:cNvPr>
          <p:cNvSpPr>
            <a:spLocks noGrp="1"/>
          </p:cNvSpPr>
          <p:nvPr>
            <p:ph type="pic" sz="quarter" idx="18"/>
          </p:nvPr>
        </p:nvSpPr>
        <p:spPr>
          <a:xfrm>
            <a:off x="3832225" y="5484613"/>
            <a:ext cx="2139949" cy="1373387"/>
          </a:xfrm>
        </p:spPr>
        <p:txBody>
          <a:bodyPr/>
          <a:lstStyle>
            <a:lvl1pPr marL="0" indent="0" algn="ctr">
              <a:buNone/>
              <a:defRPr/>
            </a:lvl1pPr>
          </a:lstStyle>
          <a:p>
            <a:r>
              <a:rPr lang="en-US"/>
              <a:t>Click icon to add picture</a:t>
            </a:r>
          </a:p>
        </p:txBody>
      </p:sp>
      <p:sp>
        <p:nvSpPr>
          <p:cNvPr id="22" name="Picture Placeholder 5">
            <a:extLst>
              <a:ext uri="{FF2B5EF4-FFF2-40B4-BE49-F238E27FC236}">
                <a16:creationId xmlns:a16="http://schemas.microsoft.com/office/drawing/2014/main" id="{2692513D-6917-4F27-9DAC-67B5101F3E85}"/>
              </a:ext>
            </a:extLst>
          </p:cNvPr>
          <p:cNvSpPr>
            <a:spLocks noGrp="1"/>
          </p:cNvSpPr>
          <p:nvPr>
            <p:ph type="pic" sz="quarter" idx="19"/>
          </p:nvPr>
        </p:nvSpPr>
        <p:spPr>
          <a:xfrm>
            <a:off x="6096000" y="2226039"/>
            <a:ext cx="6096000" cy="4631961"/>
          </a:xfrm>
        </p:spPr>
        <p:txBody>
          <a:bodyPr/>
          <a:lstStyle>
            <a:lvl1pPr marL="0" indent="0" algn="ctr">
              <a:buNone/>
              <a:defRPr/>
            </a:lvl1pPr>
          </a:lstStyle>
          <a:p>
            <a:r>
              <a:rPr lang="en-US"/>
              <a:t>Click icon to add picture</a:t>
            </a:r>
          </a:p>
        </p:txBody>
      </p:sp>
      <p:sp>
        <p:nvSpPr>
          <p:cNvPr id="23" name="Rectangle 22">
            <a:extLst>
              <a:ext uri="{FF2B5EF4-FFF2-40B4-BE49-F238E27FC236}">
                <a16:creationId xmlns:a16="http://schemas.microsoft.com/office/drawing/2014/main" id="{3AF2F04D-CE50-42FA-9B39-08369465246C}"/>
              </a:ext>
            </a:extLst>
          </p:cNvPr>
          <p:cNvSpPr/>
          <p:nvPr userDrawn="1"/>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7743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469258DD-0A3A-4207-AD6B-320BD804B3C4}"/>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
        <p:nvSpPr>
          <p:cNvPr id="5" name="Chart Placeholder 4">
            <a:extLst>
              <a:ext uri="{FF2B5EF4-FFF2-40B4-BE49-F238E27FC236}">
                <a16:creationId xmlns:a16="http://schemas.microsoft.com/office/drawing/2014/main" id="{4A0EEC95-AF1F-4444-AA02-EF97927CD725}"/>
              </a:ext>
            </a:extLst>
          </p:cNvPr>
          <p:cNvSpPr>
            <a:spLocks noGrp="1"/>
          </p:cNvSpPr>
          <p:nvPr>
            <p:ph type="chart" sz="quarter" idx="11"/>
          </p:nvPr>
        </p:nvSpPr>
        <p:spPr>
          <a:xfrm>
            <a:off x="268288" y="1264829"/>
            <a:ext cx="11566446" cy="4457330"/>
          </a:xfrm>
        </p:spPr>
        <p:txBody>
          <a:bodyPr/>
          <a:lstStyle>
            <a:lvl1pPr marL="0" indent="0" algn="ctr">
              <a:buNone/>
              <a:defRPr/>
            </a:lvl1pPr>
          </a:lstStyle>
          <a:p>
            <a:r>
              <a:rPr lang="en-US"/>
              <a:t>Click icon to add chart</a:t>
            </a:r>
          </a:p>
        </p:txBody>
      </p:sp>
    </p:spTree>
    <p:extLst>
      <p:ext uri="{BB962C8B-B14F-4D97-AF65-F5344CB8AC3E}">
        <p14:creationId xmlns:p14="http://schemas.microsoft.com/office/powerpoint/2010/main" val="158772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p>
        </p:txBody>
      </p:sp>
      <p:sp>
        <p:nvSpPr>
          <p:cNvPr id="3" name="Text Placeholder 5">
            <a:extLst>
              <a:ext uri="{FF2B5EF4-FFF2-40B4-BE49-F238E27FC236}">
                <a16:creationId xmlns:a16="http://schemas.microsoft.com/office/drawing/2014/main" id="{473A86C5-7298-46F0-A7A9-C08DE1ED1FA9}"/>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208155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p>
        </p:txBody>
      </p:sp>
      <p:sp>
        <p:nvSpPr>
          <p:cNvPr id="3" name="Text Placeholder 5">
            <a:extLst>
              <a:ext uri="{FF2B5EF4-FFF2-40B4-BE49-F238E27FC236}">
                <a16:creationId xmlns:a16="http://schemas.microsoft.com/office/drawing/2014/main" id="{F8838C7E-03D0-41FF-9E0C-0389EA56454D}"/>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682925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157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Break - Purp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8B86CF7-6BE0-452A-AF61-0EF23266EB39}"/>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BFF684C0-B595-4194-92A5-01E2F0F0C8A9}"/>
              </a:ext>
            </a:extLst>
          </p:cNvPr>
          <p:cNvSpPr/>
          <p:nvPr userDrawn="1"/>
        </p:nvSpPr>
        <p:spPr>
          <a:xfrm>
            <a:off x="-9526" y="0"/>
            <a:ext cx="12201526"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8BDB38-1EA1-49C8-AF20-E09C51BD91E1}"/>
              </a:ext>
            </a:extLst>
          </p:cNvPr>
          <p:cNvSpPr/>
          <p:nvPr userDrawn="1"/>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1448488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Break - Oran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903FF5-D0A8-4690-B5C8-0822D35897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91E6A5D-0695-4EA4-B5B7-A5DC8CD180B8}"/>
              </a:ext>
            </a:extLst>
          </p:cNvPr>
          <p:cNvSpPr/>
          <p:nvPr userDrawn="1"/>
        </p:nvSpPr>
        <p:spPr>
          <a:xfrm>
            <a:off x="0" y="0"/>
            <a:ext cx="12192000" cy="6858000"/>
          </a:xfrm>
          <a:prstGeom prst="rect">
            <a:avLst/>
          </a:prstGeom>
          <a:solidFill>
            <a:schemeClr val="accent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3B9DDF-8974-4BE6-BFAC-8DB63D751B72}"/>
              </a:ext>
            </a:extLst>
          </p:cNvPr>
          <p:cNvSpPr/>
          <p:nvPr userDrawn="1"/>
        </p:nvSpPr>
        <p:spPr>
          <a:xfrm>
            <a:off x="0" y="0"/>
            <a:ext cx="12192000" cy="1432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29305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Green">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6F231B57-2190-468C-B3D7-9D19210F118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5523271"/>
          </a:xfrm>
          <a:prstGeom prst="rect">
            <a:avLst/>
          </a:prstGeom>
        </p:spPr>
      </p:pic>
      <p:sp>
        <p:nvSpPr>
          <p:cNvPr id="10" name="Rectangle 9">
            <a:extLst>
              <a:ext uri="{FF2B5EF4-FFF2-40B4-BE49-F238E27FC236}">
                <a16:creationId xmlns:a16="http://schemas.microsoft.com/office/drawing/2014/main" id="{9F7839F2-D2FF-4CB5-8958-E74E86E21BCC}"/>
              </a:ext>
            </a:extLst>
          </p:cNvPr>
          <p:cNvSpPr/>
          <p:nvPr userDrawn="1"/>
        </p:nvSpPr>
        <p:spPr>
          <a:xfrm>
            <a:off x="0" y="0"/>
            <a:ext cx="12192000" cy="5603128"/>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3AF2E67-A034-4F46-81AE-3AC95ECA461F}"/>
              </a:ext>
            </a:extLst>
          </p:cNvPr>
          <p:cNvSpPr/>
          <p:nvPr userDrawn="1"/>
        </p:nvSpPr>
        <p:spPr>
          <a:xfrm>
            <a:off x="0" y="5459896"/>
            <a:ext cx="12192000" cy="1432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userDrawn="1"/>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solidFill>
                  <a:schemeClr val="tx1"/>
                </a:solidFill>
              </a:rPr>
              <a:t>© PRESIDENT AND FELLOWS OF HARVARD COLLEGE</a:t>
            </a:r>
          </a:p>
        </p:txBody>
      </p:sp>
    </p:spTree>
    <p:extLst>
      <p:ext uri="{BB962C8B-B14F-4D97-AF65-F5344CB8AC3E}">
        <p14:creationId xmlns:p14="http://schemas.microsoft.com/office/powerpoint/2010/main" val="3348799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Break -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E03F79-B4F4-46CE-A17D-57A9863DC1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BD037D93-D49F-4346-A429-987F7E2732FE}"/>
              </a:ext>
            </a:extLst>
          </p:cNvPr>
          <p:cNvSpPr/>
          <p:nvPr userDrawn="1"/>
        </p:nvSpPr>
        <p:spPr>
          <a:xfrm>
            <a:off x="0" y="2311"/>
            <a:ext cx="12192000"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32C3A02-ECDF-427B-8EF0-0A01EB236012}"/>
              </a:ext>
            </a:extLst>
          </p:cNvPr>
          <p:cNvSpPr/>
          <p:nvPr userDrawn="1"/>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345250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 v1">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BE07EA4-222B-41F1-AE33-0C82959F4D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406BDB8A-48C0-4B76-A4D5-6C6776DA4220}"/>
              </a:ext>
            </a:extLst>
          </p:cNvPr>
          <p:cNvSpPr/>
          <p:nvPr userDrawn="1"/>
        </p:nvSpPr>
        <p:spPr>
          <a:xfrm>
            <a:off x="1201002" y="0"/>
            <a:ext cx="7233313"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9952E23-A787-4B65-947B-66DAC15D1D66}"/>
              </a:ext>
            </a:extLst>
          </p:cNvPr>
          <p:cNvSpPr/>
          <p:nvPr userDrawn="1"/>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CE740F33-E2A3-4498-AECA-3F7D9FFC1406}"/>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a:t>Thank You</a:t>
            </a:r>
          </a:p>
        </p:txBody>
      </p:sp>
    </p:spTree>
    <p:extLst>
      <p:ext uri="{BB962C8B-B14F-4D97-AF65-F5344CB8AC3E}">
        <p14:creationId xmlns:p14="http://schemas.microsoft.com/office/powerpoint/2010/main" val="3305387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 - v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267D1E-C375-4B98-9A55-FC33A0A1BF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1E9365FF-E723-456C-A8BD-969133C43461}"/>
              </a:ext>
            </a:extLst>
          </p:cNvPr>
          <p:cNvSpPr/>
          <p:nvPr userDrawn="1"/>
        </p:nvSpPr>
        <p:spPr>
          <a:xfrm>
            <a:off x="1201002" y="0"/>
            <a:ext cx="7233313"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9393E7-9860-49B1-A6DF-4752C01FDD39}"/>
              </a:ext>
            </a:extLst>
          </p:cNvPr>
          <p:cNvSpPr/>
          <p:nvPr userDrawn="1"/>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a:t>Thank You</a:t>
            </a:r>
          </a:p>
        </p:txBody>
      </p:sp>
    </p:spTree>
    <p:extLst>
      <p:ext uri="{BB962C8B-B14F-4D97-AF65-F5344CB8AC3E}">
        <p14:creationId xmlns:p14="http://schemas.microsoft.com/office/powerpoint/2010/main" val="687895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573968"/>
            <a:ext cx="11566879" cy="4202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a:extLst>
              <a:ext uri="{FF2B5EF4-FFF2-40B4-BE49-F238E27FC236}">
                <a16:creationId xmlns:a16="http://schemas.microsoft.com/office/drawing/2014/main" id="{D2E7B1BD-7227-4A76-B396-305DC19FBCE0}"/>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327283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813810"/>
            <a:ext cx="11566879" cy="3963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Text Placeholder 5">
            <a:extLst>
              <a:ext uri="{FF2B5EF4-FFF2-40B4-BE49-F238E27FC236}">
                <a16:creationId xmlns:a16="http://schemas.microsoft.com/office/drawing/2014/main" id="{E8658FD3-F94D-4EEB-AB2D-58BAAFEA5713}"/>
              </a:ext>
            </a:extLst>
          </p:cNvPr>
          <p:cNvSpPr>
            <a:spLocks noGrp="1"/>
          </p:cNvSpPr>
          <p:nvPr>
            <p:ph type="body" sz="quarter" idx="11"/>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463709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8FBDCDF1-802D-4ACB-AF27-E63646F3383F}"/>
              </a:ext>
            </a:extLst>
          </p:cNvPr>
          <p:cNvSpPr>
            <a:spLocks noGrp="1"/>
          </p:cNvSpPr>
          <p:nvPr>
            <p:ph type="body" sz="quarter" idx="12"/>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579529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Char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userDrawn="1"/>
        </p:nvSpPr>
        <p:spPr>
          <a:xfrm>
            <a:off x="6186790"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367367" y="1964799"/>
            <a:ext cx="5273892" cy="381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hart Placeholder 6">
            <a:extLst>
              <a:ext uri="{FF2B5EF4-FFF2-40B4-BE49-F238E27FC236}">
                <a16:creationId xmlns:a16="http://schemas.microsoft.com/office/drawing/2014/main" id="{8A556502-FC5E-49E4-97FA-FF65BDC55EAB}"/>
              </a:ext>
            </a:extLst>
          </p:cNvPr>
          <p:cNvSpPr>
            <a:spLocks noGrp="1"/>
          </p:cNvSpPr>
          <p:nvPr>
            <p:ph type="chart" sz="quarter" idx="12"/>
          </p:nvPr>
        </p:nvSpPr>
        <p:spPr>
          <a:xfrm>
            <a:off x="267856" y="1814513"/>
            <a:ext cx="5583159" cy="3983988"/>
          </a:xfrm>
        </p:spPr>
        <p:txBody>
          <a:bodyPr/>
          <a:lstStyle>
            <a:lvl1pPr marL="0" indent="0" algn="ctr">
              <a:buNone/>
              <a:defRPr>
                <a:solidFill>
                  <a:schemeClr val="tx1">
                    <a:lumMod val="50000"/>
                  </a:schemeClr>
                </a:solidFill>
              </a:defRPr>
            </a:lvl1pPr>
          </a:lstStyle>
          <a:p>
            <a:r>
              <a:rPr lang="en-US"/>
              <a:t>Click icon to add chart</a:t>
            </a:r>
          </a:p>
        </p:txBody>
      </p:sp>
      <p:sp>
        <p:nvSpPr>
          <p:cNvPr id="9" name="Text Placeholder 5">
            <a:extLst>
              <a:ext uri="{FF2B5EF4-FFF2-40B4-BE49-F238E27FC236}">
                <a16:creationId xmlns:a16="http://schemas.microsoft.com/office/drawing/2014/main" id="{70DB3882-03E3-49AF-8DE2-20C2B1C2EDE3}"/>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4254279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Char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userDrawn="1"/>
        </p:nvSpPr>
        <p:spPr>
          <a:xfrm>
            <a:off x="267856"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448433" y="1979287"/>
            <a:ext cx="5273892" cy="3809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hart Placeholder 6">
            <a:extLst>
              <a:ext uri="{FF2B5EF4-FFF2-40B4-BE49-F238E27FC236}">
                <a16:creationId xmlns:a16="http://schemas.microsoft.com/office/drawing/2014/main" id="{794A7E42-39BE-4B25-9A5E-29B8CF58445A}"/>
              </a:ext>
            </a:extLst>
          </p:cNvPr>
          <p:cNvSpPr>
            <a:spLocks noGrp="1"/>
          </p:cNvSpPr>
          <p:nvPr>
            <p:ph type="chart" sz="quarter" idx="12"/>
          </p:nvPr>
        </p:nvSpPr>
        <p:spPr>
          <a:xfrm>
            <a:off x="6251575" y="1814514"/>
            <a:ext cx="5583159" cy="3974112"/>
          </a:xfrm>
        </p:spPr>
        <p:txBody>
          <a:bodyPr/>
          <a:lstStyle>
            <a:lvl1pPr marL="0" indent="0" algn="ctr">
              <a:buNone/>
              <a:defRPr/>
            </a:lvl1pPr>
          </a:lstStyle>
          <a:p>
            <a:r>
              <a:rPr lang="en-US"/>
              <a:t>Click icon to add chart</a:t>
            </a:r>
          </a:p>
        </p:txBody>
      </p:sp>
      <p:sp>
        <p:nvSpPr>
          <p:cNvPr id="9" name="Text Placeholder 5">
            <a:extLst>
              <a:ext uri="{FF2B5EF4-FFF2-40B4-BE49-F238E27FC236}">
                <a16:creationId xmlns:a16="http://schemas.microsoft.com/office/drawing/2014/main" id="{53590D43-2187-49C4-B874-BDAE99171C49}"/>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545248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Photo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8" y="1814513"/>
            <a:ext cx="5583237" cy="3962464"/>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3846917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09"/>
            <a:ext cx="5583110" cy="3963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4"/>
            <a:ext cx="5583237" cy="3962400"/>
          </a:xfrm>
        </p:spPr>
        <p:txBody>
          <a:bodyPr/>
          <a:lstStyle>
            <a:lvl1pPr marL="0" indent="0" algn="ctr">
              <a:buNone/>
              <a:defRPr/>
            </a:lvl1pPr>
          </a:lstStyle>
          <a:p>
            <a:r>
              <a:rPr lang="en-US"/>
              <a:t>Click icon to add picture</a:t>
            </a:r>
          </a:p>
        </p:txBody>
      </p:sp>
      <p:sp>
        <p:nvSpPr>
          <p:cNvPr id="7" name="Text Placeholder 5">
            <a:extLst>
              <a:ext uri="{FF2B5EF4-FFF2-40B4-BE49-F238E27FC236}">
                <a16:creationId xmlns:a16="http://schemas.microsoft.com/office/drawing/2014/main" id="{AF62F1BC-596A-4970-A464-F121CA07CC75}"/>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3317985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7DA439-8CCF-4706-AF2D-0992A957CCE8}"/>
              </a:ext>
            </a:extLst>
          </p:cNvPr>
          <p:cNvSpPr>
            <a:spLocks noGrp="1"/>
          </p:cNvSpPr>
          <p:nvPr>
            <p:ph type="title"/>
          </p:nvPr>
        </p:nvSpPr>
        <p:spPr>
          <a:xfrm>
            <a:off x="267855" y="365125"/>
            <a:ext cx="11566879" cy="89025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8904D474-EE8A-461A-9AB7-55B5ECED6769}"/>
              </a:ext>
            </a:extLst>
          </p:cNvPr>
          <p:cNvSpPr>
            <a:spLocks noGrp="1"/>
          </p:cNvSpPr>
          <p:nvPr>
            <p:ph type="body" idx="1"/>
          </p:nvPr>
        </p:nvSpPr>
        <p:spPr>
          <a:xfrm>
            <a:off x="267855" y="1573967"/>
            <a:ext cx="11566879" cy="460299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Graphic 3">
            <a:extLst>
              <a:ext uri="{FF2B5EF4-FFF2-40B4-BE49-F238E27FC236}">
                <a16:creationId xmlns:a16="http://schemas.microsoft.com/office/drawing/2014/main" id="{B45A0C0B-5061-44F0-9DF7-68A484243648}"/>
              </a:ext>
            </a:extLst>
          </p:cNvPr>
          <p:cNvPicPr>
            <a:picLocks noChangeAspect="1"/>
          </p:cNvPicPr>
          <p:nvPr userDrawn="1"/>
        </p:nvPicPr>
        <p:blipFill rotWithShape="1">
          <a:blip r:embed="rId24" cstate="screen">
            <a:extLst>
              <a:ext uri="{28A0092B-C50C-407E-A947-70E740481C1C}">
                <a14:useLocalDpi xmlns:a14="http://schemas.microsoft.com/office/drawing/2010/main"/>
              </a:ext>
              <a:ext uri="{96DAC541-7B7A-43D3-8B79-37D633B846F1}">
                <asvg:svgBlip xmlns:asvg="http://schemas.microsoft.com/office/drawing/2016/SVG/main" r:embed="rId25"/>
              </a:ext>
            </a:extLst>
          </a:blip>
          <a:srcRect r="53181"/>
          <a:stretch/>
        </p:blipFill>
        <p:spPr>
          <a:xfrm>
            <a:off x="11214593" y="6286770"/>
            <a:ext cx="709552" cy="446237"/>
          </a:xfrm>
          <a:prstGeom prst="rect">
            <a:avLst/>
          </a:prstGeom>
        </p:spPr>
      </p:pic>
      <p:sp>
        <p:nvSpPr>
          <p:cNvPr id="14" name="Slide Number Placeholder 5">
            <a:extLst>
              <a:ext uri="{FF2B5EF4-FFF2-40B4-BE49-F238E27FC236}">
                <a16:creationId xmlns:a16="http://schemas.microsoft.com/office/drawing/2014/main" id="{F110AEDF-7199-4708-B0E3-3F0FF713621B}"/>
              </a:ext>
            </a:extLst>
          </p:cNvPr>
          <p:cNvSpPr txBox="1">
            <a:spLocks/>
          </p:cNvSpPr>
          <p:nvPr userDrawn="1"/>
        </p:nvSpPr>
        <p:spPr>
          <a:xfrm>
            <a:off x="267855" y="6522399"/>
            <a:ext cx="7238414" cy="18288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C82F91-F81D-4959-920B-70F5CC1C31F0}" type="slidenum">
              <a:rPr lang="en-US" sz="1100" smtClean="0">
                <a:solidFill>
                  <a:schemeClr val="bg1">
                    <a:lumMod val="65000"/>
                  </a:schemeClr>
                </a:solidFill>
              </a:rPr>
              <a:t>‹#›</a:t>
            </a:fld>
            <a:r>
              <a:rPr lang="en-US" sz="1100">
                <a:solidFill>
                  <a:schemeClr val="bg1">
                    <a:lumMod val="65000"/>
                  </a:schemeClr>
                </a:solidFill>
              </a:rPr>
              <a:t> | © PRESIDENT AND FELLOWS OF HARVARD COLLEGE</a:t>
            </a:r>
          </a:p>
        </p:txBody>
      </p:sp>
      <p:sp>
        <p:nvSpPr>
          <p:cNvPr id="15" name="Rectangle 14">
            <a:extLst>
              <a:ext uri="{FF2B5EF4-FFF2-40B4-BE49-F238E27FC236}">
                <a16:creationId xmlns:a16="http://schemas.microsoft.com/office/drawing/2014/main" id="{A127D04A-30E1-4CFD-8479-F2977C80A955}"/>
              </a:ext>
            </a:extLst>
          </p:cNvPr>
          <p:cNvSpPr/>
          <p:nvPr userDrawn="1"/>
        </p:nvSpPr>
        <p:spPr>
          <a:xfrm>
            <a:off x="7702093" y="6483034"/>
            <a:ext cx="3568606" cy="261610"/>
          </a:xfrm>
          <a:prstGeom prst="rect">
            <a:avLst/>
          </a:prstGeom>
        </p:spPr>
        <p:txBody>
          <a:bodyPr wrap="none" anchor="ctr">
            <a:spAutoFit/>
          </a:bodyPr>
          <a:lstStyle/>
          <a:p>
            <a:pPr algn="r"/>
            <a:r>
              <a:rPr lang="en-US" sz="1100">
                <a:solidFill>
                  <a:schemeClr val="bg1">
                    <a:lumMod val="50000"/>
                  </a:schemeClr>
                </a:solidFill>
              </a:rPr>
              <a:t>Joint Center for Housing Studies of Harvard University</a:t>
            </a:r>
            <a:endParaRPr lang="en-US" sz="1600">
              <a:solidFill>
                <a:schemeClr val="bg1">
                  <a:lumMod val="50000"/>
                </a:schemeClr>
              </a:solidFill>
            </a:endParaRPr>
          </a:p>
        </p:txBody>
      </p:sp>
      <p:sp>
        <p:nvSpPr>
          <p:cNvPr id="17" name="Rectangle 16">
            <a:extLst>
              <a:ext uri="{FF2B5EF4-FFF2-40B4-BE49-F238E27FC236}">
                <a16:creationId xmlns:a16="http://schemas.microsoft.com/office/drawing/2014/main" id="{002CD51E-F829-4B2B-8FC9-A27B4EE9D21D}"/>
              </a:ext>
            </a:extLst>
          </p:cNvPr>
          <p:cNvSpPr/>
          <p:nvPr userDrawn="1"/>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666422"/>
      </p:ext>
    </p:extLst>
  </p:cSld>
  <p:clrMap bg1="lt1" tx1="dk1" bg2="lt2" tx2="dk2" accent1="accent1" accent2="accent2" accent3="accent3" accent4="accent4" accent5="accent5" accent6="accent6" hlink="hlink" folHlink="folHlink"/>
  <p:sldLayoutIdLst>
    <p:sldLayoutId id="2147483658" r:id="rId1"/>
    <p:sldLayoutId id="2147483674" r:id="rId2"/>
    <p:sldLayoutId id="2147483669" r:id="rId3"/>
    <p:sldLayoutId id="2147483670" r:id="rId4"/>
    <p:sldLayoutId id="2147483671" r:id="rId5"/>
    <p:sldLayoutId id="2147483678" r:id="rId6"/>
    <p:sldLayoutId id="2147483679" r:id="rId7"/>
    <p:sldLayoutId id="2147483681" r:id="rId8"/>
    <p:sldLayoutId id="2147483680" r:id="rId9"/>
    <p:sldLayoutId id="2147483684" r:id="rId10"/>
    <p:sldLayoutId id="2147483688" r:id="rId11"/>
    <p:sldLayoutId id="2147483689" r:id="rId12"/>
    <p:sldLayoutId id="2147483685" r:id="rId13"/>
    <p:sldLayoutId id="2147483682" r:id="rId14"/>
    <p:sldLayoutId id="2147483673" r:id="rId15"/>
    <p:sldLayoutId id="2147483683" r:id="rId16"/>
    <p:sldLayoutId id="2147483672" r:id="rId17"/>
    <p:sldLayoutId id="2147483675" r:id="rId18"/>
    <p:sldLayoutId id="2147483676" r:id="rId19"/>
    <p:sldLayoutId id="2147483677" r:id="rId20"/>
    <p:sldLayoutId id="2147483686" r:id="rId21"/>
    <p:sldLayoutId id="2147483687" r:id="rId22"/>
  </p:sldLayoutIdLst>
  <p:txStyles>
    <p:titleStyle>
      <a:lvl1pPr algn="l" defTabSz="914400" rtl="0" eaLnBrk="1" latinLnBrk="0" hangingPunct="1">
        <a:lnSpc>
          <a:spcPct val="90000"/>
        </a:lnSpc>
        <a:spcBef>
          <a:spcPct val="0"/>
        </a:spcBef>
        <a:buNone/>
        <a:defRPr sz="3200" kern="1200">
          <a:solidFill>
            <a:schemeClr val="accent3">
              <a:lumMod val="75000"/>
            </a:schemeClr>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F34E1-5929-4ED9-9A71-84962498BD50}"/>
              </a:ext>
            </a:extLst>
          </p:cNvPr>
          <p:cNvSpPr>
            <a:spLocks noGrp="1"/>
          </p:cNvSpPr>
          <p:nvPr>
            <p:ph type="ctrTitle"/>
          </p:nvPr>
        </p:nvSpPr>
        <p:spPr/>
        <p:txBody>
          <a:bodyPr/>
          <a:lstStyle/>
          <a:p>
            <a:r>
              <a:rPr lang="en-US" dirty="0"/>
              <a:t>America’s Rental Housing 2022</a:t>
            </a:r>
          </a:p>
        </p:txBody>
      </p:sp>
    </p:spTree>
    <p:extLst>
      <p:ext uri="{BB962C8B-B14F-4D97-AF65-F5344CB8AC3E}">
        <p14:creationId xmlns:p14="http://schemas.microsoft.com/office/powerpoint/2010/main" val="3787071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A702EA4-CCA5-4DD3-BD41-4192866EE5E4}"/>
              </a:ext>
              <a:ext uri="{C183D7F6-B498-43B3-948B-1728B52AA6E4}">
                <adec:decorative xmlns:adec="http://schemas.microsoft.com/office/drawing/2017/decorative" val="1"/>
              </a:ext>
            </a:extLst>
          </p:cNvPr>
          <p:cNvSpPr/>
          <p:nvPr/>
        </p:nvSpPr>
        <p:spPr>
          <a:xfrm>
            <a:off x="7251554" y="2142564"/>
            <a:ext cx="1577789" cy="2758950"/>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ECAA13-9AA3-469C-B11C-6EB0BF7A3F0A}"/>
              </a:ext>
              <a:ext uri="{C183D7F6-B498-43B3-948B-1728B52AA6E4}">
                <adec:decorative xmlns:adec="http://schemas.microsoft.com/office/drawing/2017/decorative" val="1"/>
              </a:ext>
            </a:extLst>
          </p:cNvPr>
          <p:cNvSpPr/>
          <p:nvPr/>
        </p:nvSpPr>
        <p:spPr>
          <a:xfrm>
            <a:off x="10441868" y="2142564"/>
            <a:ext cx="1201727" cy="2758950"/>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D952F95-6DB3-4DDF-9BFC-700BA1B0C2CE}"/>
              </a:ext>
              <a:ext uri="{C183D7F6-B498-43B3-948B-1728B52AA6E4}">
                <adec:decorative xmlns:adec="http://schemas.microsoft.com/office/drawing/2017/decorative" val="1"/>
              </a:ext>
            </a:extLst>
          </p:cNvPr>
          <p:cNvSpPr/>
          <p:nvPr/>
        </p:nvSpPr>
        <p:spPr>
          <a:xfrm>
            <a:off x="4061240" y="2142565"/>
            <a:ext cx="1577789" cy="2758950"/>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38A3B19-0E26-49BD-9A64-C794731FE7D4}"/>
              </a:ext>
              <a:ext uri="{C183D7F6-B498-43B3-948B-1728B52AA6E4}">
                <adec:decorative xmlns:adec="http://schemas.microsoft.com/office/drawing/2017/decorative" val="1"/>
              </a:ext>
            </a:extLst>
          </p:cNvPr>
          <p:cNvSpPr/>
          <p:nvPr/>
        </p:nvSpPr>
        <p:spPr>
          <a:xfrm>
            <a:off x="840260" y="2142565"/>
            <a:ext cx="1608456" cy="2758950"/>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33073CC-0C9E-448B-A584-C6E955D4DFE6}"/>
              </a:ext>
              <a:ext uri="{C183D7F6-B498-43B3-948B-1728B52AA6E4}">
                <adec:decorative xmlns:adec="http://schemas.microsoft.com/office/drawing/2017/decorative" val="1"/>
              </a:ext>
            </a:extLst>
          </p:cNvPr>
          <p:cNvSpPr/>
          <p:nvPr/>
        </p:nvSpPr>
        <p:spPr>
          <a:xfrm>
            <a:off x="546640" y="5027180"/>
            <a:ext cx="11566879" cy="277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48D8B5-4E29-4261-AD53-0BBE66621E42}"/>
              </a:ext>
            </a:extLst>
          </p:cNvPr>
          <p:cNvSpPr>
            <a:spLocks noGrp="1"/>
          </p:cNvSpPr>
          <p:nvPr>
            <p:ph type="title"/>
          </p:nvPr>
        </p:nvSpPr>
        <p:spPr/>
        <p:txBody>
          <a:bodyPr/>
          <a:lstStyle/>
          <a:p>
            <a:r>
              <a:rPr lang="en-US" dirty="0"/>
              <a:t>Figure 7: Rental Demand Far Outpaced Growth in New Supply in 2021</a:t>
            </a:r>
          </a:p>
        </p:txBody>
      </p:sp>
      <p:pic>
        <p:nvPicPr>
          <p:cNvPr id="22" name="Picture 21" descr="Figure 7 shows the rolling total annual number of new apartment units completed and the net change in occupied apartments in professionally managed apartments from 2015 through the third quarter of 2021. New completion rose gradually from about 250,000 units in 2015 to about 363,000 in 2021 with a slight dip in 2019. Annual growth in occupied apartments increased in line with completions until the pandemic, which it dropped to 177,000 during the second quarter of 2020 and then rebounded sharply to 611,000 by Q3 of 2021, nearly doubling completions.">
            <a:extLst>
              <a:ext uri="{FF2B5EF4-FFF2-40B4-BE49-F238E27FC236}">
                <a16:creationId xmlns:a16="http://schemas.microsoft.com/office/drawing/2014/main" id="{AA25C831-EC44-41B5-9234-8E68018FEB44}"/>
              </a:ext>
            </a:extLst>
          </p:cNvPr>
          <p:cNvPicPr>
            <a:picLocks noChangeAspect="1"/>
          </p:cNvPicPr>
          <p:nvPr/>
        </p:nvPicPr>
        <p:blipFill>
          <a:blip r:embed="rId2"/>
          <a:stretch>
            <a:fillRect/>
          </a:stretch>
        </p:blipFill>
        <p:spPr>
          <a:xfrm>
            <a:off x="313443" y="1581508"/>
            <a:ext cx="11565114" cy="4206605"/>
          </a:xfrm>
          <a:prstGeom prst="rect">
            <a:avLst/>
          </a:prstGeom>
        </p:spPr>
      </p:pic>
      <p:sp>
        <p:nvSpPr>
          <p:cNvPr id="4" name="Text Placeholder 3">
            <a:extLst>
              <a:ext uri="{FF2B5EF4-FFF2-40B4-BE49-F238E27FC236}">
                <a16:creationId xmlns:a16="http://schemas.microsoft.com/office/drawing/2014/main" id="{E02F578E-BE98-4CA1-807E-56E8A6B392E5}"/>
              </a:ext>
            </a:extLst>
          </p:cNvPr>
          <p:cNvSpPr>
            <a:spLocks noGrp="1"/>
          </p:cNvSpPr>
          <p:nvPr>
            <p:ph type="body" sz="quarter" idx="10"/>
          </p:nvPr>
        </p:nvSpPr>
        <p:spPr/>
        <p:txBody>
          <a:bodyPr/>
          <a:lstStyle/>
          <a:p>
            <a:r>
              <a:rPr lang="en-US" dirty="0"/>
              <a:t>Note: Data are four-quarter rolling totals for professionally managed apartments in buildings with five or more units. </a:t>
            </a:r>
          </a:p>
          <a:p>
            <a:r>
              <a:rPr lang="en-US" dirty="0"/>
              <a:t>Source: JCHS tabulations of RealPage data.</a:t>
            </a:r>
          </a:p>
        </p:txBody>
      </p:sp>
      <p:sp>
        <p:nvSpPr>
          <p:cNvPr id="5" name="Rectangle 4">
            <a:extLst>
              <a:ext uri="{FF2B5EF4-FFF2-40B4-BE49-F238E27FC236}">
                <a16:creationId xmlns:a16="http://schemas.microsoft.com/office/drawing/2014/main" id="{CAB888F8-D895-406A-AD50-A4F7CC12272A}"/>
              </a:ext>
              <a:ext uri="{C183D7F6-B498-43B3-948B-1728B52AA6E4}">
                <adec:decorative xmlns:adec="http://schemas.microsoft.com/office/drawing/2017/decorative" val="1"/>
              </a:ext>
            </a:extLst>
          </p:cNvPr>
          <p:cNvSpPr/>
          <p:nvPr/>
        </p:nvSpPr>
        <p:spPr>
          <a:xfrm>
            <a:off x="772510" y="4989786"/>
            <a:ext cx="10871085" cy="40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8BDEA2D-0DDE-43CB-87F3-201AC2F34CED}"/>
              </a:ext>
              <a:ext uri="{C183D7F6-B498-43B3-948B-1728B52AA6E4}">
                <adec:decorative xmlns:adec="http://schemas.microsoft.com/office/drawing/2017/decorative" val="1"/>
              </a:ext>
            </a:extLst>
          </p:cNvPr>
          <p:cNvSpPr/>
          <p:nvPr/>
        </p:nvSpPr>
        <p:spPr>
          <a:xfrm>
            <a:off x="840260" y="4901514"/>
            <a:ext cx="1608455" cy="383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rPr>
              <a:t>2015</a:t>
            </a:r>
          </a:p>
        </p:txBody>
      </p:sp>
      <p:sp>
        <p:nvSpPr>
          <p:cNvPr id="12" name="Rectangle 11">
            <a:extLst>
              <a:ext uri="{FF2B5EF4-FFF2-40B4-BE49-F238E27FC236}">
                <a16:creationId xmlns:a16="http://schemas.microsoft.com/office/drawing/2014/main" id="{44AD7F21-3F42-4121-BC2C-02FA990754F9}"/>
              </a:ext>
              <a:ext uri="{C183D7F6-B498-43B3-948B-1728B52AA6E4}">
                <adec:decorative xmlns:adec="http://schemas.microsoft.com/office/drawing/2017/decorative" val="1"/>
              </a:ext>
            </a:extLst>
          </p:cNvPr>
          <p:cNvSpPr/>
          <p:nvPr/>
        </p:nvSpPr>
        <p:spPr>
          <a:xfrm>
            <a:off x="4045906" y="4893219"/>
            <a:ext cx="1608455" cy="383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rPr>
              <a:t>2017</a:t>
            </a:r>
          </a:p>
        </p:txBody>
      </p:sp>
      <p:sp>
        <p:nvSpPr>
          <p:cNvPr id="13" name="Rectangle 12">
            <a:extLst>
              <a:ext uri="{FF2B5EF4-FFF2-40B4-BE49-F238E27FC236}">
                <a16:creationId xmlns:a16="http://schemas.microsoft.com/office/drawing/2014/main" id="{1DAA4205-59A0-4B27-9593-F9C852B67B88}"/>
              </a:ext>
              <a:ext uri="{C183D7F6-B498-43B3-948B-1728B52AA6E4}">
                <adec:decorative xmlns:adec="http://schemas.microsoft.com/office/drawing/2017/decorative" val="1"/>
              </a:ext>
            </a:extLst>
          </p:cNvPr>
          <p:cNvSpPr/>
          <p:nvPr/>
        </p:nvSpPr>
        <p:spPr>
          <a:xfrm>
            <a:off x="7251551" y="4884063"/>
            <a:ext cx="1608455" cy="383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rPr>
              <a:t>2019</a:t>
            </a:r>
          </a:p>
        </p:txBody>
      </p:sp>
      <p:sp>
        <p:nvSpPr>
          <p:cNvPr id="14" name="Rectangle 13">
            <a:extLst>
              <a:ext uri="{FF2B5EF4-FFF2-40B4-BE49-F238E27FC236}">
                <a16:creationId xmlns:a16="http://schemas.microsoft.com/office/drawing/2014/main" id="{4FE8DFDD-9F4F-4503-B126-946D4B3ADB77}"/>
              </a:ext>
              <a:ext uri="{C183D7F6-B498-43B3-948B-1728B52AA6E4}">
                <adec:decorative xmlns:adec="http://schemas.microsoft.com/office/drawing/2017/decorative" val="1"/>
              </a:ext>
            </a:extLst>
          </p:cNvPr>
          <p:cNvSpPr/>
          <p:nvPr/>
        </p:nvSpPr>
        <p:spPr>
          <a:xfrm>
            <a:off x="10241692" y="4904316"/>
            <a:ext cx="1608455" cy="383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rPr>
              <a:t>2021</a:t>
            </a:r>
          </a:p>
        </p:txBody>
      </p:sp>
    </p:spTree>
    <p:extLst>
      <p:ext uri="{BB962C8B-B14F-4D97-AF65-F5344CB8AC3E}">
        <p14:creationId xmlns:p14="http://schemas.microsoft.com/office/powerpoint/2010/main" val="3720137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F52DEB-63B0-4A3D-9CC3-C29043168965}"/>
              </a:ext>
            </a:extLst>
          </p:cNvPr>
          <p:cNvSpPr>
            <a:spLocks noGrp="1"/>
          </p:cNvSpPr>
          <p:nvPr>
            <p:ph type="title"/>
          </p:nvPr>
        </p:nvSpPr>
        <p:spPr/>
        <p:txBody>
          <a:bodyPr/>
          <a:lstStyle/>
          <a:p>
            <a:r>
              <a:rPr lang="en-US" dirty="0"/>
              <a:t>Figure 8: Robust Growth in the Younger Population Has Helped to Boost Rental Demand</a:t>
            </a:r>
          </a:p>
        </p:txBody>
      </p:sp>
      <p:graphicFrame>
        <p:nvGraphicFramePr>
          <p:cNvPr id="9" name="Content Placeholder 8" descr="Figure 8 shows the change in the population from 2010–2019 and the rentership rate by age group. Younger people aged 25–39 have the highest rentership rate and have also had large population increases. Older adults aged 60–74 have had the largest population increases but their rentership rate is much lower.">
            <a:extLst>
              <a:ext uri="{FF2B5EF4-FFF2-40B4-BE49-F238E27FC236}">
                <a16:creationId xmlns:a16="http://schemas.microsoft.com/office/drawing/2014/main" id="{86035EA3-87F8-415E-BB47-8BCB72B5E138}"/>
              </a:ext>
            </a:extLst>
          </p:cNvPr>
          <p:cNvGraphicFramePr>
            <a:graphicFrameLocks noGrp="1"/>
          </p:cNvGraphicFramePr>
          <p:nvPr>
            <p:ph idx="1"/>
            <p:extLst>
              <p:ext uri="{D42A27DB-BD31-4B8C-83A1-F6EECF244321}">
                <p14:modId xmlns:p14="http://schemas.microsoft.com/office/powerpoint/2010/main" val="2936318211"/>
              </p:ext>
            </p:extLst>
          </p:nvPr>
        </p:nvGraphicFramePr>
        <p:xfrm>
          <a:off x="267854" y="1573212"/>
          <a:ext cx="11797765" cy="435462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a:extLst>
              <a:ext uri="{FF2B5EF4-FFF2-40B4-BE49-F238E27FC236}">
                <a16:creationId xmlns:a16="http://schemas.microsoft.com/office/drawing/2014/main" id="{BC15D197-7B10-4E44-B919-20905258C6EF}"/>
              </a:ext>
            </a:extLst>
          </p:cNvPr>
          <p:cNvSpPr>
            <a:spLocks noGrp="1"/>
          </p:cNvSpPr>
          <p:nvPr>
            <p:ph type="body" sz="quarter" idx="10"/>
          </p:nvPr>
        </p:nvSpPr>
        <p:spPr/>
        <p:txBody>
          <a:bodyPr/>
          <a:lstStyle/>
          <a:p>
            <a:r>
              <a:rPr lang="en-US" dirty="0"/>
              <a:t>Source: JCHS tabulations of US Census Bureau, 2019 Population Estimates and 2019 American Community Survey 1-Year Estimates.</a:t>
            </a:r>
          </a:p>
        </p:txBody>
      </p:sp>
    </p:spTree>
    <p:extLst>
      <p:ext uri="{BB962C8B-B14F-4D97-AF65-F5344CB8AC3E}">
        <p14:creationId xmlns:p14="http://schemas.microsoft.com/office/powerpoint/2010/main" val="3003551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8805C7-C70F-4E97-B3A9-6E27B575A27A}"/>
              </a:ext>
              <a:ext uri="{C183D7F6-B498-43B3-948B-1728B52AA6E4}">
                <adec:decorative xmlns:adec="http://schemas.microsoft.com/office/drawing/2017/decorative" val="1"/>
              </a:ext>
            </a:extLst>
          </p:cNvPr>
          <p:cNvSpPr/>
          <p:nvPr/>
        </p:nvSpPr>
        <p:spPr>
          <a:xfrm>
            <a:off x="4380952" y="2125014"/>
            <a:ext cx="3865971" cy="2410909"/>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ontent Placeholder 6">
            <a:extLst>
              <a:ext uri="{FF2B5EF4-FFF2-40B4-BE49-F238E27FC236}">
                <a16:creationId xmlns:a16="http://schemas.microsoft.com/office/drawing/2014/main" id="{631F75AB-6153-49DD-AF9A-5A488E361937}"/>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410098998"/>
              </p:ext>
            </p:extLst>
          </p:nvPr>
        </p:nvGraphicFramePr>
        <p:xfrm>
          <a:off x="4175924" y="1541229"/>
          <a:ext cx="4200532" cy="42006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6">
            <a:extLst>
              <a:ext uri="{FF2B5EF4-FFF2-40B4-BE49-F238E27FC236}">
                <a16:creationId xmlns:a16="http://schemas.microsoft.com/office/drawing/2014/main" id="{92CDEE2C-DEBC-4E0E-A0F1-7BE630E69E6B}"/>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502253012"/>
              </p:ext>
            </p:extLst>
          </p:nvPr>
        </p:nvGraphicFramePr>
        <p:xfrm>
          <a:off x="8246923" y="1599475"/>
          <a:ext cx="3803010" cy="420063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7ACCC2CB-6E11-405F-ADCB-233CA90CDBE7}"/>
              </a:ext>
            </a:extLst>
          </p:cNvPr>
          <p:cNvSpPr>
            <a:spLocks noGrp="1"/>
          </p:cNvSpPr>
          <p:nvPr>
            <p:ph type="title"/>
          </p:nvPr>
        </p:nvSpPr>
        <p:spPr/>
        <p:txBody>
          <a:bodyPr/>
          <a:lstStyle/>
          <a:p>
            <a:r>
              <a:rPr lang="en-US" sz="3000" dirty="0"/>
              <a:t>Figure 9: Renters Are Much More Likely than Homeowners to Be Single, to Be Households of Color, and to Have Lower incomes</a:t>
            </a:r>
          </a:p>
        </p:txBody>
      </p:sp>
      <p:graphicFrame>
        <p:nvGraphicFramePr>
          <p:cNvPr id="13" name="Content Placeholder 6" descr="Figure 9 compares the characteristics of renters to homeowners. Nearly 40 percent of renter households are made up of a single person while just over 20 percent of homeowners are only one person. Nearly half of renter households are headed by a person of color, including about a fifth of households headed by a Black person. Just a quarter of homeowner households are headed by a person of color and only 10 percent are headed by someone who is Black. Three-quarters of renters have incomes under $75,000, compared to just under half of homeowners.">
            <a:extLst>
              <a:ext uri="{FF2B5EF4-FFF2-40B4-BE49-F238E27FC236}">
                <a16:creationId xmlns:a16="http://schemas.microsoft.com/office/drawing/2014/main" id="{726F6AC4-7886-6041-B5A1-BAE27F429353}"/>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955546873"/>
              </p:ext>
            </p:extLst>
          </p:nvPr>
        </p:nvGraphicFramePr>
        <p:xfrm>
          <a:off x="56526" y="1542381"/>
          <a:ext cx="4041309" cy="4237851"/>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Placeholder 3">
            <a:extLst>
              <a:ext uri="{FF2B5EF4-FFF2-40B4-BE49-F238E27FC236}">
                <a16:creationId xmlns:a16="http://schemas.microsoft.com/office/drawing/2014/main" id="{BAB3E75D-2174-4F7D-A493-26E1971746E7}"/>
              </a:ext>
            </a:extLst>
          </p:cNvPr>
          <p:cNvSpPr>
            <a:spLocks noGrp="1"/>
          </p:cNvSpPr>
          <p:nvPr>
            <p:ph type="body" sz="quarter" idx="10"/>
          </p:nvPr>
        </p:nvSpPr>
        <p:spPr>
          <a:xfrm>
            <a:off x="267855" y="5976339"/>
            <a:ext cx="10742349" cy="533511"/>
          </a:xfrm>
        </p:spPr>
        <p:txBody>
          <a:bodyPr/>
          <a:lstStyle/>
          <a:p>
            <a:r>
              <a:rPr lang="en-US" dirty="0"/>
              <a:t>Notes: Black, Asian, white, and another race(s) householders are non-Hispanic. Hispanic householders may be of any race(s). The ‘All Other’ household type includes both unrelated/roommates and other types of families. </a:t>
            </a:r>
          </a:p>
          <a:p>
            <a:r>
              <a:rPr lang="en-US" dirty="0"/>
              <a:t>Source: JCHS tabulations of US Census Bureau, 2019 American Community Survey 1-Year Estimates.</a:t>
            </a:r>
          </a:p>
        </p:txBody>
      </p:sp>
      <p:sp>
        <p:nvSpPr>
          <p:cNvPr id="5" name="TextBox 1">
            <a:extLst>
              <a:ext uri="{FF2B5EF4-FFF2-40B4-BE49-F238E27FC236}">
                <a16:creationId xmlns:a16="http://schemas.microsoft.com/office/drawing/2014/main" id="{591255E1-8CAC-470E-A41D-46A8A05B8456}"/>
              </a:ext>
              <a:ext uri="{C183D7F6-B498-43B3-948B-1728B52AA6E4}">
                <adec:decorative xmlns:adec="http://schemas.microsoft.com/office/drawing/2017/decorative" val="1"/>
              </a:ext>
            </a:extLst>
          </p:cNvPr>
          <p:cNvSpPr txBox="1"/>
          <p:nvPr/>
        </p:nvSpPr>
        <p:spPr>
          <a:xfrm>
            <a:off x="355250" y="4880020"/>
            <a:ext cx="3492261" cy="36231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tx1">
                    <a:lumMod val="50000"/>
                  </a:schemeClr>
                </a:solidFill>
              </a:rPr>
              <a:t>Household Type</a:t>
            </a:r>
          </a:p>
        </p:txBody>
      </p:sp>
      <p:sp>
        <p:nvSpPr>
          <p:cNvPr id="11" name="TextBox 1">
            <a:extLst>
              <a:ext uri="{FF2B5EF4-FFF2-40B4-BE49-F238E27FC236}">
                <a16:creationId xmlns:a16="http://schemas.microsoft.com/office/drawing/2014/main" id="{49D3D6C3-5DB7-45AD-A67A-B28CC924B251}"/>
              </a:ext>
              <a:ext uri="{C183D7F6-B498-43B3-948B-1728B52AA6E4}">
                <adec:decorative xmlns:adec="http://schemas.microsoft.com/office/drawing/2017/decorative" val="1"/>
              </a:ext>
            </a:extLst>
          </p:cNvPr>
          <p:cNvSpPr txBox="1"/>
          <p:nvPr/>
        </p:nvSpPr>
        <p:spPr>
          <a:xfrm>
            <a:off x="8246923" y="4880020"/>
            <a:ext cx="3160769" cy="27813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tx1">
                    <a:lumMod val="50000"/>
                  </a:schemeClr>
                </a:solidFill>
              </a:rPr>
              <a:t>Household Income</a:t>
            </a:r>
          </a:p>
        </p:txBody>
      </p:sp>
    </p:spTree>
    <p:extLst>
      <p:ext uri="{BB962C8B-B14F-4D97-AF65-F5344CB8AC3E}">
        <p14:creationId xmlns:p14="http://schemas.microsoft.com/office/powerpoint/2010/main" val="1445376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7F9FE0-FCB1-4EAE-B2C3-A58441FA637E}"/>
              </a:ext>
            </a:extLst>
          </p:cNvPr>
          <p:cNvSpPr>
            <a:spLocks noGrp="1"/>
          </p:cNvSpPr>
          <p:nvPr>
            <p:ph type="title"/>
          </p:nvPr>
        </p:nvSpPr>
        <p:spPr/>
        <p:txBody>
          <a:bodyPr/>
          <a:lstStyle/>
          <a:p>
            <a:r>
              <a:rPr lang="en-US" dirty="0"/>
              <a:t>Figure 10: Disproportionately Large Shares of Black Renter Households Are in the Lowest Income Groups</a:t>
            </a:r>
          </a:p>
        </p:txBody>
      </p:sp>
      <p:graphicFrame>
        <p:nvGraphicFramePr>
          <p:cNvPr id="9" name="Content Placeholder 8" descr="Figure 10 shows the share of renter households in each income category by the race/ethnicity of the householder. Nearly half (46 percent) of Black householders have incomes below $30,000, compared to about a third of Hispanic and white householders and 28 percent of Asian householders. Hispanic, white, and Asian renter householders are also more likely to have incomes over $45,000 than Black householders.">
            <a:extLst>
              <a:ext uri="{FF2B5EF4-FFF2-40B4-BE49-F238E27FC236}">
                <a16:creationId xmlns:a16="http://schemas.microsoft.com/office/drawing/2014/main" id="{11B8E15E-984E-43C9-BD83-8CD7C6FCC114}"/>
              </a:ext>
            </a:extLst>
          </p:cNvPr>
          <p:cNvGraphicFramePr>
            <a:graphicFrameLocks noGrp="1"/>
          </p:cNvGraphicFramePr>
          <p:nvPr>
            <p:ph idx="1"/>
            <p:extLst>
              <p:ext uri="{D42A27DB-BD31-4B8C-83A1-F6EECF244321}">
                <p14:modId xmlns:p14="http://schemas.microsoft.com/office/powerpoint/2010/main" val="260085122"/>
              </p:ext>
            </p:extLst>
          </p:nvPr>
        </p:nvGraphicFramePr>
        <p:xfrm>
          <a:off x="267855" y="1489756"/>
          <a:ext cx="11566525" cy="42037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a:extLst>
              <a:ext uri="{FF2B5EF4-FFF2-40B4-BE49-F238E27FC236}">
                <a16:creationId xmlns:a16="http://schemas.microsoft.com/office/drawing/2014/main" id="{8A588582-084D-42CD-8B88-9B72174C7215}"/>
              </a:ext>
            </a:extLst>
          </p:cNvPr>
          <p:cNvSpPr>
            <a:spLocks noGrp="1"/>
          </p:cNvSpPr>
          <p:nvPr>
            <p:ph type="body" sz="quarter" idx="10"/>
          </p:nvPr>
        </p:nvSpPr>
        <p:spPr/>
        <p:txBody>
          <a:bodyPr/>
          <a:lstStyle/>
          <a:p>
            <a:r>
              <a:rPr lang="en-US" dirty="0"/>
              <a:t>Notes: Black, white, and Asian householders are non-Hispanic. Hispanic householders may be of any race(s). Multiracial or householders of another race are not shown. </a:t>
            </a:r>
          </a:p>
          <a:p>
            <a:r>
              <a:rPr lang="en-US" dirty="0"/>
              <a:t>Source: JCHS tabulations of US Census Bureau, 2019 American Community Survey 1-Year Estimates. </a:t>
            </a:r>
          </a:p>
        </p:txBody>
      </p:sp>
      <p:sp>
        <p:nvSpPr>
          <p:cNvPr id="2" name="TextBox 1">
            <a:extLst>
              <a:ext uri="{FF2B5EF4-FFF2-40B4-BE49-F238E27FC236}">
                <a16:creationId xmlns:a16="http://schemas.microsoft.com/office/drawing/2014/main" id="{8B3A09DF-859B-F941-BB66-6BC4E8631924}"/>
              </a:ext>
              <a:ext uri="{C183D7F6-B498-43B3-948B-1728B52AA6E4}">
                <adec:decorative xmlns:adec="http://schemas.microsoft.com/office/drawing/2017/decorative" val="1"/>
              </a:ext>
            </a:extLst>
          </p:cNvPr>
          <p:cNvSpPr txBox="1"/>
          <p:nvPr/>
        </p:nvSpPr>
        <p:spPr>
          <a:xfrm>
            <a:off x="694575" y="5348980"/>
            <a:ext cx="2036433" cy="307777"/>
          </a:xfrm>
          <a:prstGeom prst="rect">
            <a:avLst/>
          </a:prstGeom>
          <a:noFill/>
        </p:spPr>
        <p:txBody>
          <a:bodyPr wrap="square" rtlCol="0">
            <a:spAutoFit/>
          </a:bodyPr>
          <a:lstStyle/>
          <a:p>
            <a:r>
              <a:rPr lang="en-US" sz="1400" b="1" dirty="0">
                <a:solidFill>
                  <a:schemeClr val="tx1">
                    <a:lumMod val="50000"/>
                  </a:schemeClr>
                </a:solidFill>
              </a:rPr>
              <a:t>Household Income</a:t>
            </a:r>
          </a:p>
        </p:txBody>
      </p:sp>
    </p:spTree>
    <p:extLst>
      <p:ext uri="{BB962C8B-B14F-4D97-AF65-F5344CB8AC3E}">
        <p14:creationId xmlns:p14="http://schemas.microsoft.com/office/powerpoint/2010/main" val="2200720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887009-DB02-4B90-91CD-5CD3ACFFCC6E}"/>
              </a:ext>
              <a:ext uri="{C183D7F6-B498-43B3-948B-1728B52AA6E4}">
                <adec:decorative xmlns:adec="http://schemas.microsoft.com/office/drawing/2017/decorative" val="1"/>
              </a:ext>
            </a:extLst>
          </p:cNvPr>
          <p:cNvSpPr/>
          <p:nvPr/>
        </p:nvSpPr>
        <p:spPr>
          <a:xfrm>
            <a:off x="855133" y="2150533"/>
            <a:ext cx="965200" cy="2700867"/>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9933A0-C013-4719-95C3-16C31325088D}"/>
              </a:ext>
              <a:ext uri="{C183D7F6-B498-43B3-948B-1728B52AA6E4}">
                <adec:decorative xmlns:adec="http://schemas.microsoft.com/office/drawing/2017/decorative" val="1"/>
              </a:ext>
            </a:extLst>
          </p:cNvPr>
          <p:cNvSpPr/>
          <p:nvPr/>
        </p:nvSpPr>
        <p:spPr>
          <a:xfrm>
            <a:off x="2791317" y="2150533"/>
            <a:ext cx="965200" cy="2700867"/>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327C122-CC74-4C37-BA17-3B7D3E5C776D}"/>
              </a:ext>
              <a:ext uri="{C183D7F6-B498-43B3-948B-1728B52AA6E4}">
                <adec:decorative xmlns:adec="http://schemas.microsoft.com/office/drawing/2017/decorative" val="1"/>
              </a:ext>
            </a:extLst>
          </p:cNvPr>
          <p:cNvSpPr/>
          <p:nvPr/>
        </p:nvSpPr>
        <p:spPr>
          <a:xfrm>
            <a:off x="4727501" y="2150533"/>
            <a:ext cx="965200" cy="2700867"/>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B83C27B-D0F7-47B2-BC2B-995917BF3BAD}"/>
              </a:ext>
              <a:ext uri="{C183D7F6-B498-43B3-948B-1728B52AA6E4}">
                <adec:decorative xmlns:adec="http://schemas.microsoft.com/office/drawing/2017/decorative" val="1"/>
              </a:ext>
            </a:extLst>
          </p:cNvPr>
          <p:cNvSpPr/>
          <p:nvPr/>
        </p:nvSpPr>
        <p:spPr>
          <a:xfrm>
            <a:off x="6663685" y="2150533"/>
            <a:ext cx="965200" cy="2700867"/>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D23C09-9A06-45D6-8F78-FCC2F5E04991}"/>
              </a:ext>
              <a:ext uri="{C183D7F6-B498-43B3-948B-1728B52AA6E4}">
                <adec:decorative xmlns:adec="http://schemas.microsoft.com/office/drawing/2017/decorative" val="1"/>
              </a:ext>
            </a:extLst>
          </p:cNvPr>
          <p:cNvSpPr/>
          <p:nvPr/>
        </p:nvSpPr>
        <p:spPr>
          <a:xfrm>
            <a:off x="8599869" y="2150533"/>
            <a:ext cx="965200" cy="2700867"/>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53C194-9E75-4496-8690-B2789E0271A3}"/>
              </a:ext>
              <a:ext uri="{C183D7F6-B498-43B3-948B-1728B52AA6E4}">
                <adec:decorative xmlns:adec="http://schemas.microsoft.com/office/drawing/2017/decorative" val="1"/>
              </a:ext>
            </a:extLst>
          </p:cNvPr>
          <p:cNvSpPr/>
          <p:nvPr/>
        </p:nvSpPr>
        <p:spPr>
          <a:xfrm>
            <a:off x="10536053" y="2150533"/>
            <a:ext cx="965200" cy="2700867"/>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263EB7-2EFE-4428-8D53-1E7467E8378F}"/>
              </a:ext>
            </a:extLst>
          </p:cNvPr>
          <p:cNvSpPr>
            <a:spLocks noGrp="1"/>
          </p:cNvSpPr>
          <p:nvPr>
            <p:ph type="title"/>
          </p:nvPr>
        </p:nvSpPr>
        <p:spPr/>
        <p:txBody>
          <a:bodyPr/>
          <a:lstStyle/>
          <a:p>
            <a:r>
              <a:rPr lang="en-US" dirty="0"/>
              <a:t>Figure 11: Renter Mobility Rates Have Fallen to Record Lows Since the Pandemic Began</a:t>
            </a:r>
          </a:p>
        </p:txBody>
      </p:sp>
      <p:graphicFrame>
        <p:nvGraphicFramePr>
          <p:cNvPr id="7" name="Content Placeholder 6" descr="Figure 11 shows the total share of renter households that moved in the previous year dropping from nearly 30 percent in 2001 to 17 percent in 2021. Within county moves are most common but have also dropped the fastest, from 19 down to 11 percent. Moves between counties or states are lower at just 6 percent, a 3-percentage point drop from 2001. Less than 1 percent of renters moved from abroad in 2021, a decrease of nearly 1 percentage point from 2001.">
            <a:extLst>
              <a:ext uri="{FF2B5EF4-FFF2-40B4-BE49-F238E27FC236}">
                <a16:creationId xmlns:a16="http://schemas.microsoft.com/office/drawing/2014/main" id="{849CC143-7887-4FD0-BABF-A60A1994F778}"/>
              </a:ext>
            </a:extLst>
          </p:cNvPr>
          <p:cNvGraphicFramePr>
            <a:graphicFrameLocks noGrp="1"/>
          </p:cNvGraphicFramePr>
          <p:nvPr>
            <p:ph idx="1"/>
            <p:extLst>
              <p:ext uri="{D42A27DB-BD31-4B8C-83A1-F6EECF244321}">
                <p14:modId xmlns:p14="http://schemas.microsoft.com/office/powerpoint/2010/main" val="678367522"/>
              </p:ext>
            </p:extLst>
          </p:nvPr>
        </p:nvGraphicFramePr>
        <p:xfrm>
          <a:off x="268287" y="1573213"/>
          <a:ext cx="11452657" cy="419951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49305566-C073-4A3E-B5D7-DCCF5AAE6928}"/>
              </a:ext>
            </a:extLst>
          </p:cNvPr>
          <p:cNvSpPr>
            <a:spLocks noGrp="1"/>
          </p:cNvSpPr>
          <p:nvPr>
            <p:ph type="body" sz="quarter" idx="10"/>
          </p:nvPr>
        </p:nvSpPr>
        <p:spPr/>
        <p:txBody>
          <a:bodyPr/>
          <a:lstStyle/>
          <a:p>
            <a:r>
              <a:rPr lang="en-US" dirty="0"/>
              <a:t>Note: Excludes group quarters and all imputed mobility values. </a:t>
            </a:r>
          </a:p>
          <a:p>
            <a:r>
              <a:rPr lang="en-US" dirty="0"/>
              <a:t>Source: JCHS tabulations of US Census Bureau, Current Population Surveys via IPUMS-CPS, University of Minnesota.</a:t>
            </a:r>
          </a:p>
        </p:txBody>
      </p:sp>
      <p:sp>
        <p:nvSpPr>
          <p:cNvPr id="8" name="TextBox 7">
            <a:extLst>
              <a:ext uri="{FF2B5EF4-FFF2-40B4-BE49-F238E27FC236}">
                <a16:creationId xmlns:a16="http://schemas.microsoft.com/office/drawing/2014/main" id="{1F4B1F64-EF0A-4DD1-A2E1-D49A33A12F0A}"/>
              </a:ext>
              <a:ext uri="{C183D7F6-B498-43B3-948B-1728B52AA6E4}">
                <adec:decorative xmlns:adec="http://schemas.microsoft.com/office/drawing/2017/decorative" val="1"/>
              </a:ext>
            </a:extLst>
          </p:cNvPr>
          <p:cNvSpPr txBox="1"/>
          <p:nvPr/>
        </p:nvSpPr>
        <p:spPr>
          <a:xfrm>
            <a:off x="787709" y="5388615"/>
            <a:ext cx="2036433" cy="307777"/>
          </a:xfrm>
          <a:prstGeom prst="rect">
            <a:avLst/>
          </a:prstGeom>
          <a:noFill/>
        </p:spPr>
        <p:txBody>
          <a:bodyPr wrap="square" rtlCol="0">
            <a:spAutoFit/>
          </a:bodyPr>
          <a:lstStyle/>
          <a:p>
            <a:r>
              <a:rPr lang="en-US" sz="1400" b="1" dirty="0">
                <a:solidFill>
                  <a:schemeClr val="tx1">
                    <a:lumMod val="50000"/>
                  </a:schemeClr>
                </a:solidFill>
              </a:rPr>
              <a:t>Type of Move</a:t>
            </a:r>
          </a:p>
        </p:txBody>
      </p:sp>
    </p:spTree>
    <p:extLst>
      <p:ext uri="{BB962C8B-B14F-4D97-AF65-F5344CB8AC3E}">
        <p14:creationId xmlns:p14="http://schemas.microsoft.com/office/powerpoint/2010/main" val="1980007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C29C7-CFE8-C442-9C26-949ECF63D397}"/>
              </a:ext>
            </a:extLst>
          </p:cNvPr>
          <p:cNvSpPr>
            <a:spLocks noGrp="1"/>
          </p:cNvSpPr>
          <p:nvPr>
            <p:ph type="ctrTitle"/>
          </p:nvPr>
        </p:nvSpPr>
        <p:spPr/>
        <p:txBody>
          <a:bodyPr/>
          <a:lstStyle/>
          <a:p>
            <a:r>
              <a:rPr lang="en-US"/>
              <a:t>3. Rental Stock</a:t>
            </a:r>
          </a:p>
        </p:txBody>
      </p:sp>
    </p:spTree>
    <p:extLst>
      <p:ext uri="{BB962C8B-B14F-4D97-AF65-F5344CB8AC3E}">
        <p14:creationId xmlns:p14="http://schemas.microsoft.com/office/powerpoint/2010/main" val="386713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FC4EF-E148-42B2-9705-E023E3058163}"/>
              </a:ext>
            </a:extLst>
          </p:cNvPr>
          <p:cNvSpPr>
            <a:spLocks noGrp="1"/>
          </p:cNvSpPr>
          <p:nvPr>
            <p:ph type="title"/>
          </p:nvPr>
        </p:nvSpPr>
        <p:spPr>
          <a:xfrm>
            <a:off x="267855" y="532039"/>
            <a:ext cx="11566879" cy="890253"/>
          </a:xfrm>
        </p:spPr>
        <p:txBody>
          <a:bodyPr/>
          <a:lstStyle/>
          <a:p>
            <a:r>
              <a:rPr lang="en-US" dirty="0"/>
              <a:t>Figure 12: Larger Multifamily Buildings Account for Most of the Recent Growth in the Rental Stock</a:t>
            </a:r>
          </a:p>
        </p:txBody>
      </p:sp>
      <p:graphicFrame>
        <p:nvGraphicFramePr>
          <p:cNvPr id="8" name="Content Placeholder 7" descr="Figure 12 compares the number of rental units by structure type in 2014 and 2019. The number of single-family rentals declined from 16.1 to 15.3 million units while apartments in multifamily buildings with 20 or more units rose from 9.3 to 11 million units. The rental stock dipped slightly in multifamily buildings with 2–4 units and had just a small increase in buildings with 5–19 units.">
            <a:extLst>
              <a:ext uri="{FF2B5EF4-FFF2-40B4-BE49-F238E27FC236}">
                <a16:creationId xmlns:a16="http://schemas.microsoft.com/office/drawing/2014/main" id="{582AF8E9-C5C4-42E3-BA91-BD86110DF9CA}"/>
              </a:ext>
            </a:extLst>
          </p:cNvPr>
          <p:cNvGraphicFramePr>
            <a:graphicFrameLocks noGrp="1"/>
          </p:cNvGraphicFramePr>
          <p:nvPr>
            <p:ph idx="1"/>
            <p:extLst>
              <p:ext uri="{D42A27DB-BD31-4B8C-83A1-F6EECF244321}">
                <p14:modId xmlns:p14="http://schemas.microsoft.com/office/powerpoint/2010/main" val="44576412"/>
              </p:ext>
            </p:extLst>
          </p:nvPr>
        </p:nvGraphicFramePr>
        <p:xfrm>
          <a:off x="268288" y="1573213"/>
          <a:ext cx="10741915" cy="42037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B403371A-338C-469C-969D-1C447A05ACE8}"/>
              </a:ext>
            </a:extLst>
          </p:cNvPr>
          <p:cNvSpPr>
            <a:spLocks noGrp="1"/>
          </p:cNvSpPr>
          <p:nvPr>
            <p:ph type="body" sz="quarter" idx="10"/>
          </p:nvPr>
        </p:nvSpPr>
        <p:spPr/>
        <p:txBody>
          <a:bodyPr/>
          <a:lstStyle/>
          <a:p>
            <a:r>
              <a:rPr lang="en-US"/>
              <a:t>Note: Rental units may be occupied, vacant for rent, or rented but unoccupied. </a:t>
            </a:r>
          </a:p>
          <a:p>
            <a:r>
              <a:rPr lang="en-US"/>
              <a:t>Source: JCHS tabulations of US Census Bureau, American Community Survey 1-Year Estimates.</a:t>
            </a:r>
          </a:p>
        </p:txBody>
      </p:sp>
    </p:spTree>
    <p:extLst>
      <p:ext uri="{BB962C8B-B14F-4D97-AF65-F5344CB8AC3E}">
        <p14:creationId xmlns:p14="http://schemas.microsoft.com/office/powerpoint/2010/main" val="1267774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0C048-5866-4FAD-AB6B-E918B96F395A}"/>
              </a:ext>
            </a:extLst>
          </p:cNvPr>
          <p:cNvSpPr>
            <a:spLocks noGrp="1"/>
          </p:cNvSpPr>
          <p:nvPr>
            <p:ph type="title"/>
          </p:nvPr>
        </p:nvSpPr>
        <p:spPr>
          <a:xfrm>
            <a:off x="267855" y="286572"/>
            <a:ext cx="11562195" cy="958019"/>
          </a:xfrm>
        </p:spPr>
        <p:txBody>
          <a:bodyPr/>
          <a:lstStyle/>
          <a:p>
            <a:r>
              <a:rPr lang="en-US" sz="2700" dirty="0"/>
              <a:t>Figure 13: The Types of Housing Available for Rent Range Widely Across Markets With Low-Rent Units Much More Prevalent in Rural Areas</a:t>
            </a:r>
            <a:endParaRPr lang="en-US" sz="2700" dirty="0">
              <a:highlight>
                <a:srgbClr val="FFFF00"/>
              </a:highlight>
            </a:endParaRPr>
          </a:p>
        </p:txBody>
      </p:sp>
      <p:graphicFrame>
        <p:nvGraphicFramePr>
          <p:cNvPr id="10" name="Content Placeholder 13" descr="This two-panel chart compares the rental stock by structure type and rent level in urban, suburban, and rural neighborhoods. The first panel shows that apartments in large multifamily buildings with at least 20 units are most common in urban neighborhoods, making up 30 percent of the stock. Smaller multifamily are an additional 45 percent. In suburban neighborhoods, single-family and manufactured housing make up nearly half of the rental stock. These types are even more common in rural areas, accounting for just over 60 percent of the stock. The second panel shows that units with rents under $600 are just 16 percent of the rental stock in urban areas, rising to 22 percent in suburban neighborhoods, and 56 percent in rural areas. Conversely, units with rents over $1,500 make up a quarter of the urban rental stock, 15 percent in suburban areas, and just 4 percent of the rural rental stock.">
            <a:extLst>
              <a:ext uri="{FF2B5EF4-FFF2-40B4-BE49-F238E27FC236}">
                <a16:creationId xmlns:a16="http://schemas.microsoft.com/office/drawing/2014/main" id="{287F3781-6C4B-425D-BC67-4762225AA866}"/>
              </a:ext>
            </a:extLst>
          </p:cNvPr>
          <p:cNvGraphicFramePr>
            <a:graphicFrameLocks/>
          </p:cNvGraphicFramePr>
          <p:nvPr>
            <p:extLst>
              <p:ext uri="{D42A27DB-BD31-4B8C-83A1-F6EECF244321}">
                <p14:modId xmlns:p14="http://schemas.microsoft.com/office/powerpoint/2010/main" val="3199852367"/>
              </p:ext>
            </p:extLst>
          </p:nvPr>
        </p:nvGraphicFramePr>
        <p:xfrm>
          <a:off x="361949" y="1244591"/>
          <a:ext cx="5734050" cy="45323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23">
            <a:extLst>
              <a:ext uri="{FF2B5EF4-FFF2-40B4-BE49-F238E27FC236}">
                <a16:creationId xmlns:a16="http://schemas.microsoft.com/office/drawing/2014/main" id="{B6432ABC-393A-434A-9338-31367A35B287}"/>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045869375"/>
              </p:ext>
            </p:extLst>
          </p:nvPr>
        </p:nvGraphicFramePr>
        <p:xfrm>
          <a:off x="6095999" y="1244590"/>
          <a:ext cx="5734051" cy="4532322"/>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Placeholder 5">
            <a:extLst>
              <a:ext uri="{FF2B5EF4-FFF2-40B4-BE49-F238E27FC236}">
                <a16:creationId xmlns:a16="http://schemas.microsoft.com/office/drawing/2014/main" id="{5382A511-069D-4C55-829F-12870EDAF965}"/>
              </a:ext>
            </a:extLst>
          </p:cNvPr>
          <p:cNvSpPr>
            <a:spLocks noGrp="1"/>
          </p:cNvSpPr>
          <p:nvPr>
            <p:ph type="body" sz="quarter" idx="12"/>
          </p:nvPr>
        </p:nvSpPr>
        <p:spPr/>
        <p:txBody>
          <a:bodyPr/>
          <a:lstStyle/>
          <a:p>
            <a:r>
              <a:rPr lang="en-US" dirty="0"/>
              <a:t>Notes: Data include occupied rental units only. Manufactured housing includes other structures such as boats and RVs. Contract rents exclude utility costs. </a:t>
            </a:r>
          </a:p>
          <a:p>
            <a:r>
              <a:rPr lang="en-US" dirty="0"/>
              <a:t>Sources: JCHS tabulations of US Census Bureau, 2019 American Community Survey 5-Year Estimates; Housing Assistance Council's Rural &amp; Small Town Typology Database.</a:t>
            </a:r>
          </a:p>
        </p:txBody>
      </p:sp>
    </p:spTree>
    <p:extLst>
      <p:ext uri="{BB962C8B-B14F-4D97-AF65-F5344CB8AC3E}">
        <p14:creationId xmlns:p14="http://schemas.microsoft.com/office/powerpoint/2010/main" val="2618123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6CA758A-043D-48C5-98B0-432E3CB4BCD3}"/>
              </a:ext>
              <a:ext uri="{C183D7F6-B498-43B3-948B-1728B52AA6E4}">
                <adec:decorative xmlns:adec="http://schemas.microsoft.com/office/drawing/2017/decorative" val="1"/>
              </a:ext>
            </a:extLst>
          </p:cNvPr>
          <p:cNvSpPr/>
          <p:nvPr/>
        </p:nvSpPr>
        <p:spPr>
          <a:xfrm>
            <a:off x="1694576" y="2018413"/>
            <a:ext cx="964734" cy="2620698"/>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82340BB-5529-44BD-800E-F677737B3865}"/>
              </a:ext>
              <a:ext uri="{C183D7F6-B498-43B3-948B-1728B52AA6E4}">
                <adec:decorative xmlns:adec="http://schemas.microsoft.com/office/drawing/2017/decorative" val="1"/>
              </a:ext>
            </a:extLst>
          </p:cNvPr>
          <p:cNvSpPr/>
          <p:nvPr/>
        </p:nvSpPr>
        <p:spPr>
          <a:xfrm>
            <a:off x="3667387" y="2018413"/>
            <a:ext cx="964734" cy="2620698"/>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7EAEA38-BE35-440D-9D2A-3B936F6B1127}"/>
              </a:ext>
              <a:ext uri="{C183D7F6-B498-43B3-948B-1728B52AA6E4}">
                <adec:decorative xmlns:adec="http://schemas.microsoft.com/office/drawing/2017/decorative" val="1"/>
              </a:ext>
            </a:extLst>
          </p:cNvPr>
          <p:cNvSpPr/>
          <p:nvPr/>
        </p:nvSpPr>
        <p:spPr>
          <a:xfrm>
            <a:off x="5613633" y="2018413"/>
            <a:ext cx="964734" cy="2620698"/>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D8CC3F9-4614-4DE3-9A5F-6DF765A4CABE}"/>
              </a:ext>
              <a:ext uri="{C183D7F6-B498-43B3-948B-1728B52AA6E4}">
                <adec:decorative xmlns:adec="http://schemas.microsoft.com/office/drawing/2017/decorative" val="1"/>
              </a:ext>
            </a:extLst>
          </p:cNvPr>
          <p:cNvSpPr/>
          <p:nvPr/>
        </p:nvSpPr>
        <p:spPr>
          <a:xfrm>
            <a:off x="7572462" y="2018413"/>
            <a:ext cx="964734" cy="2620698"/>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933BB9-0F59-4393-B855-F87F5C2F7F1B}"/>
              </a:ext>
              <a:ext uri="{C183D7F6-B498-43B3-948B-1728B52AA6E4}">
                <adec:decorative xmlns:adec="http://schemas.microsoft.com/office/drawing/2017/decorative" val="1"/>
              </a:ext>
            </a:extLst>
          </p:cNvPr>
          <p:cNvSpPr/>
          <p:nvPr/>
        </p:nvSpPr>
        <p:spPr>
          <a:xfrm>
            <a:off x="9532690" y="2018413"/>
            <a:ext cx="964734" cy="2620699"/>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35EB86-E458-4FA0-86C5-3C3E1BC94504}"/>
              </a:ext>
            </a:extLst>
          </p:cNvPr>
          <p:cNvSpPr>
            <a:spLocks noGrp="1"/>
          </p:cNvSpPr>
          <p:nvPr>
            <p:ph type="title"/>
          </p:nvPr>
        </p:nvSpPr>
        <p:spPr/>
        <p:txBody>
          <a:bodyPr/>
          <a:lstStyle/>
          <a:p>
            <a:r>
              <a:rPr lang="en-US" dirty="0"/>
              <a:t>Figure 14: Rental Property Owners Continue to Invest Heavily in Capital Improvements</a:t>
            </a:r>
          </a:p>
        </p:txBody>
      </p:sp>
      <p:graphicFrame>
        <p:nvGraphicFramePr>
          <p:cNvPr id="10" name="Content Placeholder 9" descr="Figure 14 provides the amount spent on rental maintenance and rental improvements in each year from 2009–2019. Improvement spending is consistently higher than maintenance spending in each year except 2010 and rose almost evenly from $23 billion in 2009 to $57 billion in 2019. Maintenance spending has remained at nearly the same level over this period, rising only slightly from $21 billion in 2009 to $22 billion in 2019.">
            <a:extLst>
              <a:ext uri="{FF2B5EF4-FFF2-40B4-BE49-F238E27FC236}">
                <a16:creationId xmlns:a16="http://schemas.microsoft.com/office/drawing/2014/main" id="{96DC9863-AEFF-4A21-824F-7971BCA6EED7}"/>
              </a:ext>
            </a:extLst>
          </p:cNvPr>
          <p:cNvGraphicFramePr>
            <a:graphicFrameLocks noGrp="1"/>
          </p:cNvGraphicFramePr>
          <p:nvPr>
            <p:ph idx="1"/>
            <p:extLst>
              <p:ext uri="{D42A27DB-BD31-4B8C-83A1-F6EECF244321}">
                <p14:modId xmlns:p14="http://schemas.microsoft.com/office/powerpoint/2010/main" val="3057854302"/>
              </p:ext>
            </p:extLst>
          </p:nvPr>
        </p:nvGraphicFramePr>
        <p:xfrm>
          <a:off x="268209" y="1531832"/>
          <a:ext cx="11566525" cy="405215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9A44D7DF-B1EE-42B0-A29E-E7B13754A661}"/>
              </a:ext>
            </a:extLst>
          </p:cNvPr>
          <p:cNvSpPr>
            <a:spLocks noGrp="1"/>
          </p:cNvSpPr>
          <p:nvPr>
            <p:ph type="body" sz="quarter" idx="10"/>
          </p:nvPr>
        </p:nvSpPr>
        <p:spPr>
          <a:xfrm>
            <a:off x="267855" y="5696316"/>
            <a:ext cx="10742349" cy="765030"/>
          </a:xfrm>
        </p:spPr>
        <p:txBody>
          <a:bodyPr/>
          <a:lstStyle/>
          <a:p>
            <a:r>
              <a:rPr lang="en-US" dirty="0"/>
              <a:t>Notes: Market spending is in nominal dollars. Improvements include remodels, replacements, additions, structural alterations, and other activities that increase the value of the housing stock. Maintenance projects preserve the current quality of homes.</a:t>
            </a:r>
          </a:p>
          <a:p>
            <a:r>
              <a:rPr lang="en-US" dirty="0"/>
              <a:t>Source: JCHS analysis of US Census Bureau, Surveys of Residential Alterations and Repairs (C-50), and National Apartment Association, Surveys of Operating Income &amp; Expenses.</a:t>
            </a:r>
          </a:p>
        </p:txBody>
      </p:sp>
    </p:spTree>
    <p:extLst>
      <p:ext uri="{BB962C8B-B14F-4D97-AF65-F5344CB8AC3E}">
        <p14:creationId xmlns:p14="http://schemas.microsoft.com/office/powerpoint/2010/main" val="4130763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CA482-3852-4585-9841-619B24C4DE58}"/>
              </a:ext>
            </a:extLst>
          </p:cNvPr>
          <p:cNvSpPr>
            <a:spLocks noGrp="1"/>
          </p:cNvSpPr>
          <p:nvPr>
            <p:ph type="title"/>
          </p:nvPr>
        </p:nvSpPr>
        <p:spPr/>
        <p:txBody>
          <a:bodyPr/>
          <a:lstStyle/>
          <a:p>
            <a:r>
              <a:rPr lang="en-US" dirty="0"/>
              <a:t>Figure 15: Inadequacy is More Common in Older Rental Housing</a:t>
            </a:r>
          </a:p>
        </p:txBody>
      </p:sp>
      <p:graphicFrame>
        <p:nvGraphicFramePr>
          <p:cNvPr id="9" name="Content Placeholder 8" descr="Stacked columns show the share of rental units that are severely or moderately structurally inadequate by the year the structure was built. Units built before 1940 have the highest rate with 4 percent that are severely inadequate and 8 percent that are moderately inadequate. The share decreases as the year built is more recent, down to 1 percent severe and 4 percent moderate inadequacy for units built in 2000–2019. Across all rental units, 2 percent are severely inadequate while 6 percent are moderately inadequate.">
            <a:extLst>
              <a:ext uri="{FF2B5EF4-FFF2-40B4-BE49-F238E27FC236}">
                <a16:creationId xmlns:a16="http://schemas.microsoft.com/office/drawing/2014/main" id="{23C2F36A-8905-490D-B0A6-761DCDF9233B}"/>
              </a:ext>
            </a:extLst>
          </p:cNvPr>
          <p:cNvGraphicFramePr>
            <a:graphicFrameLocks noGrp="1"/>
          </p:cNvGraphicFramePr>
          <p:nvPr>
            <p:ph idx="1"/>
            <p:extLst>
              <p:ext uri="{D42A27DB-BD31-4B8C-83A1-F6EECF244321}">
                <p14:modId xmlns:p14="http://schemas.microsoft.com/office/powerpoint/2010/main" val="1147607762"/>
              </p:ext>
            </p:extLst>
          </p:nvPr>
        </p:nvGraphicFramePr>
        <p:xfrm>
          <a:off x="268288" y="1573213"/>
          <a:ext cx="11566525" cy="42037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ECE02420-4AB8-4A45-9BB3-034E9A2CADDF}"/>
              </a:ext>
            </a:extLst>
          </p:cNvPr>
          <p:cNvSpPr>
            <a:spLocks noGrp="1"/>
          </p:cNvSpPr>
          <p:nvPr>
            <p:ph type="body" sz="quarter" idx="10"/>
          </p:nvPr>
        </p:nvSpPr>
        <p:spPr>
          <a:xfrm>
            <a:off x="267855" y="5927834"/>
            <a:ext cx="10742349" cy="533511"/>
          </a:xfrm>
        </p:spPr>
        <p:txBody>
          <a:bodyPr/>
          <a:lstStyle/>
          <a:p>
            <a:r>
              <a:rPr lang="en-US"/>
              <a:t>Notes: Rental units may be occupied, vacant for rent, or rented but unoccupied. Housing inadequacy includes large holes and leaks or the absence of basic features such as plumbing, electricity, water, or heat. Units are moderately or severely inadequate depending on the type and number of these physical problems. </a:t>
            </a:r>
          </a:p>
          <a:p>
            <a:r>
              <a:rPr lang="en-US"/>
              <a:t>Source: JCHS tabulations of HUD, 2019 American Housing Survey.</a:t>
            </a:r>
          </a:p>
        </p:txBody>
      </p:sp>
    </p:spTree>
    <p:extLst>
      <p:ext uri="{BB962C8B-B14F-4D97-AF65-F5344CB8AC3E}">
        <p14:creationId xmlns:p14="http://schemas.microsoft.com/office/powerpoint/2010/main" val="1424272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C29C7-CFE8-C442-9C26-949ECF63D397}"/>
              </a:ext>
            </a:extLst>
          </p:cNvPr>
          <p:cNvSpPr>
            <a:spLocks noGrp="1"/>
          </p:cNvSpPr>
          <p:nvPr>
            <p:ph type="ctrTitle"/>
          </p:nvPr>
        </p:nvSpPr>
        <p:spPr/>
        <p:txBody>
          <a:bodyPr/>
          <a:lstStyle/>
          <a:p>
            <a:r>
              <a:rPr lang="en-US"/>
              <a:t>1. Executive Summary</a:t>
            </a:r>
          </a:p>
        </p:txBody>
      </p:sp>
    </p:spTree>
    <p:extLst>
      <p:ext uri="{BB962C8B-B14F-4D97-AF65-F5344CB8AC3E}">
        <p14:creationId xmlns:p14="http://schemas.microsoft.com/office/powerpoint/2010/main" val="1978343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C0774-8342-4092-9F1A-155F4C19A999}"/>
              </a:ext>
            </a:extLst>
          </p:cNvPr>
          <p:cNvSpPr>
            <a:spLocks noGrp="1"/>
          </p:cNvSpPr>
          <p:nvPr>
            <p:ph type="title"/>
          </p:nvPr>
        </p:nvSpPr>
        <p:spPr/>
        <p:txBody>
          <a:bodyPr/>
          <a:lstStyle/>
          <a:p>
            <a:r>
              <a:rPr lang="en-US" dirty="0"/>
              <a:t>Figure 16: More Than 17 Million Rental Units Are Under Threat from Natural Disasters</a:t>
            </a:r>
          </a:p>
        </p:txBody>
      </p:sp>
      <p:pic>
        <p:nvPicPr>
          <p:cNvPr id="6" name="Picture 5" descr="This is a map of US counties showing the number of renter households who live in neighborhoods with high expected annual losses due to natural disasters. The West Coast, the Gulf Coast, and Florida have large populations of at-risk renters. The South and Midwest also have many high-loss counties, though many of these have fewer than 10,000 rental units in them.">
            <a:extLst>
              <a:ext uri="{FF2B5EF4-FFF2-40B4-BE49-F238E27FC236}">
                <a16:creationId xmlns:a16="http://schemas.microsoft.com/office/drawing/2014/main" id="{08A8FE51-776A-478C-A831-23E706273FC7}"/>
              </a:ext>
            </a:extLst>
          </p:cNvPr>
          <p:cNvPicPr>
            <a:picLocks noChangeAspect="1"/>
          </p:cNvPicPr>
          <p:nvPr/>
        </p:nvPicPr>
        <p:blipFill rotWithShape="1">
          <a:blip r:embed="rId2"/>
          <a:srcRect l="2695" t="7633" r="4763" b="12424"/>
          <a:stretch/>
        </p:blipFill>
        <p:spPr>
          <a:xfrm>
            <a:off x="2796365" y="1256251"/>
            <a:ext cx="6509857" cy="4345497"/>
          </a:xfrm>
          <a:prstGeom prst="rect">
            <a:avLst/>
          </a:prstGeom>
        </p:spPr>
      </p:pic>
      <p:sp>
        <p:nvSpPr>
          <p:cNvPr id="4" name="Text Placeholder 3">
            <a:extLst>
              <a:ext uri="{FF2B5EF4-FFF2-40B4-BE49-F238E27FC236}">
                <a16:creationId xmlns:a16="http://schemas.microsoft.com/office/drawing/2014/main" id="{FEDC1E77-6130-4087-8987-77EB8589FAFD}"/>
              </a:ext>
            </a:extLst>
          </p:cNvPr>
          <p:cNvSpPr>
            <a:spLocks noGrp="1"/>
          </p:cNvSpPr>
          <p:nvPr>
            <p:ph type="body" sz="quarter" idx="10"/>
          </p:nvPr>
        </p:nvSpPr>
        <p:spPr>
          <a:xfrm>
            <a:off x="267855" y="5686426"/>
            <a:ext cx="10742349" cy="774920"/>
          </a:xfrm>
        </p:spPr>
        <p:txBody>
          <a:bodyPr/>
          <a:lstStyle/>
          <a:p>
            <a:r>
              <a:rPr lang="en-US"/>
              <a:t>Notes: High-risk areas have a Relatively Moderate, Relatively High, or Very High Expected Annual Loss (EAL) score. EAL represents the average economic loss in dollars resulting from natural hazards each year. The number of units in high-risk counties are aggregated from the tract level.</a:t>
            </a:r>
          </a:p>
          <a:p>
            <a:r>
              <a:rPr lang="en-US"/>
              <a:t>Source: JCHS tabulations of Federal Emergency Management Agency, November 2021 National Risk Index EAL data, and US Census Bureau, 2019 American Community Survey 5-Year Estimates.</a:t>
            </a:r>
          </a:p>
        </p:txBody>
      </p:sp>
      <p:sp>
        <p:nvSpPr>
          <p:cNvPr id="16" name="TextBox 15">
            <a:extLst>
              <a:ext uri="{FF2B5EF4-FFF2-40B4-BE49-F238E27FC236}">
                <a16:creationId xmlns:a16="http://schemas.microsoft.com/office/drawing/2014/main" id="{BAE4866D-8817-4003-8EC8-AD6AC6B6FCCF}"/>
              </a:ext>
              <a:ext uri="{C183D7F6-B498-43B3-948B-1728B52AA6E4}">
                <adec:decorative xmlns:adec="http://schemas.microsoft.com/office/drawing/2017/decorative" val="1"/>
              </a:ext>
            </a:extLst>
          </p:cNvPr>
          <p:cNvSpPr txBox="1"/>
          <p:nvPr/>
        </p:nvSpPr>
        <p:spPr>
          <a:xfrm>
            <a:off x="267855" y="1714869"/>
            <a:ext cx="2974428" cy="584775"/>
          </a:xfrm>
          <a:prstGeom prst="rect">
            <a:avLst/>
          </a:prstGeom>
          <a:noFill/>
        </p:spPr>
        <p:txBody>
          <a:bodyPr wrap="square" lIns="91440" tIns="45720" rIns="91440" bIns="45720" rtlCol="0" anchor="t">
            <a:spAutoFit/>
          </a:bodyPr>
          <a:lstStyle/>
          <a:p>
            <a:r>
              <a:rPr lang="en-US" sz="1600" b="1" dirty="0">
                <a:solidFill>
                  <a:schemeClr val="accent1">
                    <a:lumMod val="50000"/>
                  </a:schemeClr>
                </a:solidFill>
              </a:rPr>
              <a:t>Number of Units </a:t>
            </a:r>
          </a:p>
          <a:p>
            <a:r>
              <a:rPr lang="en-US" sz="1600" b="1" dirty="0">
                <a:solidFill>
                  <a:schemeClr val="accent1">
                    <a:lumMod val="50000"/>
                  </a:schemeClr>
                </a:solidFill>
              </a:rPr>
              <a:t>In High-Risk Counties</a:t>
            </a:r>
            <a:endParaRPr lang="en-US" sz="1600" b="1" dirty="0">
              <a:solidFill>
                <a:schemeClr val="accent1">
                  <a:lumMod val="50000"/>
                </a:schemeClr>
              </a:solidFill>
              <a:cs typeface="Arial"/>
            </a:endParaRPr>
          </a:p>
        </p:txBody>
      </p:sp>
      <p:sp>
        <p:nvSpPr>
          <p:cNvPr id="15" name="TextBox 14">
            <a:extLst>
              <a:ext uri="{FF2B5EF4-FFF2-40B4-BE49-F238E27FC236}">
                <a16:creationId xmlns:a16="http://schemas.microsoft.com/office/drawing/2014/main" id="{3BA3B4BF-2F49-4D78-A9F1-CC366644935E}"/>
              </a:ext>
              <a:ext uri="{C183D7F6-B498-43B3-948B-1728B52AA6E4}">
                <adec:decorative xmlns:adec="http://schemas.microsoft.com/office/drawing/2017/decorative" val="1"/>
              </a:ext>
            </a:extLst>
          </p:cNvPr>
          <p:cNvSpPr txBox="1"/>
          <p:nvPr/>
        </p:nvSpPr>
        <p:spPr>
          <a:xfrm>
            <a:off x="596285" y="2303570"/>
            <a:ext cx="3128076" cy="1054135"/>
          </a:xfrm>
          <a:prstGeom prst="rect">
            <a:avLst/>
          </a:prstGeom>
          <a:noFill/>
        </p:spPr>
        <p:txBody>
          <a:bodyPr wrap="square" rtlCol="0">
            <a:spAutoFit/>
          </a:bodyPr>
          <a:lstStyle/>
          <a:p>
            <a:pPr>
              <a:lnSpc>
                <a:spcPct val="114000"/>
              </a:lnSpc>
            </a:pPr>
            <a:r>
              <a:rPr lang="en-US" sz="1400" dirty="0">
                <a:solidFill>
                  <a:schemeClr val="accent1">
                    <a:lumMod val="50000"/>
                  </a:schemeClr>
                </a:solidFill>
              </a:rPr>
              <a:t>Under 2,000</a:t>
            </a:r>
          </a:p>
          <a:p>
            <a:pPr>
              <a:lnSpc>
                <a:spcPct val="114000"/>
              </a:lnSpc>
            </a:pPr>
            <a:r>
              <a:rPr lang="en-US" sz="1400" dirty="0">
                <a:solidFill>
                  <a:schemeClr val="accent1">
                    <a:lumMod val="50000"/>
                  </a:schemeClr>
                </a:solidFill>
              </a:rPr>
              <a:t>2,000–9,999</a:t>
            </a:r>
          </a:p>
          <a:p>
            <a:pPr>
              <a:lnSpc>
                <a:spcPct val="114000"/>
              </a:lnSpc>
            </a:pPr>
            <a:r>
              <a:rPr lang="en-US" sz="1400" dirty="0">
                <a:solidFill>
                  <a:schemeClr val="accent1">
                    <a:lumMod val="50000"/>
                  </a:schemeClr>
                </a:solidFill>
              </a:rPr>
              <a:t>10,000–19,999</a:t>
            </a:r>
          </a:p>
          <a:p>
            <a:pPr>
              <a:lnSpc>
                <a:spcPct val="114000"/>
              </a:lnSpc>
            </a:pPr>
            <a:r>
              <a:rPr lang="en-US" sz="1400" dirty="0">
                <a:solidFill>
                  <a:schemeClr val="accent1">
                    <a:lumMod val="50000"/>
                  </a:schemeClr>
                </a:solidFill>
              </a:rPr>
              <a:t>20,000 and Over (Up to 1.6 Million)</a:t>
            </a:r>
          </a:p>
        </p:txBody>
      </p:sp>
      <p:sp>
        <p:nvSpPr>
          <p:cNvPr id="12" name="Rectangle 6">
            <a:extLst>
              <a:ext uri="{FF2B5EF4-FFF2-40B4-BE49-F238E27FC236}">
                <a16:creationId xmlns:a16="http://schemas.microsoft.com/office/drawing/2014/main" id="{66327AA4-070F-47CF-8A3F-C58776CB78A3}"/>
              </a:ext>
              <a:ext uri="{C183D7F6-B498-43B3-948B-1728B52AA6E4}">
                <adec:decorative xmlns:adec="http://schemas.microsoft.com/office/drawing/2017/decorative" val="1"/>
              </a:ext>
            </a:extLst>
          </p:cNvPr>
          <p:cNvSpPr>
            <a:spLocks noChangeArrowheads="1"/>
          </p:cNvSpPr>
          <p:nvPr/>
        </p:nvSpPr>
        <p:spPr bwMode="auto">
          <a:xfrm>
            <a:off x="369192" y="2365798"/>
            <a:ext cx="239277" cy="190500"/>
          </a:xfrm>
          <a:prstGeom prst="rect">
            <a:avLst/>
          </a:prstGeom>
          <a:solidFill>
            <a:srgbClr val="E1E1E1"/>
          </a:solidFill>
          <a:ln w="4763">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7" name="Group 6">
            <a:extLst>
              <a:ext uri="{FF2B5EF4-FFF2-40B4-BE49-F238E27FC236}">
                <a16:creationId xmlns:a16="http://schemas.microsoft.com/office/drawing/2014/main" id="{D091DB1D-04A9-4A70-AC7B-F7FAD628D701}"/>
              </a:ext>
              <a:ext uri="{C183D7F6-B498-43B3-948B-1728B52AA6E4}">
                <adec:decorative xmlns:adec="http://schemas.microsoft.com/office/drawing/2017/decorative" val="1"/>
              </a:ext>
            </a:extLst>
          </p:cNvPr>
          <p:cNvGrpSpPr/>
          <p:nvPr/>
        </p:nvGrpSpPr>
        <p:grpSpPr>
          <a:xfrm>
            <a:off x="369192" y="2618526"/>
            <a:ext cx="239277" cy="681047"/>
            <a:chOff x="267855" y="4252505"/>
            <a:chExt cx="376238" cy="681047"/>
          </a:xfrm>
        </p:grpSpPr>
        <p:sp>
          <p:nvSpPr>
            <p:cNvPr id="13" name="Rectangle 8">
              <a:extLst>
                <a:ext uri="{FF2B5EF4-FFF2-40B4-BE49-F238E27FC236}">
                  <a16:creationId xmlns:a16="http://schemas.microsoft.com/office/drawing/2014/main" id="{0121EF1A-22E5-4D99-B3C7-5D2902ABFA8F}"/>
                </a:ext>
              </a:extLst>
            </p:cNvPr>
            <p:cNvSpPr>
              <a:spLocks noChangeArrowheads="1"/>
            </p:cNvSpPr>
            <p:nvPr/>
          </p:nvSpPr>
          <p:spPr bwMode="auto">
            <a:xfrm>
              <a:off x="267855" y="4252505"/>
              <a:ext cx="376238" cy="190500"/>
            </a:xfrm>
            <a:prstGeom prst="rect">
              <a:avLst/>
            </a:prstGeom>
            <a:solidFill>
              <a:srgbClr val="FFC52F"/>
            </a:solidFill>
            <a:ln w="4763">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0">
              <a:extLst>
                <a:ext uri="{FF2B5EF4-FFF2-40B4-BE49-F238E27FC236}">
                  <a16:creationId xmlns:a16="http://schemas.microsoft.com/office/drawing/2014/main" id="{0078D603-A3F6-4D6A-80D8-80B30DA9251B}"/>
                </a:ext>
              </a:extLst>
            </p:cNvPr>
            <p:cNvSpPr>
              <a:spLocks noChangeArrowheads="1"/>
            </p:cNvSpPr>
            <p:nvPr/>
          </p:nvSpPr>
          <p:spPr bwMode="auto">
            <a:xfrm>
              <a:off x="267855" y="4498381"/>
              <a:ext cx="376238" cy="190500"/>
            </a:xfrm>
            <a:prstGeom prst="rect">
              <a:avLst/>
            </a:prstGeom>
            <a:solidFill>
              <a:srgbClr val="F26829"/>
            </a:solidFill>
            <a:ln w="4763">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2">
              <a:extLst>
                <a:ext uri="{FF2B5EF4-FFF2-40B4-BE49-F238E27FC236}">
                  <a16:creationId xmlns:a16="http://schemas.microsoft.com/office/drawing/2014/main" id="{DEE284D9-08E1-41B5-9234-9090CB326703}"/>
                </a:ext>
              </a:extLst>
            </p:cNvPr>
            <p:cNvSpPr>
              <a:spLocks noChangeArrowheads="1"/>
            </p:cNvSpPr>
            <p:nvPr/>
          </p:nvSpPr>
          <p:spPr bwMode="auto">
            <a:xfrm>
              <a:off x="267855" y="4744639"/>
              <a:ext cx="376238" cy="188913"/>
            </a:xfrm>
            <a:prstGeom prst="rect">
              <a:avLst/>
            </a:prstGeom>
            <a:solidFill>
              <a:srgbClr val="43273B"/>
            </a:solidFill>
            <a:ln w="4763">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22040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35724-DC7B-6F46-B494-A72A278E7CCA}"/>
              </a:ext>
            </a:extLst>
          </p:cNvPr>
          <p:cNvSpPr>
            <a:spLocks noGrp="1"/>
          </p:cNvSpPr>
          <p:nvPr>
            <p:ph type="ctrTitle"/>
          </p:nvPr>
        </p:nvSpPr>
        <p:spPr/>
        <p:txBody>
          <a:bodyPr/>
          <a:lstStyle/>
          <a:p>
            <a:r>
              <a:rPr lang="en-US"/>
              <a:t>4. Rental Housing Markets</a:t>
            </a:r>
          </a:p>
        </p:txBody>
      </p:sp>
    </p:spTree>
    <p:extLst>
      <p:ext uri="{BB962C8B-B14F-4D97-AF65-F5344CB8AC3E}">
        <p14:creationId xmlns:p14="http://schemas.microsoft.com/office/powerpoint/2010/main" val="4032676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159646-9A15-4505-8289-77BC4644F170}"/>
              </a:ext>
              <a:ext uri="{C183D7F6-B498-43B3-948B-1728B52AA6E4}">
                <adec:decorative xmlns:adec="http://schemas.microsoft.com/office/drawing/2017/decorative" val="1"/>
              </a:ext>
            </a:extLst>
          </p:cNvPr>
          <p:cNvSpPr/>
          <p:nvPr/>
        </p:nvSpPr>
        <p:spPr>
          <a:xfrm>
            <a:off x="2438400" y="2152344"/>
            <a:ext cx="1594338" cy="2860431"/>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A9D54B0-EE01-47FE-8841-77A50623217D}"/>
              </a:ext>
              <a:ext uri="{C183D7F6-B498-43B3-948B-1728B52AA6E4}">
                <adec:decorative xmlns:adec="http://schemas.microsoft.com/office/drawing/2017/decorative" val="1"/>
              </a:ext>
            </a:extLst>
          </p:cNvPr>
          <p:cNvSpPr/>
          <p:nvPr/>
        </p:nvSpPr>
        <p:spPr>
          <a:xfrm>
            <a:off x="5638256" y="2145320"/>
            <a:ext cx="1594338" cy="2860431"/>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756EB43-4A5F-44CC-83D9-B6CEAE3384CC}"/>
              </a:ext>
              <a:ext uri="{C183D7F6-B498-43B3-948B-1728B52AA6E4}">
                <adec:decorative xmlns:adec="http://schemas.microsoft.com/office/drawing/2017/decorative" val="1"/>
              </a:ext>
            </a:extLst>
          </p:cNvPr>
          <p:cNvSpPr/>
          <p:nvPr/>
        </p:nvSpPr>
        <p:spPr>
          <a:xfrm>
            <a:off x="8838112" y="2152344"/>
            <a:ext cx="1594338" cy="2860431"/>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3DFC4F-E35C-4AC2-B9E7-64A06A7E53FC}"/>
              </a:ext>
            </a:extLst>
          </p:cNvPr>
          <p:cNvSpPr>
            <a:spLocks noGrp="1"/>
          </p:cNvSpPr>
          <p:nvPr>
            <p:ph type="title"/>
          </p:nvPr>
        </p:nvSpPr>
        <p:spPr>
          <a:xfrm>
            <a:off x="312560" y="296562"/>
            <a:ext cx="11566525" cy="934940"/>
          </a:xfrm>
        </p:spPr>
        <p:txBody>
          <a:bodyPr/>
          <a:lstStyle/>
          <a:p>
            <a:r>
              <a:rPr lang="en-US" dirty="0"/>
              <a:t>Figure 17: After a Sharp Rise, Vacancy Rates in Prime Urban Markets Plunged to Historic Lows</a:t>
            </a:r>
          </a:p>
        </p:txBody>
      </p:sp>
      <p:pic>
        <p:nvPicPr>
          <p:cNvPr id="11" name="Picture 10" descr="There are four lines showing the vacancy rate for all professionally managed apartments CoStar tracks and apartments in prime urban, other urban, and suburban areas from 2015 through the third quarter of 2021. Vacancies were relatively stable before rising sharply during the pandemic, especially in prime urban areas. Since the fourth quarter of 2020, vacancy rates have decreased rapidly below pre-pandemic levels.">
            <a:extLst>
              <a:ext uri="{FF2B5EF4-FFF2-40B4-BE49-F238E27FC236}">
                <a16:creationId xmlns:a16="http://schemas.microsoft.com/office/drawing/2014/main" id="{4974C31A-66CA-4E24-BD01-AB4CA31A0076}"/>
              </a:ext>
            </a:extLst>
          </p:cNvPr>
          <p:cNvPicPr>
            <a:picLocks noChangeAspect="1"/>
          </p:cNvPicPr>
          <p:nvPr/>
        </p:nvPicPr>
        <p:blipFill>
          <a:blip r:embed="rId3"/>
          <a:stretch>
            <a:fillRect/>
          </a:stretch>
        </p:blipFill>
        <p:spPr>
          <a:xfrm>
            <a:off x="307874" y="1555384"/>
            <a:ext cx="11571211" cy="4371211"/>
          </a:xfrm>
          <a:prstGeom prst="rect">
            <a:avLst/>
          </a:prstGeom>
        </p:spPr>
      </p:pic>
      <p:sp>
        <p:nvSpPr>
          <p:cNvPr id="5" name="Text Placeholder 4">
            <a:extLst>
              <a:ext uri="{FF2B5EF4-FFF2-40B4-BE49-F238E27FC236}">
                <a16:creationId xmlns:a16="http://schemas.microsoft.com/office/drawing/2014/main" id="{C2382837-B685-42AF-8D21-6253C2004074}"/>
              </a:ext>
            </a:extLst>
          </p:cNvPr>
          <p:cNvSpPr>
            <a:spLocks noGrp="1"/>
          </p:cNvSpPr>
          <p:nvPr>
            <p:ph type="body" sz="quarter" idx="11"/>
          </p:nvPr>
        </p:nvSpPr>
        <p:spPr>
          <a:xfrm>
            <a:off x="267855" y="5926595"/>
            <a:ext cx="10742349" cy="533511"/>
          </a:xfrm>
        </p:spPr>
        <p:txBody>
          <a:bodyPr/>
          <a:lstStyle/>
          <a:p>
            <a:r>
              <a:rPr lang="en-US"/>
              <a:t>Notes: Urban/suburban areas are defined based on density in the 54 largest markets that CoStar tracks. Prime submarkets are those with the highest rents.</a:t>
            </a:r>
          </a:p>
          <a:p>
            <a:r>
              <a:rPr lang="en-US"/>
              <a:t>Source: JCHS tabulations of CoStar data.</a:t>
            </a:r>
          </a:p>
        </p:txBody>
      </p:sp>
      <p:sp>
        <p:nvSpPr>
          <p:cNvPr id="4" name="Rectangle 3">
            <a:extLst>
              <a:ext uri="{FF2B5EF4-FFF2-40B4-BE49-F238E27FC236}">
                <a16:creationId xmlns:a16="http://schemas.microsoft.com/office/drawing/2014/main" id="{348BC9A9-D141-4609-8631-37536AA0E3C3}"/>
              </a:ext>
              <a:ext uri="{C183D7F6-B498-43B3-948B-1728B52AA6E4}">
                <adec:decorative xmlns:adec="http://schemas.microsoft.com/office/drawing/2017/decorative" val="1"/>
              </a:ext>
            </a:extLst>
          </p:cNvPr>
          <p:cNvSpPr/>
          <p:nvPr/>
        </p:nvSpPr>
        <p:spPr>
          <a:xfrm>
            <a:off x="844062" y="5012775"/>
            <a:ext cx="1594338" cy="324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ED9C2A-E85C-40F0-BB47-7FDC4D2F2861}"/>
              </a:ext>
              <a:ext uri="{C183D7F6-B498-43B3-948B-1728B52AA6E4}">
                <adec:decorative xmlns:adec="http://schemas.microsoft.com/office/drawing/2017/decorative" val="1"/>
              </a:ext>
            </a:extLst>
          </p:cNvPr>
          <p:cNvSpPr/>
          <p:nvPr/>
        </p:nvSpPr>
        <p:spPr>
          <a:xfrm>
            <a:off x="837003" y="5004903"/>
            <a:ext cx="1608455" cy="383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rPr>
              <a:t>2015</a:t>
            </a:r>
          </a:p>
        </p:txBody>
      </p:sp>
      <p:sp>
        <p:nvSpPr>
          <p:cNvPr id="13" name="Rectangle 12">
            <a:extLst>
              <a:ext uri="{FF2B5EF4-FFF2-40B4-BE49-F238E27FC236}">
                <a16:creationId xmlns:a16="http://schemas.microsoft.com/office/drawing/2014/main" id="{DFFA80F2-D3FE-498B-A49A-E255C560EC8E}"/>
              </a:ext>
              <a:ext uri="{C183D7F6-B498-43B3-948B-1728B52AA6E4}">
                <adec:decorative xmlns:adec="http://schemas.microsoft.com/office/drawing/2017/decorative" val="1"/>
              </a:ext>
            </a:extLst>
          </p:cNvPr>
          <p:cNvSpPr/>
          <p:nvPr/>
        </p:nvSpPr>
        <p:spPr>
          <a:xfrm>
            <a:off x="2422815" y="5018954"/>
            <a:ext cx="1608455" cy="383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rPr>
              <a:t>2016</a:t>
            </a:r>
          </a:p>
        </p:txBody>
      </p:sp>
      <p:sp>
        <p:nvSpPr>
          <p:cNvPr id="14" name="Rectangle 13">
            <a:extLst>
              <a:ext uri="{FF2B5EF4-FFF2-40B4-BE49-F238E27FC236}">
                <a16:creationId xmlns:a16="http://schemas.microsoft.com/office/drawing/2014/main" id="{68934590-C9B8-4AB6-8775-EDD97F3276C3}"/>
              </a:ext>
              <a:ext uri="{C183D7F6-B498-43B3-948B-1728B52AA6E4}">
                <adec:decorative xmlns:adec="http://schemas.microsoft.com/office/drawing/2017/decorative" val="1"/>
              </a:ext>
            </a:extLst>
          </p:cNvPr>
          <p:cNvSpPr/>
          <p:nvPr/>
        </p:nvSpPr>
        <p:spPr>
          <a:xfrm>
            <a:off x="4046855" y="5018954"/>
            <a:ext cx="1608455" cy="383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rPr>
              <a:t>2017</a:t>
            </a:r>
          </a:p>
        </p:txBody>
      </p:sp>
      <p:sp>
        <p:nvSpPr>
          <p:cNvPr id="15" name="Rectangle 14">
            <a:extLst>
              <a:ext uri="{FF2B5EF4-FFF2-40B4-BE49-F238E27FC236}">
                <a16:creationId xmlns:a16="http://schemas.microsoft.com/office/drawing/2014/main" id="{A9DC9A58-CDC5-472C-AB5D-E818CB74EEAE}"/>
              </a:ext>
              <a:ext uri="{C183D7F6-B498-43B3-948B-1728B52AA6E4}">
                <adec:decorative xmlns:adec="http://schemas.microsoft.com/office/drawing/2017/decorative" val="1"/>
              </a:ext>
            </a:extLst>
          </p:cNvPr>
          <p:cNvSpPr/>
          <p:nvPr/>
        </p:nvSpPr>
        <p:spPr>
          <a:xfrm>
            <a:off x="837003" y="5131760"/>
            <a:ext cx="429089" cy="213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7C7C37-7205-4F3C-9F9D-A379884A94BD}"/>
              </a:ext>
              <a:ext uri="{C183D7F6-B498-43B3-948B-1728B52AA6E4}">
                <adec:decorative xmlns:adec="http://schemas.microsoft.com/office/drawing/2017/decorative" val="1"/>
              </a:ext>
            </a:extLst>
          </p:cNvPr>
          <p:cNvSpPr/>
          <p:nvPr/>
        </p:nvSpPr>
        <p:spPr>
          <a:xfrm>
            <a:off x="7272809" y="5018954"/>
            <a:ext cx="1608455" cy="383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rPr>
              <a:t>2019</a:t>
            </a:r>
          </a:p>
        </p:txBody>
      </p:sp>
      <p:sp>
        <p:nvSpPr>
          <p:cNvPr id="17" name="Rectangle 16">
            <a:extLst>
              <a:ext uri="{FF2B5EF4-FFF2-40B4-BE49-F238E27FC236}">
                <a16:creationId xmlns:a16="http://schemas.microsoft.com/office/drawing/2014/main" id="{497D15B4-51F1-4FEA-83D7-4EAD1C81B1A5}"/>
              </a:ext>
              <a:ext uri="{C183D7F6-B498-43B3-948B-1728B52AA6E4}">
                <adec:decorative xmlns:adec="http://schemas.microsoft.com/office/drawing/2017/decorative" val="1"/>
              </a:ext>
            </a:extLst>
          </p:cNvPr>
          <p:cNvSpPr/>
          <p:nvPr/>
        </p:nvSpPr>
        <p:spPr>
          <a:xfrm>
            <a:off x="8838112" y="5006386"/>
            <a:ext cx="1608455" cy="383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rPr>
              <a:t>2020</a:t>
            </a:r>
          </a:p>
        </p:txBody>
      </p:sp>
      <p:sp>
        <p:nvSpPr>
          <p:cNvPr id="18" name="Rectangle 17">
            <a:extLst>
              <a:ext uri="{FF2B5EF4-FFF2-40B4-BE49-F238E27FC236}">
                <a16:creationId xmlns:a16="http://schemas.microsoft.com/office/drawing/2014/main" id="{8DD2FF2D-509D-445E-B9BD-1BAEED830BA1}"/>
              </a:ext>
              <a:ext uri="{C183D7F6-B498-43B3-948B-1728B52AA6E4}">
                <adec:decorative xmlns:adec="http://schemas.microsoft.com/office/drawing/2017/decorative" val="1"/>
              </a:ext>
            </a:extLst>
          </p:cNvPr>
          <p:cNvSpPr/>
          <p:nvPr/>
        </p:nvSpPr>
        <p:spPr>
          <a:xfrm>
            <a:off x="10416209" y="5018954"/>
            <a:ext cx="1224806" cy="383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rPr>
              <a:t>2021</a:t>
            </a:r>
          </a:p>
        </p:txBody>
      </p:sp>
      <p:sp>
        <p:nvSpPr>
          <p:cNvPr id="21" name="Rectangle 20">
            <a:extLst>
              <a:ext uri="{FF2B5EF4-FFF2-40B4-BE49-F238E27FC236}">
                <a16:creationId xmlns:a16="http://schemas.microsoft.com/office/drawing/2014/main" id="{C9E2FA5D-55AA-4F20-8792-30BC3965EA20}"/>
              </a:ext>
              <a:ext uri="{C183D7F6-B498-43B3-948B-1728B52AA6E4}">
                <adec:decorative xmlns:adec="http://schemas.microsoft.com/office/drawing/2017/decorative" val="1"/>
              </a:ext>
            </a:extLst>
          </p:cNvPr>
          <p:cNvSpPr/>
          <p:nvPr/>
        </p:nvSpPr>
        <p:spPr>
          <a:xfrm>
            <a:off x="867162" y="5063833"/>
            <a:ext cx="414972" cy="324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1457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2CC379-AE97-4AA9-84BF-A10D50797207}"/>
              </a:ext>
              <a:ext uri="{C183D7F6-B498-43B3-948B-1728B52AA6E4}">
                <adec:decorative xmlns:adec="http://schemas.microsoft.com/office/drawing/2017/decorative" val="1"/>
              </a:ext>
            </a:extLst>
          </p:cNvPr>
          <p:cNvSpPr/>
          <p:nvPr/>
        </p:nvSpPr>
        <p:spPr>
          <a:xfrm>
            <a:off x="4443046" y="2157046"/>
            <a:ext cx="3598985" cy="2747108"/>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049370-1C46-4410-9F2F-67BA4E4F728F}"/>
              </a:ext>
            </a:extLst>
          </p:cNvPr>
          <p:cNvSpPr>
            <a:spLocks noGrp="1"/>
          </p:cNvSpPr>
          <p:nvPr>
            <p:ph type="title"/>
          </p:nvPr>
        </p:nvSpPr>
        <p:spPr/>
        <p:txBody>
          <a:bodyPr/>
          <a:lstStyle/>
          <a:p>
            <a:r>
              <a:rPr lang="en-US" dirty="0"/>
              <a:t>Figure 18: Rents in Over Half of the Nation’s Largest Markets Were Up by Double Digits in 2021</a:t>
            </a:r>
          </a:p>
        </p:txBody>
      </p:sp>
      <p:pic>
        <p:nvPicPr>
          <p:cNvPr id="10" name="Picture 9" descr="Figure 18 shows the share of markets in the third quarter of 2019, 2020, and 2021 by year-over-year rent growth level. In 2019, no markets had rent growth above 10 percent and rents grew by less than 6 percent in most markets. Rents fell in just over a third of markets in 2020 with increases under 3 percent in an additional 39 percent of markets. In 2021, 51 percent of markets had rent growth of at least 10 percent. Rents grew by 6–10 percent in an additional 32 percent of markets.">
            <a:extLst>
              <a:ext uri="{FF2B5EF4-FFF2-40B4-BE49-F238E27FC236}">
                <a16:creationId xmlns:a16="http://schemas.microsoft.com/office/drawing/2014/main" id="{CCB85CDE-E91F-4BC8-82B3-6EC145302D05}"/>
              </a:ext>
            </a:extLst>
          </p:cNvPr>
          <p:cNvPicPr>
            <a:picLocks noChangeAspect="1"/>
          </p:cNvPicPr>
          <p:nvPr/>
        </p:nvPicPr>
        <p:blipFill>
          <a:blip r:embed="rId3"/>
          <a:stretch>
            <a:fillRect/>
          </a:stretch>
        </p:blipFill>
        <p:spPr>
          <a:xfrm>
            <a:off x="313443" y="1582433"/>
            <a:ext cx="11565114" cy="4206605"/>
          </a:xfrm>
          <a:prstGeom prst="rect">
            <a:avLst/>
          </a:prstGeom>
        </p:spPr>
      </p:pic>
      <p:sp>
        <p:nvSpPr>
          <p:cNvPr id="4" name="Text Placeholder 3">
            <a:extLst>
              <a:ext uri="{FF2B5EF4-FFF2-40B4-BE49-F238E27FC236}">
                <a16:creationId xmlns:a16="http://schemas.microsoft.com/office/drawing/2014/main" id="{C04047E1-3AF4-4DCB-9913-398F40AF10E4}"/>
              </a:ext>
            </a:extLst>
          </p:cNvPr>
          <p:cNvSpPr>
            <a:spLocks noGrp="1"/>
          </p:cNvSpPr>
          <p:nvPr>
            <p:ph type="body" sz="quarter" idx="10"/>
          </p:nvPr>
        </p:nvSpPr>
        <p:spPr/>
        <p:txBody>
          <a:bodyPr/>
          <a:lstStyle/>
          <a:p>
            <a:r>
              <a:rPr lang="en-US"/>
              <a:t>Note: Rent growth rates are for professionally managed apartments in buildings with at least 5 units in the 150 markets RealPage tracks.</a:t>
            </a:r>
          </a:p>
          <a:p>
            <a:r>
              <a:rPr lang="en-US"/>
              <a:t>Source: JCHS tabulations of RealPage data.</a:t>
            </a:r>
          </a:p>
        </p:txBody>
      </p:sp>
    </p:spTree>
    <p:extLst>
      <p:ext uri="{BB962C8B-B14F-4D97-AF65-F5344CB8AC3E}">
        <p14:creationId xmlns:p14="http://schemas.microsoft.com/office/powerpoint/2010/main" val="2689164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B73FBC-213B-4B03-AD42-3AC72EDE4A55}"/>
              </a:ext>
              <a:ext uri="{C183D7F6-B498-43B3-948B-1728B52AA6E4}">
                <adec:decorative xmlns:adec="http://schemas.microsoft.com/office/drawing/2017/decorative" val="1"/>
              </a:ext>
            </a:extLst>
          </p:cNvPr>
          <p:cNvSpPr/>
          <p:nvPr/>
        </p:nvSpPr>
        <p:spPr>
          <a:xfrm>
            <a:off x="8868427" y="2153157"/>
            <a:ext cx="1604252" cy="2851783"/>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D3A7F83-4CB4-4706-BA7A-72C165AE21AE}"/>
              </a:ext>
              <a:ext uri="{C183D7F6-B498-43B3-948B-1728B52AA6E4}">
                <adec:decorative xmlns:adec="http://schemas.microsoft.com/office/drawing/2017/decorative" val="1"/>
              </a:ext>
            </a:extLst>
          </p:cNvPr>
          <p:cNvSpPr/>
          <p:nvPr/>
        </p:nvSpPr>
        <p:spPr>
          <a:xfrm>
            <a:off x="5652987" y="2153157"/>
            <a:ext cx="1604252" cy="2851782"/>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0C522E-5857-45E5-B1E3-00337533B178}"/>
              </a:ext>
              <a:ext uri="{C183D7F6-B498-43B3-948B-1728B52AA6E4}">
                <adec:decorative xmlns:adec="http://schemas.microsoft.com/office/drawing/2017/decorative" val="1"/>
              </a:ext>
            </a:extLst>
          </p:cNvPr>
          <p:cNvSpPr/>
          <p:nvPr/>
        </p:nvSpPr>
        <p:spPr>
          <a:xfrm>
            <a:off x="2439364" y="2153157"/>
            <a:ext cx="1605987" cy="2851782"/>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3DFC4F-E35C-4AC2-B9E7-64A06A7E53FC}"/>
              </a:ext>
            </a:extLst>
          </p:cNvPr>
          <p:cNvSpPr>
            <a:spLocks noGrp="1"/>
          </p:cNvSpPr>
          <p:nvPr>
            <p:ph type="title"/>
          </p:nvPr>
        </p:nvSpPr>
        <p:spPr>
          <a:xfrm>
            <a:off x="312560" y="296562"/>
            <a:ext cx="11566525" cy="934940"/>
          </a:xfrm>
        </p:spPr>
        <p:txBody>
          <a:bodyPr/>
          <a:lstStyle/>
          <a:p>
            <a:r>
              <a:rPr lang="en-US" dirty="0"/>
              <a:t>Figure 19: Soaring Home Prices Have Added to the Pressure on Rents</a:t>
            </a:r>
          </a:p>
        </p:txBody>
      </p:sp>
      <p:graphicFrame>
        <p:nvGraphicFramePr>
          <p:cNvPr id="9" name="Content Placeholder 8" descr="Two lines show the annual percent change in typical rent and home values each month from the beginning of 2015 through September 2021. In 2020, home prices started rising rapidly while rent growth slowed. Later in the year, rents also shot up, but the continued increase in home prices reached nearly 19 percent growth by September 2021 while rents were at 11 percent growth. The difference between typical rent and home value growth was widest in July-September 2021.">
            <a:extLst>
              <a:ext uri="{FF2B5EF4-FFF2-40B4-BE49-F238E27FC236}">
                <a16:creationId xmlns:a16="http://schemas.microsoft.com/office/drawing/2014/main" id="{C79D9915-6DD3-4202-827D-9536C0EFDD38}"/>
              </a:ext>
            </a:extLst>
          </p:cNvPr>
          <p:cNvGraphicFramePr>
            <a:graphicFrameLocks noGrp="1"/>
          </p:cNvGraphicFramePr>
          <p:nvPr>
            <p:ph idx="1"/>
            <p:extLst>
              <p:ext uri="{D42A27DB-BD31-4B8C-83A1-F6EECF244321}">
                <p14:modId xmlns:p14="http://schemas.microsoft.com/office/powerpoint/2010/main" val="2595424717"/>
              </p:ext>
            </p:extLst>
          </p:nvPr>
        </p:nvGraphicFramePr>
        <p:xfrm>
          <a:off x="267855" y="1555845"/>
          <a:ext cx="11611230" cy="43707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a:extLst>
              <a:ext uri="{FF2B5EF4-FFF2-40B4-BE49-F238E27FC236}">
                <a16:creationId xmlns:a16="http://schemas.microsoft.com/office/drawing/2014/main" id="{C2382837-B685-42AF-8D21-6253C2004074}"/>
              </a:ext>
            </a:extLst>
          </p:cNvPr>
          <p:cNvSpPr>
            <a:spLocks noGrp="1"/>
          </p:cNvSpPr>
          <p:nvPr>
            <p:ph type="body" sz="quarter" idx="11"/>
          </p:nvPr>
        </p:nvSpPr>
        <p:spPr>
          <a:xfrm>
            <a:off x="267855" y="5926595"/>
            <a:ext cx="10742349" cy="533511"/>
          </a:xfrm>
        </p:spPr>
        <p:txBody>
          <a:bodyPr/>
          <a:lstStyle/>
          <a:p>
            <a:endParaRPr lang="en-US"/>
          </a:p>
          <a:p>
            <a:r>
              <a:rPr lang="en-US"/>
              <a:t>Source: JCHS tabulations of Zillow data.</a:t>
            </a:r>
          </a:p>
        </p:txBody>
      </p:sp>
      <p:sp>
        <p:nvSpPr>
          <p:cNvPr id="12" name="Rectangle 11">
            <a:extLst>
              <a:ext uri="{FF2B5EF4-FFF2-40B4-BE49-F238E27FC236}">
                <a16:creationId xmlns:a16="http://schemas.microsoft.com/office/drawing/2014/main" id="{329EF9B9-DFB3-4C9F-99B1-DCE6861AFFE6}"/>
              </a:ext>
              <a:ext uri="{C183D7F6-B498-43B3-948B-1728B52AA6E4}">
                <adec:decorative xmlns:adec="http://schemas.microsoft.com/office/drawing/2017/decorative" val="1"/>
              </a:ext>
            </a:extLst>
          </p:cNvPr>
          <p:cNvSpPr/>
          <p:nvPr/>
        </p:nvSpPr>
        <p:spPr>
          <a:xfrm>
            <a:off x="7272809" y="5018954"/>
            <a:ext cx="1608455" cy="383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rPr>
              <a:t>2019</a:t>
            </a:r>
          </a:p>
        </p:txBody>
      </p:sp>
      <p:sp>
        <p:nvSpPr>
          <p:cNvPr id="14" name="Rectangle 13">
            <a:extLst>
              <a:ext uri="{FF2B5EF4-FFF2-40B4-BE49-F238E27FC236}">
                <a16:creationId xmlns:a16="http://schemas.microsoft.com/office/drawing/2014/main" id="{2BAC5BFF-1A0C-436F-9246-C52F8E6ADF63}"/>
              </a:ext>
              <a:ext uri="{C183D7F6-B498-43B3-948B-1728B52AA6E4}">
                <adec:decorative xmlns:adec="http://schemas.microsoft.com/office/drawing/2017/decorative" val="1"/>
              </a:ext>
            </a:extLst>
          </p:cNvPr>
          <p:cNvSpPr/>
          <p:nvPr/>
        </p:nvSpPr>
        <p:spPr>
          <a:xfrm>
            <a:off x="10468319" y="5018954"/>
            <a:ext cx="1172696" cy="383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rPr>
              <a:t>2021</a:t>
            </a:r>
          </a:p>
        </p:txBody>
      </p:sp>
      <p:sp>
        <p:nvSpPr>
          <p:cNvPr id="18" name="Rectangle 17">
            <a:extLst>
              <a:ext uri="{FF2B5EF4-FFF2-40B4-BE49-F238E27FC236}">
                <a16:creationId xmlns:a16="http://schemas.microsoft.com/office/drawing/2014/main" id="{D622EDAC-DBFE-4EBA-BE62-EDFCAEFBB052}"/>
              </a:ext>
              <a:ext uri="{C183D7F6-B498-43B3-948B-1728B52AA6E4}">
                <adec:decorative xmlns:adec="http://schemas.microsoft.com/office/drawing/2017/decorative" val="1"/>
              </a:ext>
            </a:extLst>
          </p:cNvPr>
          <p:cNvSpPr/>
          <p:nvPr/>
        </p:nvSpPr>
        <p:spPr>
          <a:xfrm>
            <a:off x="837003" y="5004903"/>
            <a:ext cx="1608455" cy="383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rPr>
              <a:t>2015</a:t>
            </a:r>
          </a:p>
        </p:txBody>
      </p:sp>
      <p:sp>
        <p:nvSpPr>
          <p:cNvPr id="19" name="Rectangle 18">
            <a:extLst>
              <a:ext uri="{FF2B5EF4-FFF2-40B4-BE49-F238E27FC236}">
                <a16:creationId xmlns:a16="http://schemas.microsoft.com/office/drawing/2014/main" id="{A4164DAA-9EFC-47A5-8990-95440DCB127F}"/>
              </a:ext>
              <a:ext uri="{C183D7F6-B498-43B3-948B-1728B52AA6E4}">
                <adec:decorative xmlns:adec="http://schemas.microsoft.com/office/drawing/2017/decorative" val="1"/>
              </a:ext>
            </a:extLst>
          </p:cNvPr>
          <p:cNvSpPr/>
          <p:nvPr/>
        </p:nvSpPr>
        <p:spPr>
          <a:xfrm>
            <a:off x="2422815" y="5018954"/>
            <a:ext cx="1608455" cy="383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rPr>
              <a:t>2016</a:t>
            </a:r>
          </a:p>
        </p:txBody>
      </p:sp>
      <p:sp>
        <p:nvSpPr>
          <p:cNvPr id="13" name="Rectangle 12">
            <a:extLst>
              <a:ext uri="{FF2B5EF4-FFF2-40B4-BE49-F238E27FC236}">
                <a16:creationId xmlns:a16="http://schemas.microsoft.com/office/drawing/2014/main" id="{F7D886BA-82ED-4B38-976B-230C3D7C1E44}"/>
              </a:ext>
              <a:ext uri="{C183D7F6-B498-43B3-948B-1728B52AA6E4}">
                <adec:decorative xmlns:adec="http://schemas.microsoft.com/office/drawing/2017/decorative" val="1"/>
              </a:ext>
            </a:extLst>
          </p:cNvPr>
          <p:cNvSpPr/>
          <p:nvPr/>
        </p:nvSpPr>
        <p:spPr>
          <a:xfrm>
            <a:off x="8864874" y="5006386"/>
            <a:ext cx="1603445" cy="383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rPr>
              <a:t>2020</a:t>
            </a:r>
          </a:p>
        </p:txBody>
      </p:sp>
      <p:sp>
        <p:nvSpPr>
          <p:cNvPr id="20" name="Rectangle 19">
            <a:extLst>
              <a:ext uri="{FF2B5EF4-FFF2-40B4-BE49-F238E27FC236}">
                <a16:creationId xmlns:a16="http://schemas.microsoft.com/office/drawing/2014/main" id="{AAF102D1-9EB9-4D9E-8331-67D637D7099F}"/>
              </a:ext>
              <a:ext uri="{C183D7F6-B498-43B3-948B-1728B52AA6E4}">
                <adec:decorative xmlns:adec="http://schemas.microsoft.com/office/drawing/2017/decorative" val="1"/>
              </a:ext>
            </a:extLst>
          </p:cNvPr>
          <p:cNvSpPr/>
          <p:nvPr/>
        </p:nvSpPr>
        <p:spPr>
          <a:xfrm>
            <a:off x="4046855" y="5018954"/>
            <a:ext cx="1608455" cy="383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rPr>
              <a:t>2017</a:t>
            </a:r>
          </a:p>
        </p:txBody>
      </p:sp>
      <p:sp>
        <p:nvSpPr>
          <p:cNvPr id="21" name="Rectangle 20">
            <a:extLst>
              <a:ext uri="{FF2B5EF4-FFF2-40B4-BE49-F238E27FC236}">
                <a16:creationId xmlns:a16="http://schemas.microsoft.com/office/drawing/2014/main" id="{305084BF-91B3-4924-8F75-C379149BC181}"/>
              </a:ext>
              <a:ext uri="{C183D7F6-B498-43B3-948B-1728B52AA6E4}">
                <adec:decorative xmlns:adec="http://schemas.microsoft.com/office/drawing/2017/decorative" val="1"/>
              </a:ext>
            </a:extLst>
          </p:cNvPr>
          <p:cNvSpPr/>
          <p:nvPr/>
        </p:nvSpPr>
        <p:spPr>
          <a:xfrm>
            <a:off x="5655310" y="5017507"/>
            <a:ext cx="1601930" cy="383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rPr>
              <a:t>2018</a:t>
            </a:r>
          </a:p>
        </p:txBody>
      </p:sp>
      <p:sp>
        <p:nvSpPr>
          <p:cNvPr id="4" name="Rectangle 3">
            <a:extLst>
              <a:ext uri="{FF2B5EF4-FFF2-40B4-BE49-F238E27FC236}">
                <a16:creationId xmlns:a16="http://schemas.microsoft.com/office/drawing/2014/main" id="{8D36A33B-2C29-4A1F-BAC7-AA148CEDDB92}"/>
              </a:ext>
              <a:ext uri="{C183D7F6-B498-43B3-948B-1728B52AA6E4}">
                <adec:decorative xmlns:adec="http://schemas.microsoft.com/office/drawing/2017/decorative" val="1"/>
              </a:ext>
            </a:extLst>
          </p:cNvPr>
          <p:cNvSpPr/>
          <p:nvPr/>
        </p:nvSpPr>
        <p:spPr>
          <a:xfrm>
            <a:off x="679938" y="5134708"/>
            <a:ext cx="480647" cy="167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9503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DFC4F-E35C-4AC2-B9E7-64A06A7E53FC}"/>
              </a:ext>
            </a:extLst>
          </p:cNvPr>
          <p:cNvSpPr>
            <a:spLocks noGrp="1"/>
          </p:cNvSpPr>
          <p:nvPr>
            <p:ph type="title"/>
          </p:nvPr>
        </p:nvSpPr>
        <p:spPr>
          <a:xfrm>
            <a:off x="312560" y="296562"/>
            <a:ext cx="11566525" cy="934940"/>
          </a:xfrm>
        </p:spPr>
        <p:txBody>
          <a:bodyPr/>
          <a:lstStyle/>
          <a:p>
            <a:r>
              <a:rPr lang="en-US" dirty="0"/>
              <a:t>Figure 20: Both Single-Family and Multifamily Rental Construction Remained Elevated in 2021</a:t>
            </a:r>
          </a:p>
        </p:txBody>
      </p:sp>
      <p:graphicFrame>
        <p:nvGraphicFramePr>
          <p:cNvPr id="9" name="Content Placeholder 8" descr="Figure 20 tracks the number of housing starts for single-family rentals, multifamily rentals, and multifamily for-sale units from 1981–2021. The single-family rentals line is relatively flat with an uptick from less than 30,000 starts per year before 2016 up to more than 40,000 in 2021. Multifamily rentals have climbed since 2010 to more than 400,000 units in 2021, the highest level since the mid-1980s. Multifamily for sale starts are much lower at about 20,000 units, making rentals a growing share of multifamily starts.">
            <a:extLst>
              <a:ext uri="{FF2B5EF4-FFF2-40B4-BE49-F238E27FC236}">
                <a16:creationId xmlns:a16="http://schemas.microsoft.com/office/drawing/2014/main" id="{C79D9915-6DD3-4202-827D-9536C0EFDD38}"/>
              </a:ext>
            </a:extLst>
          </p:cNvPr>
          <p:cNvGraphicFramePr>
            <a:graphicFrameLocks noGrp="1"/>
          </p:cNvGraphicFramePr>
          <p:nvPr>
            <p:ph idx="1"/>
            <p:extLst>
              <p:ext uri="{D42A27DB-BD31-4B8C-83A1-F6EECF244321}">
                <p14:modId xmlns:p14="http://schemas.microsoft.com/office/powerpoint/2010/main" val="1210646050"/>
              </p:ext>
            </p:extLst>
          </p:nvPr>
        </p:nvGraphicFramePr>
        <p:xfrm>
          <a:off x="267855" y="1555845"/>
          <a:ext cx="11566525" cy="43707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a:extLst>
              <a:ext uri="{FF2B5EF4-FFF2-40B4-BE49-F238E27FC236}">
                <a16:creationId xmlns:a16="http://schemas.microsoft.com/office/drawing/2014/main" id="{C2382837-B685-42AF-8D21-6253C2004074}"/>
              </a:ext>
            </a:extLst>
          </p:cNvPr>
          <p:cNvSpPr>
            <a:spLocks noGrp="1"/>
          </p:cNvSpPr>
          <p:nvPr>
            <p:ph type="body" sz="quarter" idx="11"/>
          </p:nvPr>
        </p:nvSpPr>
        <p:spPr>
          <a:xfrm>
            <a:off x="267855" y="5926595"/>
            <a:ext cx="10742349" cy="533511"/>
          </a:xfrm>
        </p:spPr>
        <p:txBody>
          <a:bodyPr/>
          <a:lstStyle/>
          <a:p>
            <a:r>
              <a:rPr lang="en-US"/>
              <a:t>Note: Housing starts are the four-quarter trailing sum.</a:t>
            </a:r>
          </a:p>
          <a:p>
            <a:r>
              <a:rPr lang="en-US"/>
              <a:t>Source: JCHS tabulations of US Census Bureau, New Residential Construction data.</a:t>
            </a:r>
          </a:p>
        </p:txBody>
      </p:sp>
      <p:sp>
        <p:nvSpPr>
          <p:cNvPr id="7" name="Rectangle 6">
            <a:extLst>
              <a:ext uri="{FF2B5EF4-FFF2-40B4-BE49-F238E27FC236}">
                <a16:creationId xmlns:a16="http://schemas.microsoft.com/office/drawing/2014/main" id="{0B3B2DA4-ED5A-4E95-ABD3-6C05480D1D83}"/>
              </a:ext>
              <a:ext uri="{C183D7F6-B498-43B3-948B-1728B52AA6E4}">
                <adec:decorative xmlns:adec="http://schemas.microsoft.com/office/drawing/2017/decorative" val="1"/>
              </a:ext>
            </a:extLst>
          </p:cNvPr>
          <p:cNvSpPr/>
          <p:nvPr/>
        </p:nvSpPr>
        <p:spPr>
          <a:xfrm>
            <a:off x="785763" y="2150076"/>
            <a:ext cx="275259" cy="2854410"/>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119508F-F05D-4E97-994F-87CDF1092F36}"/>
              </a:ext>
              <a:ext uri="{C183D7F6-B498-43B3-948B-1728B52AA6E4}">
                <adec:decorative xmlns:adec="http://schemas.microsoft.com/office/drawing/2017/decorative" val="1"/>
              </a:ext>
            </a:extLst>
          </p:cNvPr>
          <p:cNvSpPr/>
          <p:nvPr/>
        </p:nvSpPr>
        <p:spPr>
          <a:xfrm>
            <a:off x="1340777" y="2150076"/>
            <a:ext cx="238152" cy="2854410"/>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5301478-EA35-45E3-9025-7117E99C58FA}"/>
              </a:ext>
              <a:ext uri="{C183D7F6-B498-43B3-948B-1728B52AA6E4}">
                <adec:decorative xmlns:adec="http://schemas.microsoft.com/office/drawing/2017/decorative" val="1"/>
              </a:ext>
            </a:extLst>
          </p:cNvPr>
          <p:cNvSpPr/>
          <p:nvPr/>
        </p:nvSpPr>
        <p:spPr>
          <a:xfrm>
            <a:off x="1860247" y="2150076"/>
            <a:ext cx="259032" cy="2854410"/>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BB88438-A51C-487D-A74C-3095090CFB4D}"/>
              </a:ext>
              <a:ext uri="{C183D7F6-B498-43B3-948B-1728B52AA6E4}">
                <adec:decorative xmlns:adec="http://schemas.microsoft.com/office/drawing/2017/decorative" val="1"/>
              </a:ext>
            </a:extLst>
          </p:cNvPr>
          <p:cNvSpPr/>
          <p:nvPr/>
        </p:nvSpPr>
        <p:spPr>
          <a:xfrm>
            <a:off x="2400317" y="2150076"/>
            <a:ext cx="259032" cy="2854410"/>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76171E0-FDC7-4093-9EAC-2927BA6B0795}"/>
              </a:ext>
              <a:ext uri="{C183D7F6-B498-43B3-948B-1728B52AA6E4}">
                <adec:decorative xmlns:adec="http://schemas.microsoft.com/office/drawing/2017/decorative" val="1"/>
              </a:ext>
            </a:extLst>
          </p:cNvPr>
          <p:cNvSpPr/>
          <p:nvPr/>
        </p:nvSpPr>
        <p:spPr>
          <a:xfrm>
            <a:off x="2924768" y="2150076"/>
            <a:ext cx="259033" cy="2854410"/>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E739810-CC5C-4785-A1CE-2C7E31B48AAA}"/>
              </a:ext>
              <a:ext uri="{C183D7F6-B498-43B3-948B-1728B52AA6E4}">
                <adec:decorative xmlns:adec="http://schemas.microsoft.com/office/drawing/2017/decorative" val="1"/>
              </a:ext>
            </a:extLst>
          </p:cNvPr>
          <p:cNvSpPr/>
          <p:nvPr/>
        </p:nvSpPr>
        <p:spPr>
          <a:xfrm>
            <a:off x="3446603" y="2150076"/>
            <a:ext cx="259033" cy="2854410"/>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671575-F9C8-4696-B311-02C3E228C5A6}"/>
              </a:ext>
              <a:ext uri="{C183D7F6-B498-43B3-948B-1728B52AA6E4}">
                <adec:decorative xmlns:adec="http://schemas.microsoft.com/office/drawing/2017/decorative" val="1"/>
              </a:ext>
            </a:extLst>
          </p:cNvPr>
          <p:cNvSpPr/>
          <p:nvPr/>
        </p:nvSpPr>
        <p:spPr>
          <a:xfrm>
            <a:off x="3975742" y="2150076"/>
            <a:ext cx="259032" cy="2854410"/>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80CAB60-7FF1-4C95-A21D-34824FBE3F81}"/>
              </a:ext>
              <a:ext uri="{C183D7F6-B498-43B3-948B-1728B52AA6E4}">
                <adec:decorative xmlns:adec="http://schemas.microsoft.com/office/drawing/2017/decorative" val="1"/>
              </a:ext>
            </a:extLst>
          </p:cNvPr>
          <p:cNvSpPr/>
          <p:nvPr/>
        </p:nvSpPr>
        <p:spPr>
          <a:xfrm>
            <a:off x="4504880" y="2150076"/>
            <a:ext cx="269314" cy="2854410"/>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B696C60-A846-4C17-AF58-9F3813393EEB}"/>
              </a:ext>
              <a:ext uri="{C183D7F6-B498-43B3-948B-1728B52AA6E4}">
                <adec:decorative xmlns:adec="http://schemas.microsoft.com/office/drawing/2017/decorative" val="1"/>
              </a:ext>
            </a:extLst>
          </p:cNvPr>
          <p:cNvSpPr/>
          <p:nvPr/>
        </p:nvSpPr>
        <p:spPr>
          <a:xfrm>
            <a:off x="5034133" y="2150076"/>
            <a:ext cx="269314" cy="2854410"/>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1D3ADC4-4A27-4D42-9297-01770783541A}"/>
              </a:ext>
              <a:ext uri="{C183D7F6-B498-43B3-948B-1728B52AA6E4}">
                <adec:decorative xmlns:adec="http://schemas.microsoft.com/office/drawing/2017/decorative" val="1"/>
              </a:ext>
            </a:extLst>
          </p:cNvPr>
          <p:cNvSpPr/>
          <p:nvPr/>
        </p:nvSpPr>
        <p:spPr>
          <a:xfrm>
            <a:off x="5563386" y="2150076"/>
            <a:ext cx="269314" cy="2854410"/>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07DD51F-5C98-4E60-90AC-F7ED273004F2}"/>
              </a:ext>
              <a:ext uri="{C183D7F6-B498-43B3-948B-1728B52AA6E4}">
                <adec:decorative xmlns:adec="http://schemas.microsoft.com/office/drawing/2017/decorative" val="1"/>
              </a:ext>
            </a:extLst>
          </p:cNvPr>
          <p:cNvSpPr/>
          <p:nvPr/>
        </p:nvSpPr>
        <p:spPr>
          <a:xfrm>
            <a:off x="6092430" y="2150076"/>
            <a:ext cx="266871" cy="2854410"/>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E83AD1D-E0BE-4DEE-BF0F-4CE6B20ACE55}"/>
              </a:ext>
              <a:ext uri="{C183D7F6-B498-43B3-948B-1728B52AA6E4}">
                <adec:decorative xmlns:adec="http://schemas.microsoft.com/office/drawing/2017/decorative" val="1"/>
              </a:ext>
            </a:extLst>
          </p:cNvPr>
          <p:cNvSpPr/>
          <p:nvPr/>
        </p:nvSpPr>
        <p:spPr>
          <a:xfrm>
            <a:off x="6628214" y="2150076"/>
            <a:ext cx="266871" cy="2854410"/>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D0C68C7-E9D4-453D-B251-C5A3D8E4B258}"/>
              </a:ext>
              <a:ext uri="{C183D7F6-B498-43B3-948B-1728B52AA6E4}">
                <adec:decorative xmlns:adec="http://schemas.microsoft.com/office/drawing/2017/decorative" val="1"/>
              </a:ext>
            </a:extLst>
          </p:cNvPr>
          <p:cNvSpPr/>
          <p:nvPr/>
        </p:nvSpPr>
        <p:spPr>
          <a:xfrm>
            <a:off x="7154686" y="2150076"/>
            <a:ext cx="266870" cy="2854410"/>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9E2A53-3B91-4F2A-A4D7-FAD54465808B}"/>
              </a:ext>
              <a:ext uri="{C183D7F6-B498-43B3-948B-1728B52AA6E4}">
                <adec:decorative xmlns:adec="http://schemas.microsoft.com/office/drawing/2017/decorative" val="1"/>
              </a:ext>
            </a:extLst>
          </p:cNvPr>
          <p:cNvSpPr/>
          <p:nvPr/>
        </p:nvSpPr>
        <p:spPr>
          <a:xfrm>
            <a:off x="7681156" y="2150076"/>
            <a:ext cx="266869" cy="2854410"/>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9D3C87E4-E907-4B0E-B4E7-BE7264AE3FB0}"/>
              </a:ext>
              <a:ext uri="{C183D7F6-B498-43B3-948B-1728B52AA6E4}">
                <adec:decorative xmlns:adec="http://schemas.microsoft.com/office/drawing/2017/decorative" val="1"/>
              </a:ext>
            </a:extLst>
          </p:cNvPr>
          <p:cNvSpPr/>
          <p:nvPr/>
        </p:nvSpPr>
        <p:spPr>
          <a:xfrm>
            <a:off x="8214388" y="2150076"/>
            <a:ext cx="266868" cy="2854410"/>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E88C981-BDA1-42DC-AF5C-C7F050DFA6A8}"/>
              </a:ext>
              <a:ext uri="{C183D7F6-B498-43B3-948B-1728B52AA6E4}">
                <adec:decorative xmlns:adec="http://schemas.microsoft.com/office/drawing/2017/decorative" val="1"/>
              </a:ext>
            </a:extLst>
          </p:cNvPr>
          <p:cNvSpPr/>
          <p:nvPr/>
        </p:nvSpPr>
        <p:spPr>
          <a:xfrm>
            <a:off x="8740621" y="2150076"/>
            <a:ext cx="266868" cy="2854410"/>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D5C31FD-96E7-4889-9A37-231B7A7C9572}"/>
              </a:ext>
              <a:ext uri="{C183D7F6-B498-43B3-948B-1728B52AA6E4}">
                <adec:decorative xmlns:adec="http://schemas.microsoft.com/office/drawing/2017/decorative" val="1"/>
              </a:ext>
            </a:extLst>
          </p:cNvPr>
          <p:cNvSpPr/>
          <p:nvPr/>
        </p:nvSpPr>
        <p:spPr>
          <a:xfrm>
            <a:off x="9274270" y="2150076"/>
            <a:ext cx="266868" cy="2854410"/>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E1518B1-2AF2-45A7-81C5-53270FDDC166}"/>
              </a:ext>
              <a:ext uri="{C183D7F6-B498-43B3-948B-1728B52AA6E4}">
                <adec:decorative xmlns:adec="http://schemas.microsoft.com/office/drawing/2017/decorative" val="1"/>
              </a:ext>
            </a:extLst>
          </p:cNvPr>
          <p:cNvSpPr/>
          <p:nvPr/>
        </p:nvSpPr>
        <p:spPr>
          <a:xfrm>
            <a:off x="9807918" y="2150076"/>
            <a:ext cx="266867" cy="2854410"/>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C83ADA7-A2CB-4EB1-9588-51452A33C7C1}"/>
              </a:ext>
              <a:ext uri="{C183D7F6-B498-43B3-948B-1728B52AA6E4}">
                <adec:decorative xmlns:adec="http://schemas.microsoft.com/office/drawing/2017/decorative" val="1"/>
              </a:ext>
            </a:extLst>
          </p:cNvPr>
          <p:cNvSpPr/>
          <p:nvPr/>
        </p:nvSpPr>
        <p:spPr>
          <a:xfrm>
            <a:off x="10331070" y="2150076"/>
            <a:ext cx="266867" cy="2854410"/>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9B6449F-B8CF-440A-A8AA-B19D0B27F7B3}"/>
              </a:ext>
              <a:ext uri="{C183D7F6-B498-43B3-948B-1728B52AA6E4}">
                <adec:decorative xmlns:adec="http://schemas.microsoft.com/office/drawing/2017/decorative" val="1"/>
              </a:ext>
            </a:extLst>
          </p:cNvPr>
          <p:cNvSpPr/>
          <p:nvPr/>
        </p:nvSpPr>
        <p:spPr>
          <a:xfrm>
            <a:off x="10865269" y="2150076"/>
            <a:ext cx="266866" cy="2854410"/>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BDB55F4-AFF8-4F0C-BE83-03A8B9D1867A}"/>
              </a:ext>
              <a:ext uri="{C183D7F6-B498-43B3-948B-1728B52AA6E4}">
                <adec:decorative xmlns:adec="http://schemas.microsoft.com/office/drawing/2017/decorative" val="1"/>
              </a:ext>
            </a:extLst>
          </p:cNvPr>
          <p:cNvSpPr/>
          <p:nvPr/>
        </p:nvSpPr>
        <p:spPr>
          <a:xfrm>
            <a:off x="11399467" y="2150076"/>
            <a:ext cx="195004" cy="2854410"/>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0070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DFC4F-E35C-4AC2-B9E7-64A06A7E53FC}"/>
              </a:ext>
            </a:extLst>
          </p:cNvPr>
          <p:cNvSpPr>
            <a:spLocks noGrp="1"/>
          </p:cNvSpPr>
          <p:nvPr>
            <p:ph type="title"/>
          </p:nvPr>
        </p:nvSpPr>
        <p:spPr>
          <a:xfrm>
            <a:off x="312737" y="389388"/>
            <a:ext cx="11566525" cy="934940"/>
          </a:xfrm>
        </p:spPr>
        <p:txBody>
          <a:bodyPr/>
          <a:lstStyle/>
          <a:p>
            <a:r>
              <a:rPr lang="en-US" dirty="0"/>
              <a:t>Figure 21: Non-Individual Investors Own a Growing Share of Rental Properties</a:t>
            </a:r>
          </a:p>
        </p:txBody>
      </p:sp>
      <p:graphicFrame>
        <p:nvGraphicFramePr>
          <p:cNvPr id="9" name="Content Placeholder 8" descr="Clustered columns show the share of rental properties owned by non-individual investors in 2001 and 2018 by the number of units in the property. Between 2001 and 2018, the non-individual share rose 8 points to 26 percent. The largest increases were in the mid-sized segment, rising from 35–64 percent in buildings with 5–24 units and from 66–86 percent in buildings with 25–49 units. The non-individual share also rose but at slower pace for single-family rentals and for multifamily buildings with 2–4 or 50 or more units.">
            <a:extLst>
              <a:ext uri="{FF2B5EF4-FFF2-40B4-BE49-F238E27FC236}">
                <a16:creationId xmlns:a16="http://schemas.microsoft.com/office/drawing/2014/main" id="{C79D9915-6DD3-4202-827D-9536C0EFDD38}"/>
              </a:ext>
            </a:extLst>
          </p:cNvPr>
          <p:cNvGraphicFramePr>
            <a:graphicFrameLocks noGrp="1"/>
          </p:cNvGraphicFramePr>
          <p:nvPr>
            <p:ph idx="1"/>
            <p:extLst>
              <p:ext uri="{D42A27DB-BD31-4B8C-83A1-F6EECF244321}">
                <p14:modId xmlns:p14="http://schemas.microsoft.com/office/powerpoint/2010/main" val="2122644150"/>
              </p:ext>
            </p:extLst>
          </p:nvPr>
        </p:nvGraphicFramePr>
        <p:xfrm>
          <a:off x="267855" y="1555845"/>
          <a:ext cx="11566525" cy="43707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a:extLst>
              <a:ext uri="{FF2B5EF4-FFF2-40B4-BE49-F238E27FC236}">
                <a16:creationId xmlns:a16="http://schemas.microsoft.com/office/drawing/2014/main" id="{C2382837-B685-42AF-8D21-6253C2004074}"/>
              </a:ext>
            </a:extLst>
          </p:cNvPr>
          <p:cNvSpPr>
            <a:spLocks noGrp="1"/>
          </p:cNvSpPr>
          <p:nvPr>
            <p:ph type="body" sz="quarter" idx="11"/>
          </p:nvPr>
        </p:nvSpPr>
        <p:spPr>
          <a:xfrm>
            <a:off x="267855" y="5926595"/>
            <a:ext cx="10742349" cy="533511"/>
          </a:xfrm>
        </p:spPr>
        <p:txBody>
          <a:bodyPr/>
          <a:lstStyle/>
          <a:p>
            <a:r>
              <a:rPr lang="en-US"/>
              <a:t>Note: Non-individual investors include partnerships, trustees for estate, real estate corporations, Real Estate Investment Trusts, nonprofit organizations, and other entities.</a:t>
            </a:r>
          </a:p>
          <a:p>
            <a:r>
              <a:rPr lang="en-US"/>
              <a:t>Source: JCHS tabulations of US Census Bureau, Rental Housing Finance Surveys.</a:t>
            </a:r>
          </a:p>
        </p:txBody>
      </p:sp>
    </p:spTree>
    <p:extLst>
      <p:ext uri="{BB962C8B-B14F-4D97-AF65-F5344CB8AC3E}">
        <p14:creationId xmlns:p14="http://schemas.microsoft.com/office/powerpoint/2010/main" val="2102232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1894-611C-264E-9718-C298DA3B9845}"/>
              </a:ext>
            </a:extLst>
          </p:cNvPr>
          <p:cNvSpPr>
            <a:spLocks noGrp="1"/>
          </p:cNvSpPr>
          <p:nvPr>
            <p:ph type="ctrTitle"/>
          </p:nvPr>
        </p:nvSpPr>
        <p:spPr/>
        <p:txBody>
          <a:bodyPr/>
          <a:lstStyle/>
          <a:p>
            <a:r>
              <a:rPr lang="en-US"/>
              <a:t>5. Rental Affordability</a:t>
            </a:r>
          </a:p>
        </p:txBody>
      </p:sp>
    </p:spTree>
    <p:extLst>
      <p:ext uri="{BB962C8B-B14F-4D97-AF65-F5344CB8AC3E}">
        <p14:creationId xmlns:p14="http://schemas.microsoft.com/office/powerpoint/2010/main" val="1695206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AAB935-7638-7749-8E5A-75A700E55945}"/>
              </a:ext>
              <a:ext uri="{C183D7F6-B498-43B3-948B-1728B52AA6E4}">
                <adec:decorative xmlns:adec="http://schemas.microsoft.com/office/drawing/2017/decorative" val="1"/>
              </a:ext>
            </a:extLst>
          </p:cNvPr>
          <p:cNvSpPr/>
          <p:nvPr/>
        </p:nvSpPr>
        <p:spPr>
          <a:xfrm>
            <a:off x="3381152" y="2036559"/>
            <a:ext cx="8272131" cy="1515651"/>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17A5A1-352C-481A-A023-3A1B6ECA8B36}"/>
              </a:ext>
            </a:extLst>
          </p:cNvPr>
          <p:cNvSpPr>
            <a:spLocks noGrp="1"/>
          </p:cNvSpPr>
          <p:nvPr>
            <p:ph type="title"/>
          </p:nvPr>
        </p:nvSpPr>
        <p:spPr>
          <a:xfrm>
            <a:off x="267855" y="389129"/>
            <a:ext cx="11566879" cy="1037945"/>
          </a:xfrm>
        </p:spPr>
        <p:txBody>
          <a:bodyPr/>
          <a:lstStyle/>
          <a:p>
            <a:r>
              <a:rPr lang="en-US" dirty="0"/>
              <a:t>Figure 22: Lower-Income Households and Households of Color Were More Likely To Have Fallen Behind on Rent</a:t>
            </a:r>
            <a:endParaRPr lang="en-US" dirty="0">
              <a:highlight>
                <a:srgbClr val="FFFF00"/>
              </a:highlight>
            </a:endParaRPr>
          </a:p>
        </p:txBody>
      </p:sp>
      <p:graphicFrame>
        <p:nvGraphicFramePr>
          <p:cNvPr id="8" name="Content Placeholder 7" descr="Figure 22 shows the share of renter households who were behind on rent in the third quarter of 2021 by household income and by race/ethnicity of householder. More than 20 percent of households with incomes under $25,000 were behind. The share drops as incomes rise, down to less than 5 percent for those making more than $75,000. Nearly a quarter of Black households were behind on rent, along with more than 15 percent of Hispanic and Asian households and less than 10 percent of white households.">
            <a:extLst>
              <a:ext uri="{FF2B5EF4-FFF2-40B4-BE49-F238E27FC236}">
                <a16:creationId xmlns:a16="http://schemas.microsoft.com/office/drawing/2014/main" id="{A179B137-1F31-4014-BC18-99D600033BCE}"/>
              </a:ext>
            </a:extLst>
          </p:cNvPr>
          <p:cNvGraphicFramePr>
            <a:graphicFrameLocks noGrp="1"/>
          </p:cNvGraphicFramePr>
          <p:nvPr>
            <p:ph idx="1"/>
            <p:extLst>
              <p:ext uri="{D42A27DB-BD31-4B8C-83A1-F6EECF244321}">
                <p14:modId xmlns:p14="http://schemas.microsoft.com/office/powerpoint/2010/main" val="4022985938"/>
              </p:ext>
            </p:extLst>
          </p:nvPr>
        </p:nvGraphicFramePr>
        <p:xfrm>
          <a:off x="702868" y="1427074"/>
          <a:ext cx="11131865" cy="458135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a:extLst>
              <a:ext uri="{FF2B5EF4-FFF2-40B4-BE49-F238E27FC236}">
                <a16:creationId xmlns:a16="http://schemas.microsoft.com/office/drawing/2014/main" id="{D40A7F98-351A-4758-8D2F-7D98399F47C9}"/>
              </a:ext>
            </a:extLst>
          </p:cNvPr>
          <p:cNvSpPr>
            <a:spLocks noGrp="1"/>
          </p:cNvSpPr>
          <p:nvPr>
            <p:ph type="body" sz="quarter" idx="11"/>
          </p:nvPr>
        </p:nvSpPr>
        <p:spPr>
          <a:xfrm>
            <a:off x="267855" y="5871970"/>
            <a:ext cx="10742349" cy="589375"/>
          </a:xfrm>
        </p:spPr>
        <p:txBody>
          <a:bodyPr/>
          <a:lstStyle/>
          <a:p>
            <a:r>
              <a:rPr lang="en-US"/>
              <a:t>Notes: Households behind on rent reported that they were not caught up at the time of survey. Black, white, and Asian households are non-Hispanic. Hispanic households may be of any race(s). Multiracial or another race households are not shown.</a:t>
            </a:r>
          </a:p>
          <a:p>
            <a:r>
              <a:rPr lang="en-US"/>
              <a:t>Source: JCHS tabulations of US Census Bureau, Household Pulse Surveys, July–September 2021.</a:t>
            </a:r>
          </a:p>
        </p:txBody>
      </p:sp>
      <p:sp>
        <p:nvSpPr>
          <p:cNvPr id="9" name="TextBox 8">
            <a:extLst>
              <a:ext uri="{FF2B5EF4-FFF2-40B4-BE49-F238E27FC236}">
                <a16:creationId xmlns:a16="http://schemas.microsoft.com/office/drawing/2014/main" id="{3252B7F9-3A67-0E4D-83A1-E718C9F4909E}"/>
              </a:ext>
              <a:ext uri="{C183D7F6-B498-43B3-948B-1728B52AA6E4}">
                <adec:decorative xmlns:adec="http://schemas.microsoft.com/office/drawing/2017/decorative" val="1"/>
              </a:ext>
            </a:extLst>
          </p:cNvPr>
          <p:cNvSpPr txBox="1"/>
          <p:nvPr/>
        </p:nvSpPr>
        <p:spPr>
          <a:xfrm>
            <a:off x="267855" y="1668922"/>
            <a:ext cx="6098058" cy="338554"/>
          </a:xfrm>
          <a:prstGeom prst="rect">
            <a:avLst/>
          </a:prstGeom>
          <a:noFill/>
        </p:spPr>
        <p:txBody>
          <a:bodyPr wrap="square">
            <a:spAutoFit/>
          </a:bodyPr>
          <a:lstStyle/>
          <a:p>
            <a:pPr algn="l" rtl="0">
              <a:defRPr sz="1600" b="1" i="0" u="none" strike="noStrike" kern="1200" spc="0" baseline="0">
                <a:solidFill>
                  <a:srgbClr val="5A5A5A">
                    <a:lumMod val="50000"/>
                  </a:srgbClr>
                </a:solidFill>
                <a:latin typeface="+mn-lt"/>
                <a:ea typeface="+mn-ea"/>
                <a:cs typeface="+mn-cs"/>
              </a:defRPr>
            </a:pPr>
            <a:r>
              <a:rPr lang="en-US"/>
              <a:t>Share of Households in Arrears </a:t>
            </a:r>
            <a:r>
              <a:rPr lang="en-US" baseline="0"/>
              <a:t>(Percent)</a:t>
            </a:r>
            <a:endParaRPr lang="en-US"/>
          </a:p>
        </p:txBody>
      </p:sp>
      <p:sp>
        <p:nvSpPr>
          <p:cNvPr id="10" name="TextBox 1">
            <a:extLst>
              <a:ext uri="{FF2B5EF4-FFF2-40B4-BE49-F238E27FC236}">
                <a16:creationId xmlns:a16="http://schemas.microsoft.com/office/drawing/2014/main" id="{897D701B-7CA4-B548-8FFC-8A5DE680151A}"/>
              </a:ext>
              <a:ext uri="{C183D7F6-B498-43B3-948B-1728B52AA6E4}">
                <adec:decorative xmlns:adec="http://schemas.microsoft.com/office/drawing/2017/decorative" val="1"/>
              </a:ext>
            </a:extLst>
          </p:cNvPr>
          <p:cNvSpPr txBox="1"/>
          <p:nvPr/>
        </p:nvSpPr>
        <p:spPr>
          <a:xfrm rot="16200000">
            <a:off x="621974" y="2335041"/>
            <a:ext cx="1759249" cy="6750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chemeClr val="tx1">
                    <a:lumMod val="50000"/>
                  </a:schemeClr>
                </a:solidFill>
              </a:rPr>
              <a:t>Household Income</a:t>
            </a:r>
          </a:p>
        </p:txBody>
      </p:sp>
    </p:spTree>
    <p:extLst>
      <p:ext uri="{BB962C8B-B14F-4D97-AF65-F5344CB8AC3E}">
        <p14:creationId xmlns:p14="http://schemas.microsoft.com/office/powerpoint/2010/main" val="2591989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07BDB-F95F-4BBF-9F17-EBDB5E85A38B}"/>
              </a:ext>
            </a:extLst>
          </p:cNvPr>
          <p:cNvSpPr>
            <a:spLocks noGrp="1"/>
          </p:cNvSpPr>
          <p:nvPr>
            <p:ph type="title"/>
          </p:nvPr>
        </p:nvSpPr>
        <p:spPr>
          <a:xfrm>
            <a:off x="267855" y="389129"/>
            <a:ext cx="11566879" cy="1014735"/>
          </a:xfrm>
        </p:spPr>
        <p:txBody>
          <a:bodyPr/>
          <a:lstStyle/>
          <a:p>
            <a:r>
              <a:rPr lang="en-US" dirty="0"/>
              <a:t>Figure 23: Both the Number and Share of Cost-Burdened Renter Households Remain Well Above the 2001 Low</a:t>
            </a:r>
          </a:p>
        </p:txBody>
      </p:sp>
      <p:graphicFrame>
        <p:nvGraphicFramePr>
          <p:cNvPr id="8" name="Content Placeholder 7" descr="The number of severely and moderately cost burdened renter households are shown in each year from 2001–2019 along with the share of households with cost burdens. The number of cost burdened households has remained above 20 million since 2011 and is well above the 15 million burdened households in 2001. The share of households with burdens has come down slightly from the peak in 2011 but is still 46 percent, nearly 6 percentage points above the share in 2001.">
            <a:extLst>
              <a:ext uri="{FF2B5EF4-FFF2-40B4-BE49-F238E27FC236}">
                <a16:creationId xmlns:a16="http://schemas.microsoft.com/office/drawing/2014/main" id="{C9AD2877-029C-4887-8B59-72B5F53E73A4}"/>
              </a:ext>
            </a:extLst>
          </p:cNvPr>
          <p:cNvGraphicFramePr>
            <a:graphicFrameLocks noGrp="1"/>
          </p:cNvGraphicFramePr>
          <p:nvPr>
            <p:ph idx="1"/>
            <p:extLst>
              <p:ext uri="{D42A27DB-BD31-4B8C-83A1-F6EECF244321}">
                <p14:modId xmlns:p14="http://schemas.microsoft.com/office/powerpoint/2010/main" val="3222465298"/>
              </p:ext>
            </p:extLst>
          </p:nvPr>
        </p:nvGraphicFramePr>
        <p:xfrm>
          <a:off x="268288" y="1403865"/>
          <a:ext cx="11566525" cy="437304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a:extLst>
              <a:ext uri="{FF2B5EF4-FFF2-40B4-BE49-F238E27FC236}">
                <a16:creationId xmlns:a16="http://schemas.microsoft.com/office/drawing/2014/main" id="{2DCD911E-F21A-4706-9590-23E8F7A7F5FE}"/>
              </a:ext>
            </a:extLst>
          </p:cNvPr>
          <p:cNvSpPr>
            <a:spLocks noGrp="1"/>
          </p:cNvSpPr>
          <p:nvPr>
            <p:ph type="body" sz="quarter" idx="11"/>
          </p:nvPr>
        </p:nvSpPr>
        <p:spPr>
          <a:xfrm>
            <a:off x="267855" y="5896496"/>
            <a:ext cx="10742349" cy="625935"/>
          </a:xfrm>
        </p:spPr>
        <p:txBody>
          <a:bodyPr/>
          <a:lstStyle/>
          <a:p>
            <a:r>
              <a:rPr lang="en-US"/>
              <a:t>Notes: Moderately (severely) cost-burdened households pay more than 30% (more than 50%) of income for housing. Households with zero or negative income are assumed to have burdens, while households paying no cash rent are assumed to be without burdens.</a:t>
            </a:r>
          </a:p>
          <a:p>
            <a:r>
              <a:rPr lang="en-US"/>
              <a:t>Source: JCHS tabulations of US Census Bureau, American Community Survey 1-Year Estimates.</a:t>
            </a:r>
          </a:p>
        </p:txBody>
      </p:sp>
      <p:sp>
        <p:nvSpPr>
          <p:cNvPr id="10" name="TextBox 9">
            <a:extLst>
              <a:ext uri="{FF2B5EF4-FFF2-40B4-BE49-F238E27FC236}">
                <a16:creationId xmlns:a16="http://schemas.microsoft.com/office/drawing/2014/main" id="{7B59A210-36FF-4171-8CC4-5BBA0564D927}"/>
              </a:ext>
              <a:ext uri="{C183D7F6-B498-43B3-948B-1728B52AA6E4}">
                <adec:decorative xmlns:adec="http://schemas.microsoft.com/office/drawing/2017/decorative" val="1"/>
              </a:ext>
            </a:extLst>
          </p:cNvPr>
          <p:cNvSpPr txBox="1"/>
          <p:nvPr/>
        </p:nvSpPr>
        <p:spPr>
          <a:xfrm>
            <a:off x="7623021" y="1406167"/>
            <a:ext cx="4135118" cy="338554"/>
          </a:xfrm>
          <a:prstGeom prst="rect">
            <a:avLst/>
          </a:prstGeom>
          <a:noFill/>
        </p:spPr>
        <p:txBody>
          <a:bodyPr wrap="square" rtlCol="0">
            <a:spAutoFit/>
          </a:bodyPr>
          <a:lstStyle/>
          <a:p>
            <a:pPr algn="ctr">
              <a:defRPr sz="1600" b="1" i="0" u="none" strike="noStrike" kern="1200" baseline="0">
                <a:solidFill>
                  <a:srgbClr val="5A5A5A">
                    <a:lumMod val="50000"/>
                  </a:srgbClr>
                </a:solidFill>
                <a:latin typeface="+mn-lt"/>
                <a:ea typeface="+mn-ea"/>
                <a:cs typeface="+mn-cs"/>
              </a:defRPr>
            </a:pPr>
            <a:r>
              <a:rPr lang="en-US"/>
              <a:t>Share with Cost Burdens (Percent)</a:t>
            </a:r>
          </a:p>
        </p:txBody>
      </p:sp>
    </p:spTree>
    <p:extLst>
      <p:ext uri="{BB962C8B-B14F-4D97-AF65-F5344CB8AC3E}">
        <p14:creationId xmlns:p14="http://schemas.microsoft.com/office/powerpoint/2010/main" val="1665930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C7607AC-F626-4FE0-9F8A-463AD888DD59}"/>
              </a:ext>
              <a:ext uri="{C183D7F6-B498-43B3-948B-1728B52AA6E4}">
                <adec:decorative xmlns:adec="http://schemas.microsoft.com/office/drawing/2017/decorative" val="1"/>
              </a:ext>
            </a:extLst>
          </p:cNvPr>
          <p:cNvSpPr/>
          <p:nvPr/>
        </p:nvSpPr>
        <p:spPr>
          <a:xfrm>
            <a:off x="8876968" y="2139827"/>
            <a:ext cx="997526" cy="2807557"/>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49C9819-475D-423E-9A66-44590BA9DF63}"/>
              </a:ext>
              <a:ext uri="{C183D7F6-B498-43B3-948B-1728B52AA6E4}">
                <adec:decorative xmlns:adec="http://schemas.microsoft.com/office/drawing/2017/decorative" val="1"/>
              </a:ext>
            </a:extLst>
          </p:cNvPr>
          <p:cNvSpPr/>
          <p:nvPr/>
        </p:nvSpPr>
        <p:spPr>
          <a:xfrm>
            <a:off x="6916728" y="2139826"/>
            <a:ext cx="997526" cy="2807557"/>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BDF610E-6B38-42AC-92AB-DBEB790EE604}"/>
              </a:ext>
              <a:ext uri="{C183D7F6-B498-43B3-948B-1728B52AA6E4}">
                <adec:decorative xmlns:adec="http://schemas.microsoft.com/office/drawing/2017/decorative" val="1"/>
              </a:ext>
            </a:extLst>
          </p:cNvPr>
          <p:cNvSpPr/>
          <p:nvPr/>
        </p:nvSpPr>
        <p:spPr>
          <a:xfrm>
            <a:off x="4858739" y="2139824"/>
            <a:ext cx="997526" cy="2807557"/>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B2B331C-65AB-46FF-824D-CDC081738273}"/>
              </a:ext>
              <a:ext uri="{C183D7F6-B498-43B3-948B-1728B52AA6E4}">
                <adec:decorative xmlns:adec="http://schemas.microsoft.com/office/drawing/2017/decorative" val="1"/>
              </a:ext>
            </a:extLst>
          </p:cNvPr>
          <p:cNvSpPr/>
          <p:nvPr/>
        </p:nvSpPr>
        <p:spPr>
          <a:xfrm>
            <a:off x="2866149" y="2139824"/>
            <a:ext cx="997526" cy="2807557"/>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EE50A42-393C-45E1-8E8C-DB341D31F011}"/>
              </a:ext>
              <a:ext uri="{C183D7F6-B498-43B3-948B-1728B52AA6E4}">
                <adec:decorative xmlns:adec="http://schemas.microsoft.com/office/drawing/2017/decorative" val="1"/>
              </a:ext>
            </a:extLst>
          </p:cNvPr>
          <p:cNvSpPr/>
          <p:nvPr/>
        </p:nvSpPr>
        <p:spPr>
          <a:xfrm>
            <a:off x="840510" y="2139823"/>
            <a:ext cx="997526" cy="2807557"/>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8C7FE18-7A9E-40D1-A46A-99E36DCC974C}"/>
              </a:ext>
              <a:ext uri="{C183D7F6-B498-43B3-948B-1728B52AA6E4}">
                <adec:decorative xmlns:adec="http://schemas.microsoft.com/office/drawing/2017/decorative" val="1"/>
              </a:ext>
            </a:extLst>
          </p:cNvPr>
          <p:cNvSpPr/>
          <p:nvPr/>
        </p:nvSpPr>
        <p:spPr>
          <a:xfrm>
            <a:off x="10868675" y="2139822"/>
            <a:ext cx="787617" cy="2807557"/>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FA91226F-71C1-45FD-96F5-264338E28F3D}"/>
              </a:ext>
            </a:extLst>
          </p:cNvPr>
          <p:cNvPicPr>
            <a:picLocks noChangeAspect="1"/>
          </p:cNvPicPr>
          <p:nvPr/>
        </p:nvPicPr>
        <p:blipFill>
          <a:blip r:embed="rId3"/>
          <a:stretch>
            <a:fillRect/>
          </a:stretch>
        </p:blipFill>
        <p:spPr>
          <a:xfrm>
            <a:off x="310394" y="1527326"/>
            <a:ext cx="11571211" cy="4371211"/>
          </a:xfrm>
          <a:prstGeom prst="rect">
            <a:avLst/>
          </a:prstGeom>
        </p:spPr>
      </p:pic>
      <p:sp>
        <p:nvSpPr>
          <p:cNvPr id="2" name="Title 1">
            <a:extLst>
              <a:ext uri="{FF2B5EF4-FFF2-40B4-BE49-F238E27FC236}">
                <a16:creationId xmlns:a16="http://schemas.microsoft.com/office/drawing/2014/main" id="{9790AB46-5D0E-4101-BA8D-F0E63FB8CB8C}"/>
              </a:ext>
            </a:extLst>
          </p:cNvPr>
          <p:cNvSpPr>
            <a:spLocks noGrp="1"/>
          </p:cNvSpPr>
          <p:nvPr>
            <p:ph type="title"/>
          </p:nvPr>
        </p:nvSpPr>
        <p:spPr/>
        <p:txBody>
          <a:bodyPr/>
          <a:lstStyle/>
          <a:p>
            <a:r>
              <a:rPr lang="en-US" dirty="0"/>
              <a:t>Figure 1: After a Brief Dip, Rents for Higher-Quality Apartments Soared in 2021 </a:t>
            </a:r>
          </a:p>
        </p:txBody>
      </p:sp>
      <p:sp>
        <p:nvSpPr>
          <p:cNvPr id="4" name="Text Placeholder 3">
            <a:extLst>
              <a:ext uri="{FF2B5EF4-FFF2-40B4-BE49-F238E27FC236}">
                <a16:creationId xmlns:a16="http://schemas.microsoft.com/office/drawing/2014/main" id="{D514FAD1-23A2-48FB-8309-BC764F1D9FB2}"/>
              </a:ext>
            </a:extLst>
          </p:cNvPr>
          <p:cNvSpPr>
            <a:spLocks noGrp="1"/>
          </p:cNvSpPr>
          <p:nvPr>
            <p:ph type="body" sz="quarter" idx="10"/>
          </p:nvPr>
        </p:nvSpPr>
        <p:spPr/>
        <p:txBody>
          <a:bodyPr/>
          <a:lstStyle/>
          <a:p>
            <a:r>
              <a:rPr lang="en-US" dirty="0"/>
              <a:t>Note: Apartment quality is based on the CoStar Building Rating System for professionally managed market-rate apartments in buildings with five or more units. </a:t>
            </a:r>
          </a:p>
          <a:p>
            <a:r>
              <a:rPr lang="en-US" dirty="0"/>
              <a:t>Source: JCHS tabulations of CoStar data.</a:t>
            </a:r>
          </a:p>
        </p:txBody>
      </p:sp>
      <p:sp>
        <p:nvSpPr>
          <p:cNvPr id="5" name="Rectangle 4">
            <a:extLst>
              <a:ext uri="{FF2B5EF4-FFF2-40B4-BE49-F238E27FC236}">
                <a16:creationId xmlns:a16="http://schemas.microsoft.com/office/drawing/2014/main" id="{3C148102-337E-463B-B193-59A70E0E2CF0}"/>
              </a:ext>
              <a:ext uri="{C183D7F6-B498-43B3-948B-1728B52AA6E4}">
                <adec:decorative xmlns:adec="http://schemas.microsoft.com/office/drawing/2017/decorative" val="1"/>
              </a:ext>
            </a:extLst>
          </p:cNvPr>
          <p:cNvSpPr/>
          <p:nvPr/>
        </p:nvSpPr>
        <p:spPr>
          <a:xfrm>
            <a:off x="840510" y="5013988"/>
            <a:ext cx="10815782" cy="305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81D7498-F9EC-4D1B-86AC-8AC18D546E17}"/>
              </a:ext>
              <a:ext uri="{C183D7F6-B498-43B3-948B-1728B52AA6E4}">
                <adec:decorative xmlns:adec="http://schemas.microsoft.com/office/drawing/2017/decorative" val="1"/>
              </a:ext>
            </a:extLst>
          </p:cNvPr>
          <p:cNvSpPr txBox="1"/>
          <p:nvPr/>
        </p:nvSpPr>
        <p:spPr>
          <a:xfrm>
            <a:off x="840510" y="4986972"/>
            <a:ext cx="997526" cy="307777"/>
          </a:xfrm>
          <a:prstGeom prst="rect">
            <a:avLst/>
          </a:prstGeom>
          <a:noFill/>
        </p:spPr>
        <p:txBody>
          <a:bodyPr wrap="square" rtlCol="0">
            <a:spAutoFit/>
          </a:bodyPr>
          <a:lstStyle/>
          <a:p>
            <a:pPr algn="ctr"/>
            <a:r>
              <a:rPr lang="en-US" sz="1400" dirty="0">
                <a:solidFill>
                  <a:schemeClr val="tx1">
                    <a:lumMod val="50000"/>
                  </a:schemeClr>
                </a:solidFill>
              </a:rPr>
              <a:t>2011</a:t>
            </a:r>
          </a:p>
        </p:txBody>
      </p:sp>
      <p:sp>
        <p:nvSpPr>
          <p:cNvPr id="7" name="TextBox 6">
            <a:extLst>
              <a:ext uri="{FF2B5EF4-FFF2-40B4-BE49-F238E27FC236}">
                <a16:creationId xmlns:a16="http://schemas.microsoft.com/office/drawing/2014/main" id="{9499B908-BA1E-4E39-85AC-B3A41AEF50A6}"/>
              </a:ext>
              <a:ext uri="{C183D7F6-B498-43B3-948B-1728B52AA6E4}">
                <adec:decorative xmlns:adec="http://schemas.microsoft.com/office/drawing/2017/decorative" val="1"/>
              </a:ext>
            </a:extLst>
          </p:cNvPr>
          <p:cNvSpPr txBox="1"/>
          <p:nvPr/>
        </p:nvSpPr>
        <p:spPr>
          <a:xfrm>
            <a:off x="2858655" y="5004279"/>
            <a:ext cx="997526" cy="307777"/>
          </a:xfrm>
          <a:prstGeom prst="rect">
            <a:avLst/>
          </a:prstGeom>
          <a:noFill/>
        </p:spPr>
        <p:txBody>
          <a:bodyPr wrap="square" rtlCol="0">
            <a:spAutoFit/>
          </a:bodyPr>
          <a:lstStyle/>
          <a:p>
            <a:pPr algn="ctr"/>
            <a:r>
              <a:rPr lang="en-US" sz="1400" dirty="0">
                <a:solidFill>
                  <a:schemeClr val="tx1">
                    <a:lumMod val="50000"/>
                  </a:schemeClr>
                </a:solidFill>
              </a:rPr>
              <a:t>2013</a:t>
            </a:r>
          </a:p>
        </p:txBody>
      </p:sp>
      <p:sp>
        <p:nvSpPr>
          <p:cNvPr id="8" name="TextBox 7">
            <a:extLst>
              <a:ext uri="{FF2B5EF4-FFF2-40B4-BE49-F238E27FC236}">
                <a16:creationId xmlns:a16="http://schemas.microsoft.com/office/drawing/2014/main" id="{9B4BA6A1-3DBC-44A5-BEE9-D02045200124}"/>
              </a:ext>
              <a:ext uri="{C183D7F6-B498-43B3-948B-1728B52AA6E4}">
                <adec:decorative xmlns:adec="http://schemas.microsoft.com/office/drawing/2017/decorative" val="1"/>
              </a:ext>
            </a:extLst>
          </p:cNvPr>
          <p:cNvSpPr txBox="1"/>
          <p:nvPr/>
        </p:nvSpPr>
        <p:spPr>
          <a:xfrm>
            <a:off x="4829786" y="4986971"/>
            <a:ext cx="997526" cy="307777"/>
          </a:xfrm>
          <a:prstGeom prst="rect">
            <a:avLst/>
          </a:prstGeom>
          <a:noFill/>
        </p:spPr>
        <p:txBody>
          <a:bodyPr wrap="square" rtlCol="0">
            <a:spAutoFit/>
          </a:bodyPr>
          <a:lstStyle/>
          <a:p>
            <a:pPr algn="ctr"/>
            <a:r>
              <a:rPr lang="en-US" sz="1400" dirty="0">
                <a:solidFill>
                  <a:schemeClr val="tx1">
                    <a:lumMod val="50000"/>
                  </a:schemeClr>
                </a:solidFill>
              </a:rPr>
              <a:t>2015</a:t>
            </a:r>
          </a:p>
        </p:txBody>
      </p:sp>
      <p:sp>
        <p:nvSpPr>
          <p:cNvPr id="10" name="TextBox 9">
            <a:extLst>
              <a:ext uri="{FF2B5EF4-FFF2-40B4-BE49-F238E27FC236}">
                <a16:creationId xmlns:a16="http://schemas.microsoft.com/office/drawing/2014/main" id="{686A1125-8678-416E-BDBA-4EEF3B8053D1}"/>
              </a:ext>
              <a:ext uri="{C183D7F6-B498-43B3-948B-1728B52AA6E4}">
                <adec:decorative xmlns:adec="http://schemas.microsoft.com/office/drawing/2017/decorative" val="1"/>
              </a:ext>
            </a:extLst>
          </p:cNvPr>
          <p:cNvSpPr txBox="1"/>
          <p:nvPr/>
        </p:nvSpPr>
        <p:spPr>
          <a:xfrm>
            <a:off x="6847931" y="4986970"/>
            <a:ext cx="997526" cy="307777"/>
          </a:xfrm>
          <a:prstGeom prst="rect">
            <a:avLst/>
          </a:prstGeom>
          <a:noFill/>
        </p:spPr>
        <p:txBody>
          <a:bodyPr wrap="square" rtlCol="0">
            <a:spAutoFit/>
          </a:bodyPr>
          <a:lstStyle/>
          <a:p>
            <a:pPr algn="ctr"/>
            <a:r>
              <a:rPr lang="en-US" sz="1400" dirty="0">
                <a:solidFill>
                  <a:schemeClr val="tx1">
                    <a:lumMod val="50000"/>
                  </a:schemeClr>
                </a:solidFill>
              </a:rPr>
              <a:t>2017</a:t>
            </a:r>
          </a:p>
        </p:txBody>
      </p:sp>
      <p:sp>
        <p:nvSpPr>
          <p:cNvPr id="16" name="TextBox 15">
            <a:extLst>
              <a:ext uri="{FF2B5EF4-FFF2-40B4-BE49-F238E27FC236}">
                <a16:creationId xmlns:a16="http://schemas.microsoft.com/office/drawing/2014/main" id="{6BF2663C-0601-4D55-B5A0-B2446F3E70F8}"/>
              </a:ext>
              <a:ext uri="{C183D7F6-B498-43B3-948B-1728B52AA6E4}">
                <adec:decorative xmlns:adec="http://schemas.microsoft.com/office/drawing/2017/decorative" val="1"/>
              </a:ext>
            </a:extLst>
          </p:cNvPr>
          <p:cNvSpPr txBox="1"/>
          <p:nvPr/>
        </p:nvSpPr>
        <p:spPr>
          <a:xfrm>
            <a:off x="10790193" y="5011100"/>
            <a:ext cx="997526" cy="307777"/>
          </a:xfrm>
          <a:prstGeom prst="rect">
            <a:avLst/>
          </a:prstGeom>
          <a:noFill/>
        </p:spPr>
        <p:txBody>
          <a:bodyPr wrap="square" rtlCol="0">
            <a:spAutoFit/>
          </a:bodyPr>
          <a:lstStyle/>
          <a:p>
            <a:pPr algn="ctr"/>
            <a:r>
              <a:rPr lang="en-US" sz="1400" dirty="0">
                <a:solidFill>
                  <a:schemeClr val="tx1">
                    <a:lumMod val="50000"/>
                  </a:schemeClr>
                </a:solidFill>
              </a:rPr>
              <a:t>2021</a:t>
            </a:r>
          </a:p>
        </p:txBody>
      </p:sp>
      <p:sp>
        <p:nvSpPr>
          <p:cNvPr id="11" name="TextBox 10">
            <a:extLst>
              <a:ext uri="{FF2B5EF4-FFF2-40B4-BE49-F238E27FC236}">
                <a16:creationId xmlns:a16="http://schemas.microsoft.com/office/drawing/2014/main" id="{42012D44-EE38-4141-BC43-A2A4D5A73A40}"/>
              </a:ext>
              <a:ext uri="{C183D7F6-B498-43B3-948B-1728B52AA6E4}">
                <adec:decorative xmlns:adec="http://schemas.microsoft.com/office/drawing/2017/decorative" val="1"/>
              </a:ext>
            </a:extLst>
          </p:cNvPr>
          <p:cNvSpPr txBox="1"/>
          <p:nvPr/>
        </p:nvSpPr>
        <p:spPr>
          <a:xfrm>
            <a:off x="8819062" y="5004279"/>
            <a:ext cx="997526" cy="307777"/>
          </a:xfrm>
          <a:prstGeom prst="rect">
            <a:avLst/>
          </a:prstGeom>
          <a:noFill/>
        </p:spPr>
        <p:txBody>
          <a:bodyPr wrap="square" rtlCol="0">
            <a:spAutoFit/>
          </a:bodyPr>
          <a:lstStyle/>
          <a:p>
            <a:pPr algn="ctr"/>
            <a:r>
              <a:rPr lang="en-US" sz="1400" dirty="0">
                <a:solidFill>
                  <a:schemeClr val="tx1">
                    <a:lumMod val="50000"/>
                  </a:schemeClr>
                </a:solidFill>
              </a:rPr>
              <a:t>2019</a:t>
            </a:r>
          </a:p>
        </p:txBody>
      </p:sp>
    </p:spTree>
    <p:extLst>
      <p:ext uri="{BB962C8B-B14F-4D97-AF65-F5344CB8AC3E}">
        <p14:creationId xmlns:p14="http://schemas.microsoft.com/office/powerpoint/2010/main" val="4265849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61FB1-0DE9-45A1-ACFC-DFE409EA8348}"/>
              </a:ext>
            </a:extLst>
          </p:cNvPr>
          <p:cNvSpPr>
            <a:spLocks noGrp="1"/>
          </p:cNvSpPr>
          <p:nvPr>
            <p:ph type="title"/>
          </p:nvPr>
        </p:nvSpPr>
        <p:spPr>
          <a:xfrm>
            <a:off x="198622" y="183052"/>
            <a:ext cx="11566879" cy="935501"/>
          </a:xfrm>
        </p:spPr>
        <p:txBody>
          <a:bodyPr/>
          <a:lstStyle/>
          <a:p>
            <a:r>
              <a:rPr lang="en-US" dirty="0"/>
              <a:t>Figure 24: Even in the Most Affordable States, More than a Third of Renters Face Cost Burdens</a:t>
            </a:r>
          </a:p>
        </p:txBody>
      </p:sp>
      <p:pic>
        <p:nvPicPr>
          <p:cNvPr id="6" name="Picture 5" descr="This is a map of state-level renter cost burden rates in 2019. California, Florida, Hawaii, and Nevada have burden rates above 50 percent. Even in the most affordable states, the cost burden rate is at least 38 percent. States in the Midwest had some of the lowest burden rates.">
            <a:extLst>
              <a:ext uri="{FF2B5EF4-FFF2-40B4-BE49-F238E27FC236}">
                <a16:creationId xmlns:a16="http://schemas.microsoft.com/office/drawing/2014/main" id="{5826FF65-7D1A-453E-ADF2-56C58D5E09AA}"/>
              </a:ext>
              <a:ext uri="{C183D7F6-B498-43B3-948B-1728B52AA6E4}">
                <adec:decorative xmlns:adec="http://schemas.microsoft.com/office/drawing/2017/decorative" val="0"/>
              </a:ext>
            </a:extLst>
          </p:cNvPr>
          <p:cNvPicPr>
            <a:picLocks noChangeAspect="1"/>
          </p:cNvPicPr>
          <p:nvPr/>
        </p:nvPicPr>
        <p:blipFill rotWithShape="1">
          <a:blip r:embed="rId2"/>
          <a:srcRect l="7023" t="5234" r="4332" b="14538"/>
          <a:stretch/>
        </p:blipFill>
        <p:spPr>
          <a:xfrm>
            <a:off x="3106732" y="1149701"/>
            <a:ext cx="6803387" cy="4760563"/>
          </a:xfrm>
          <a:prstGeom prst="rect">
            <a:avLst/>
          </a:prstGeom>
        </p:spPr>
      </p:pic>
      <p:sp>
        <p:nvSpPr>
          <p:cNvPr id="5" name="Text Placeholder 4">
            <a:extLst>
              <a:ext uri="{FF2B5EF4-FFF2-40B4-BE49-F238E27FC236}">
                <a16:creationId xmlns:a16="http://schemas.microsoft.com/office/drawing/2014/main" id="{7282E154-3BB6-4BF2-BF08-20F4C5CEA26D}"/>
              </a:ext>
            </a:extLst>
          </p:cNvPr>
          <p:cNvSpPr>
            <a:spLocks noGrp="1"/>
          </p:cNvSpPr>
          <p:nvPr>
            <p:ph type="body" sz="quarter" idx="11"/>
          </p:nvPr>
        </p:nvSpPr>
        <p:spPr>
          <a:xfrm>
            <a:off x="267855" y="5899314"/>
            <a:ext cx="10742349" cy="571501"/>
          </a:xfrm>
        </p:spPr>
        <p:txBody>
          <a:bodyPr wrap="square"/>
          <a:lstStyle/>
          <a:p>
            <a:r>
              <a:rPr lang="en-US"/>
              <a:t>Notes: Cost-burdened households pay more than 30% of income for housing. Households with zero or negative income are assumed to be burdened, while households paying no cash rent are assumed to be without burdens.</a:t>
            </a:r>
          </a:p>
          <a:p>
            <a:r>
              <a:rPr lang="en-US"/>
              <a:t>Source: JCHS tabulations of US Census Bureau, 2019 American Community Survey 1-Year Estimates.</a:t>
            </a:r>
          </a:p>
        </p:txBody>
      </p:sp>
      <p:grpSp>
        <p:nvGrpSpPr>
          <p:cNvPr id="9" name="Group 4">
            <a:extLst>
              <a:ext uri="{FF2B5EF4-FFF2-40B4-BE49-F238E27FC236}">
                <a16:creationId xmlns:a16="http://schemas.microsoft.com/office/drawing/2014/main" id="{A8930EBF-F749-2A4C-A357-72BAC08FE31D}"/>
              </a:ext>
              <a:ext uri="{C183D7F6-B498-43B3-948B-1728B52AA6E4}">
                <adec:decorative xmlns:adec="http://schemas.microsoft.com/office/drawing/2017/decorative" val="1"/>
              </a:ext>
            </a:extLst>
          </p:cNvPr>
          <p:cNvGrpSpPr>
            <a:grpSpLocks noChangeAspect="1"/>
          </p:cNvGrpSpPr>
          <p:nvPr/>
        </p:nvGrpSpPr>
        <p:grpSpPr bwMode="auto">
          <a:xfrm>
            <a:off x="758816" y="1811903"/>
            <a:ext cx="2347916" cy="1881189"/>
            <a:chOff x="410" y="2191"/>
            <a:chExt cx="1479" cy="1185"/>
          </a:xfrm>
        </p:grpSpPr>
        <p:sp>
          <p:nvSpPr>
            <p:cNvPr id="10" name="AutoShape 3">
              <a:extLst>
                <a:ext uri="{FF2B5EF4-FFF2-40B4-BE49-F238E27FC236}">
                  <a16:creationId xmlns:a16="http://schemas.microsoft.com/office/drawing/2014/main" id="{7822DB74-49F5-E445-ACEC-AB09383CAC11}"/>
                </a:ext>
              </a:extLst>
            </p:cNvPr>
            <p:cNvSpPr>
              <a:spLocks noChangeAspect="1" noChangeArrowheads="1" noTextEdit="1"/>
            </p:cNvSpPr>
            <p:nvPr/>
          </p:nvSpPr>
          <p:spPr bwMode="auto">
            <a:xfrm>
              <a:off x="410" y="2320"/>
              <a:ext cx="1308"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5">
              <a:extLst>
                <a:ext uri="{FF2B5EF4-FFF2-40B4-BE49-F238E27FC236}">
                  <a16:creationId xmlns:a16="http://schemas.microsoft.com/office/drawing/2014/main" id="{E2500286-27F1-0C43-910B-0AEF6DCC0B6E}"/>
                </a:ext>
              </a:extLst>
            </p:cNvPr>
            <p:cNvSpPr>
              <a:spLocks noChangeArrowheads="1"/>
            </p:cNvSpPr>
            <p:nvPr/>
          </p:nvSpPr>
          <p:spPr bwMode="auto">
            <a:xfrm>
              <a:off x="410" y="2191"/>
              <a:ext cx="1479"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rPr>
                <a:t>Share of Cost-Burdened Renters (Percent)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3" name="Rectangle 6">
              <a:extLst>
                <a:ext uri="{FF2B5EF4-FFF2-40B4-BE49-F238E27FC236}">
                  <a16:creationId xmlns:a16="http://schemas.microsoft.com/office/drawing/2014/main" id="{34530E92-BEA6-A34D-9974-A9B6AEEF942E}"/>
                </a:ext>
              </a:extLst>
            </p:cNvPr>
            <p:cNvSpPr>
              <a:spLocks noChangeArrowheads="1"/>
            </p:cNvSpPr>
            <p:nvPr/>
          </p:nvSpPr>
          <p:spPr bwMode="auto">
            <a:xfrm>
              <a:off x="419" y="2532"/>
              <a:ext cx="128" cy="120"/>
            </a:xfrm>
            <a:prstGeom prst="rect">
              <a:avLst/>
            </a:prstGeom>
            <a:solidFill>
              <a:srgbClr val="F26829"/>
            </a:solidFill>
            <a:ln w="4763">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Rectangle 7">
              <a:extLst>
                <a:ext uri="{FF2B5EF4-FFF2-40B4-BE49-F238E27FC236}">
                  <a16:creationId xmlns:a16="http://schemas.microsoft.com/office/drawing/2014/main" id="{D3CDE941-DE90-4440-B0FC-C1FD9BE8452A}"/>
                </a:ext>
              </a:extLst>
            </p:cNvPr>
            <p:cNvSpPr>
              <a:spLocks noChangeArrowheads="1"/>
            </p:cNvSpPr>
            <p:nvPr/>
          </p:nvSpPr>
          <p:spPr bwMode="auto">
            <a:xfrm>
              <a:off x="590" y="2527"/>
              <a:ext cx="114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j-lt"/>
                </a:rPr>
                <a:t>Under 40 (Down to 38)</a:t>
              </a:r>
              <a:endParaRPr kumimoji="0" lang="en-US" altLang="en-US" sz="1800" b="0" i="0" u="none" strike="noStrike" cap="none" normalizeH="0" baseline="0" dirty="0">
                <a:ln>
                  <a:noFill/>
                </a:ln>
                <a:solidFill>
                  <a:schemeClr val="tx1"/>
                </a:solidFill>
                <a:effectLst/>
                <a:latin typeface="+mj-lt"/>
              </a:endParaRPr>
            </a:p>
          </p:txBody>
        </p:sp>
        <p:sp>
          <p:nvSpPr>
            <p:cNvPr id="15" name="Rectangle 8">
              <a:extLst>
                <a:ext uri="{FF2B5EF4-FFF2-40B4-BE49-F238E27FC236}">
                  <a16:creationId xmlns:a16="http://schemas.microsoft.com/office/drawing/2014/main" id="{B4305CDD-CA5B-1747-BB2A-B9132A274D69}"/>
                </a:ext>
              </a:extLst>
            </p:cNvPr>
            <p:cNvSpPr>
              <a:spLocks noChangeArrowheads="1"/>
            </p:cNvSpPr>
            <p:nvPr/>
          </p:nvSpPr>
          <p:spPr bwMode="auto">
            <a:xfrm>
              <a:off x="419" y="2712"/>
              <a:ext cx="128" cy="120"/>
            </a:xfrm>
            <a:prstGeom prst="rect">
              <a:avLst/>
            </a:prstGeom>
            <a:solidFill>
              <a:srgbClr val="FFC52F"/>
            </a:solidFill>
            <a:ln w="4763">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9">
              <a:extLst>
                <a:ext uri="{FF2B5EF4-FFF2-40B4-BE49-F238E27FC236}">
                  <a16:creationId xmlns:a16="http://schemas.microsoft.com/office/drawing/2014/main" id="{8470845A-0CAE-854D-9A2B-DA350B8923E1}"/>
                </a:ext>
              </a:extLst>
            </p:cNvPr>
            <p:cNvSpPr>
              <a:spLocks noChangeArrowheads="1"/>
            </p:cNvSpPr>
            <p:nvPr/>
          </p:nvSpPr>
          <p:spPr bwMode="auto">
            <a:xfrm>
              <a:off x="590" y="2706"/>
              <a:ext cx="31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j-lt"/>
                </a:rPr>
                <a:t>40–44</a:t>
              </a:r>
              <a:endParaRPr kumimoji="0" lang="en-US" altLang="en-US" sz="1800" b="0" i="0" u="none" strike="noStrike" cap="none" normalizeH="0" baseline="0" dirty="0">
                <a:ln>
                  <a:noFill/>
                </a:ln>
                <a:solidFill>
                  <a:schemeClr val="tx1"/>
                </a:solidFill>
                <a:effectLst/>
                <a:latin typeface="+mj-lt"/>
              </a:endParaRPr>
            </a:p>
          </p:txBody>
        </p:sp>
        <p:sp>
          <p:nvSpPr>
            <p:cNvPr id="17" name="Rectangle 10">
              <a:extLst>
                <a:ext uri="{FF2B5EF4-FFF2-40B4-BE49-F238E27FC236}">
                  <a16:creationId xmlns:a16="http://schemas.microsoft.com/office/drawing/2014/main" id="{A2BBED7A-3DBE-0346-9378-D921A11817AB}"/>
                </a:ext>
              </a:extLst>
            </p:cNvPr>
            <p:cNvSpPr>
              <a:spLocks noChangeArrowheads="1"/>
            </p:cNvSpPr>
            <p:nvPr/>
          </p:nvSpPr>
          <p:spPr bwMode="auto">
            <a:xfrm>
              <a:off x="419" y="2892"/>
              <a:ext cx="128" cy="120"/>
            </a:xfrm>
            <a:prstGeom prst="rect">
              <a:avLst/>
            </a:prstGeom>
            <a:solidFill>
              <a:srgbClr val="4EA7AF"/>
            </a:solidFill>
            <a:ln w="4763">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1">
              <a:extLst>
                <a:ext uri="{FF2B5EF4-FFF2-40B4-BE49-F238E27FC236}">
                  <a16:creationId xmlns:a16="http://schemas.microsoft.com/office/drawing/2014/main" id="{B904F99E-CEBE-654F-A5C4-4DE44EFA4D74}"/>
                </a:ext>
              </a:extLst>
            </p:cNvPr>
            <p:cNvSpPr>
              <a:spLocks noChangeArrowheads="1"/>
            </p:cNvSpPr>
            <p:nvPr/>
          </p:nvSpPr>
          <p:spPr bwMode="auto">
            <a:xfrm>
              <a:off x="590" y="2886"/>
              <a:ext cx="31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j-lt"/>
                </a:rPr>
                <a:t>45–49</a:t>
              </a:r>
              <a:endParaRPr kumimoji="0" lang="en-US" altLang="en-US" sz="1800" b="0" i="0" u="none" strike="noStrike" cap="none" normalizeH="0" baseline="0" dirty="0">
                <a:ln>
                  <a:noFill/>
                </a:ln>
                <a:solidFill>
                  <a:schemeClr val="tx1"/>
                </a:solidFill>
                <a:effectLst/>
                <a:latin typeface="+mj-lt"/>
              </a:endParaRPr>
            </a:p>
          </p:txBody>
        </p:sp>
        <p:sp>
          <p:nvSpPr>
            <p:cNvPr id="19" name="Rectangle 12">
              <a:extLst>
                <a:ext uri="{FF2B5EF4-FFF2-40B4-BE49-F238E27FC236}">
                  <a16:creationId xmlns:a16="http://schemas.microsoft.com/office/drawing/2014/main" id="{7823F35A-9D9D-444A-96F4-21071695B599}"/>
                </a:ext>
              </a:extLst>
            </p:cNvPr>
            <p:cNvSpPr>
              <a:spLocks noChangeArrowheads="1"/>
            </p:cNvSpPr>
            <p:nvPr/>
          </p:nvSpPr>
          <p:spPr bwMode="auto">
            <a:xfrm>
              <a:off x="419" y="3071"/>
              <a:ext cx="128" cy="119"/>
            </a:xfrm>
            <a:prstGeom prst="rect">
              <a:avLst/>
            </a:prstGeom>
            <a:solidFill>
              <a:srgbClr val="43273B"/>
            </a:solidFill>
            <a:ln w="4763">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3">
              <a:extLst>
                <a:ext uri="{FF2B5EF4-FFF2-40B4-BE49-F238E27FC236}">
                  <a16:creationId xmlns:a16="http://schemas.microsoft.com/office/drawing/2014/main" id="{A74A6AB8-6874-1B41-9013-B0D0AF9533FD}"/>
                </a:ext>
              </a:extLst>
            </p:cNvPr>
            <p:cNvSpPr>
              <a:spLocks noChangeArrowheads="1"/>
            </p:cNvSpPr>
            <p:nvPr/>
          </p:nvSpPr>
          <p:spPr bwMode="auto">
            <a:xfrm>
              <a:off x="590" y="3066"/>
              <a:ext cx="115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j-lt"/>
                </a:rPr>
                <a:t>50 and Over (Up to 54)</a:t>
              </a:r>
              <a:endParaRPr kumimoji="0" lang="en-US" altLang="en-US" sz="1800" b="0" i="0" u="none" strike="noStrike" cap="none" normalizeH="0" baseline="0" dirty="0">
                <a:ln>
                  <a:noFill/>
                </a:ln>
                <a:solidFill>
                  <a:schemeClr val="tx1"/>
                </a:solidFill>
                <a:effectLst/>
                <a:latin typeface="+mj-lt"/>
              </a:endParaRPr>
            </a:p>
          </p:txBody>
        </p:sp>
      </p:grpSp>
    </p:spTree>
    <p:extLst>
      <p:ext uri="{BB962C8B-B14F-4D97-AF65-F5344CB8AC3E}">
        <p14:creationId xmlns:p14="http://schemas.microsoft.com/office/powerpoint/2010/main" val="2848025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33F1F7-6B25-45B4-A53F-8C8E13EB8A9F}"/>
              </a:ext>
              <a:ext uri="{C183D7F6-B498-43B3-948B-1728B52AA6E4}">
                <adec:decorative xmlns:adec="http://schemas.microsoft.com/office/drawing/2017/decorative" val="1"/>
              </a:ext>
            </a:extLst>
          </p:cNvPr>
          <p:cNvSpPr/>
          <p:nvPr/>
        </p:nvSpPr>
        <p:spPr>
          <a:xfrm>
            <a:off x="6236413" y="2013735"/>
            <a:ext cx="5373385" cy="2845941"/>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11D9D7-3B33-4016-9E1D-F45D6E3DAAA4}"/>
              </a:ext>
            </a:extLst>
          </p:cNvPr>
          <p:cNvSpPr>
            <a:spLocks noGrp="1"/>
          </p:cNvSpPr>
          <p:nvPr>
            <p:ph type="title"/>
          </p:nvPr>
        </p:nvSpPr>
        <p:spPr>
          <a:xfrm>
            <a:off x="267501" y="314190"/>
            <a:ext cx="11566879" cy="1059064"/>
          </a:xfrm>
        </p:spPr>
        <p:txBody>
          <a:bodyPr/>
          <a:lstStyle/>
          <a:p>
            <a:r>
              <a:rPr lang="en-US" dirty="0"/>
              <a:t>Figure 25: High Housing Costs Leave Vulnerable Households Unable to Meet Basic Health Needs</a:t>
            </a:r>
          </a:p>
        </p:txBody>
      </p:sp>
      <p:graphicFrame>
        <p:nvGraphicFramePr>
          <p:cNvPr id="9" name="Content Placeholder 8" descr="Figure 25 shows the average monthly amounts that the lowest-income renter households spend on food and healthcare. The left panel is renter households with children under 18, showing that the more burdened households are, the less they spend on necessities. Severely burdened households with children spend just under $300 on food and about $50 on healthcare. The right panel is households headed by an older adult and follows the same pattern. Severely burdened older adults spend less than about $270 on food and about $125 on healthcare.">
            <a:extLst>
              <a:ext uri="{FF2B5EF4-FFF2-40B4-BE49-F238E27FC236}">
                <a16:creationId xmlns:a16="http://schemas.microsoft.com/office/drawing/2014/main" id="{BB3AC1C4-D860-4E99-80DC-8A02FD3991F4}"/>
              </a:ext>
            </a:extLst>
          </p:cNvPr>
          <p:cNvGraphicFramePr>
            <a:graphicFrameLocks noGrp="1"/>
          </p:cNvGraphicFramePr>
          <p:nvPr>
            <p:ph idx="1"/>
            <p:extLst>
              <p:ext uri="{D42A27DB-BD31-4B8C-83A1-F6EECF244321}">
                <p14:modId xmlns:p14="http://schemas.microsoft.com/office/powerpoint/2010/main" val="390382262"/>
              </p:ext>
            </p:extLst>
          </p:nvPr>
        </p:nvGraphicFramePr>
        <p:xfrm>
          <a:off x="267501" y="1418499"/>
          <a:ext cx="11566879" cy="436618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a:extLst>
              <a:ext uri="{FF2B5EF4-FFF2-40B4-BE49-F238E27FC236}">
                <a16:creationId xmlns:a16="http://schemas.microsoft.com/office/drawing/2014/main" id="{4B084979-85B8-4CB3-878F-67E15A4D2814}"/>
              </a:ext>
            </a:extLst>
          </p:cNvPr>
          <p:cNvSpPr>
            <a:spLocks noGrp="1"/>
          </p:cNvSpPr>
          <p:nvPr>
            <p:ph type="body" sz="quarter" idx="11"/>
          </p:nvPr>
        </p:nvSpPr>
        <p:spPr>
          <a:xfrm>
            <a:off x="267501" y="6010299"/>
            <a:ext cx="10742349" cy="533511"/>
          </a:xfrm>
        </p:spPr>
        <p:txBody>
          <a:bodyPr/>
          <a:lstStyle/>
          <a:p>
            <a:r>
              <a:rPr lang="en-US"/>
              <a:t>Notes: Chart shows renter households in the bottom quartile of expenditures, which are considered lowest-income households. Households are considered moderately (severely) burdened if housing accounts for more than 30% (50%) of their expenditures. Health expenditures include out-of-pocket costs and premiums.</a:t>
            </a:r>
          </a:p>
          <a:p>
            <a:r>
              <a:rPr lang="en-US"/>
              <a:t>Source: JCHS tabulations of Bureau of Labor Statistics, 2020 Consumer Expenditure Survey.</a:t>
            </a:r>
          </a:p>
        </p:txBody>
      </p:sp>
    </p:spTree>
    <p:extLst>
      <p:ext uri="{BB962C8B-B14F-4D97-AF65-F5344CB8AC3E}">
        <p14:creationId xmlns:p14="http://schemas.microsoft.com/office/powerpoint/2010/main" val="2871865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07BDB-F95F-4BBF-9F17-EBDB5E85A38B}"/>
              </a:ext>
            </a:extLst>
          </p:cNvPr>
          <p:cNvSpPr>
            <a:spLocks noGrp="1"/>
          </p:cNvSpPr>
          <p:nvPr>
            <p:ph type="title"/>
          </p:nvPr>
        </p:nvSpPr>
        <p:spPr>
          <a:xfrm>
            <a:off x="267855" y="586359"/>
            <a:ext cx="11566879" cy="652232"/>
          </a:xfrm>
        </p:spPr>
        <p:txBody>
          <a:bodyPr/>
          <a:lstStyle/>
          <a:p>
            <a:r>
              <a:rPr lang="en-US" dirty="0"/>
              <a:t>Figure 26: The Stock of Low-Rent Units Continues to Shrink</a:t>
            </a:r>
          </a:p>
        </p:txBody>
      </p:sp>
      <p:graphicFrame>
        <p:nvGraphicFramePr>
          <p:cNvPr id="8" name="Content Placeholder 7" descr="Figure 26 shows the number of units renting for less than $600 in each year from 2011–2019 and the share of the rental stock that is low-rent. The number of units has decreased every year from nearly 14 million to just under 10 million. The share has also declined, steadily dropping from 32 to 22 percent.">
            <a:extLst>
              <a:ext uri="{FF2B5EF4-FFF2-40B4-BE49-F238E27FC236}">
                <a16:creationId xmlns:a16="http://schemas.microsoft.com/office/drawing/2014/main" id="{C9AD2877-029C-4887-8B59-72B5F53E73A4}"/>
              </a:ext>
            </a:extLst>
          </p:cNvPr>
          <p:cNvGraphicFramePr>
            <a:graphicFrameLocks noGrp="1"/>
          </p:cNvGraphicFramePr>
          <p:nvPr>
            <p:ph idx="1"/>
            <p:extLst>
              <p:ext uri="{D42A27DB-BD31-4B8C-83A1-F6EECF244321}">
                <p14:modId xmlns:p14="http://schemas.microsoft.com/office/powerpoint/2010/main" val="3605644682"/>
              </p:ext>
            </p:extLst>
          </p:nvPr>
        </p:nvGraphicFramePr>
        <p:xfrm>
          <a:off x="268288" y="1403865"/>
          <a:ext cx="11566525" cy="437304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a:extLst>
              <a:ext uri="{FF2B5EF4-FFF2-40B4-BE49-F238E27FC236}">
                <a16:creationId xmlns:a16="http://schemas.microsoft.com/office/drawing/2014/main" id="{2DCD911E-F21A-4706-9590-23E8F7A7F5FE}"/>
              </a:ext>
            </a:extLst>
          </p:cNvPr>
          <p:cNvSpPr>
            <a:spLocks noGrp="1"/>
          </p:cNvSpPr>
          <p:nvPr>
            <p:ph type="body" sz="quarter" idx="11"/>
          </p:nvPr>
        </p:nvSpPr>
        <p:spPr>
          <a:xfrm>
            <a:off x="267855" y="6043613"/>
            <a:ext cx="10742349" cy="432085"/>
          </a:xfrm>
        </p:spPr>
        <p:txBody>
          <a:bodyPr/>
          <a:lstStyle/>
          <a:p>
            <a:r>
              <a:rPr lang="en-US"/>
              <a:t>Notes: Low-rent units have contract rents under $600. Rents are inflated to 2019 dollars using the CPI-U Less Shelter. No-cash units are excluded.</a:t>
            </a:r>
          </a:p>
          <a:p>
            <a:r>
              <a:rPr lang="en-US"/>
              <a:t>Source: JCHS tabulations of US Census Bureau, American Community Survey 1-Year Estimates.</a:t>
            </a:r>
          </a:p>
        </p:txBody>
      </p:sp>
      <p:sp>
        <p:nvSpPr>
          <p:cNvPr id="10" name="TextBox 9">
            <a:extLst>
              <a:ext uri="{FF2B5EF4-FFF2-40B4-BE49-F238E27FC236}">
                <a16:creationId xmlns:a16="http://schemas.microsoft.com/office/drawing/2014/main" id="{7B59A210-36FF-4171-8CC4-5BBA0564D927}"/>
              </a:ext>
              <a:ext uri="{C183D7F6-B498-43B3-948B-1728B52AA6E4}">
                <adec:decorative xmlns:adec="http://schemas.microsoft.com/office/drawing/2017/decorative" val="1"/>
              </a:ext>
            </a:extLst>
          </p:cNvPr>
          <p:cNvSpPr txBox="1"/>
          <p:nvPr/>
        </p:nvSpPr>
        <p:spPr>
          <a:xfrm>
            <a:off x="7936798" y="1433239"/>
            <a:ext cx="3233379" cy="338554"/>
          </a:xfrm>
          <a:prstGeom prst="rect">
            <a:avLst/>
          </a:prstGeom>
          <a:noFill/>
        </p:spPr>
        <p:txBody>
          <a:bodyPr wrap="square" rtlCol="0">
            <a:spAutoFit/>
          </a:bodyPr>
          <a:lstStyle/>
          <a:p>
            <a:pPr algn="r"/>
            <a:r>
              <a:rPr lang="en-US" sz="1600" b="1">
                <a:solidFill>
                  <a:schemeClr val="tx1">
                    <a:lumMod val="50000"/>
                  </a:schemeClr>
                </a:solidFill>
              </a:rPr>
              <a:t>Share of Rental Stock (Percent)</a:t>
            </a:r>
          </a:p>
        </p:txBody>
      </p:sp>
    </p:spTree>
    <p:extLst>
      <p:ext uri="{BB962C8B-B14F-4D97-AF65-F5344CB8AC3E}">
        <p14:creationId xmlns:p14="http://schemas.microsoft.com/office/powerpoint/2010/main" val="555052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AD622-968F-C044-9FC0-88F9D1FDE86C}"/>
              </a:ext>
            </a:extLst>
          </p:cNvPr>
          <p:cNvSpPr>
            <a:spLocks noGrp="1"/>
          </p:cNvSpPr>
          <p:nvPr>
            <p:ph type="ctrTitle"/>
          </p:nvPr>
        </p:nvSpPr>
        <p:spPr/>
        <p:txBody>
          <a:bodyPr/>
          <a:lstStyle/>
          <a:p>
            <a:r>
              <a:rPr lang="en-US"/>
              <a:t>6. Housing Challenges</a:t>
            </a:r>
          </a:p>
        </p:txBody>
      </p:sp>
    </p:spTree>
    <p:extLst>
      <p:ext uri="{BB962C8B-B14F-4D97-AF65-F5344CB8AC3E}">
        <p14:creationId xmlns:p14="http://schemas.microsoft.com/office/powerpoint/2010/main" val="5392157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64EC271-01EB-A84D-BED3-61E8DEE5C286}"/>
              </a:ext>
              <a:ext uri="{C183D7F6-B498-43B3-948B-1728B52AA6E4}">
                <adec:decorative xmlns:adec="http://schemas.microsoft.com/office/drawing/2017/decorative" val="1"/>
              </a:ext>
            </a:extLst>
          </p:cNvPr>
          <p:cNvCxnSpPr>
            <a:cxnSpLocks/>
          </p:cNvCxnSpPr>
          <p:nvPr/>
        </p:nvCxnSpPr>
        <p:spPr>
          <a:xfrm flipV="1">
            <a:off x="6255673" y="2131944"/>
            <a:ext cx="0" cy="2730776"/>
          </a:xfrm>
          <a:prstGeom prst="line">
            <a:avLst/>
          </a:prstGeom>
          <a:ln w="15875">
            <a:prstDash val="solid"/>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B767188C-62B2-41B0-8FC9-9D1833D644B1}"/>
              </a:ext>
              <a:ext uri="{C183D7F6-B498-43B3-948B-1728B52AA6E4}">
                <adec:decorative xmlns:adec="http://schemas.microsoft.com/office/drawing/2017/decorative" val="1"/>
              </a:ext>
            </a:extLst>
          </p:cNvPr>
          <p:cNvSpPr/>
          <p:nvPr/>
        </p:nvSpPr>
        <p:spPr>
          <a:xfrm>
            <a:off x="853440" y="2131944"/>
            <a:ext cx="473432" cy="2730776"/>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2D1D65D-7523-4844-BAEC-C94F4AA87909}"/>
              </a:ext>
              <a:ext uri="{C183D7F6-B498-43B3-948B-1728B52AA6E4}">
                <adec:decorative xmlns:adec="http://schemas.microsoft.com/office/drawing/2017/decorative" val="1"/>
              </a:ext>
            </a:extLst>
          </p:cNvPr>
          <p:cNvSpPr/>
          <p:nvPr/>
        </p:nvSpPr>
        <p:spPr>
          <a:xfrm>
            <a:off x="1818865" y="2131944"/>
            <a:ext cx="496947" cy="2730776"/>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EC6A41-8BEC-419E-9B61-0ECA9000C41C}"/>
              </a:ext>
              <a:ext uri="{C183D7F6-B498-43B3-948B-1728B52AA6E4}">
                <adec:decorative xmlns:adec="http://schemas.microsoft.com/office/drawing/2017/decorative" val="1"/>
              </a:ext>
            </a:extLst>
          </p:cNvPr>
          <p:cNvSpPr/>
          <p:nvPr/>
        </p:nvSpPr>
        <p:spPr>
          <a:xfrm>
            <a:off x="2807805" y="2131944"/>
            <a:ext cx="496947" cy="2730776"/>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6FDA5D0-34CA-491E-A8EC-3931C7D5A667}"/>
              </a:ext>
              <a:ext uri="{C183D7F6-B498-43B3-948B-1728B52AA6E4}">
                <adec:decorative xmlns:adec="http://schemas.microsoft.com/office/drawing/2017/decorative" val="1"/>
              </a:ext>
            </a:extLst>
          </p:cNvPr>
          <p:cNvSpPr/>
          <p:nvPr/>
        </p:nvSpPr>
        <p:spPr>
          <a:xfrm>
            <a:off x="3788795" y="2131944"/>
            <a:ext cx="496947" cy="2730776"/>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EEC567D-E361-4CDB-B2B6-9658F8179028}"/>
              </a:ext>
              <a:ext uri="{C183D7F6-B498-43B3-948B-1728B52AA6E4}">
                <adec:decorative xmlns:adec="http://schemas.microsoft.com/office/drawing/2017/decorative" val="1"/>
              </a:ext>
            </a:extLst>
          </p:cNvPr>
          <p:cNvSpPr/>
          <p:nvPr/>
        </p:nvSpPr>
        <p:spPr>
          <a:xfrm>
            <a:off x="4769785" y="2131944"/>
            <a:ext cx="496947" cy="2730776"/>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E7250A3-7DA9-40C0-8136-31BC5C72E43D}"/>
              </a:ext>
              <a:ext uri="{C183D7F6-B498-43B3-948B-1728B52AA6E4}">
                <adec:decorative xmlns:adec="http://schemas.microsoft.com/office/drawing/2017/decorative" val="1"/>
              </a:ext>
            </a:extLst>
          </p:cNvPr>
          <p:cNvSpPr/>
          <p:nvPr/>
        </p:nvSpPr>
        <p:spPr>
          <a:xfrm>
            <a:off x="5750775" y="2131944"/>
            <a:ext cx="496947" cy="2730776"/>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617039-2399-4693-A29B-C8C8026710B5}"/>
              </a:ext>
              <a:ext uri="{C183D7F6-B498-43B3-948B-1728B52AA6E4}">
                <adec:decorative xmlns:adec="http://schemas.microsoft.com/office/drawing/2017/decorative" val="1"/>
              </a:ext>
            </a:extLst>
          </p:cNvPr>
          <p:cNvSpPr/>
          <p:nvPr/>
        </p:nvSpPr>
        <p:spPr>
          <a:xfrm>
            <a:off x="6731765" y="2131944"/>
            <a:ext cx="496947" cy="2730776"/>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226EEE-0938-4A14-ABE9-731F283A7535}"/>
              </a:ext>
              <a:ext uri="{C183D7F6-B498-43B3-948B-1728B52AA6E4}">
                <adec:decorative xmlns:adec="http://schemas.microsoft.com/office/drawing/2017/decorative" val="1"/>
              </a:ext>
            </a:extLst>
          </p:cNvPr>
          <p:cNvSpPr/>
          <p:nvPr/>
        </p:nvSpPr>
        <p:spPr>
          <a:xfrm>
            <a:off x="7710750" y="2131944"/>
            <a:ext cx="496947" cy="2730776"/>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A659287-0A62-489B-A8E8-BE5EFF54A560}"/>
              </a:ext>
              <a:ext uri="{C183D7F6-B498-43B3-948B-1728B52AA6E4}">
                <adec:decorative xmlns:adec="http://schemas.microsoft.com/office/drawing/2017/decorative" val="1"/>
              </a:ext>
            </a:extLst>
          </p:cNvPr>
          <p:cNvSpPr/>
          <p:nvPr/>
        </p:nvSpPr>
        <p:spPr>
          <a:xfrm>
            <a:off x="8692221" y="2131944"/>
            <a:ext cx="496947" cy="2730776"/>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79431D9-B17A-4D5E-B301-5D8FC13B3AEE}"/>
              </a:ext>
              <a:ext uri="{C183D7F6-B498-43B3-948B-1728B52AA6E4}">
                <adec:decorative xmlns:adec="http://schemas.microsoft.com/office/drawing/2017/decorative" val="1"/>
              </a:ext>
            </a:extLst>
          </p:cNvPr>
          <p:cNvSpPr/>
          <p:nvPr/>
        </p:nvSpPr>
        <p:spPr>
          <a:xfrm>
            <a:off x="9673692" y="2131944"/>
            <a:ext cx="496947" cy="2730776"/>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1865D3-0992-4FD6-BDA7-9CC79D7FB239}"/>
              </a:ext>
              <a:ext uri="{C183D7F6-B498-43B3-948B-1728B52AA6E4}">
                <adec:decorative xmlns:adec="http://schemas.microsoft.com/office/drawing/2017/decorative" val="1"/>
              </a:ext>
            </a:extLst>
          </p:cNvPr>
          <p:cNvSpPr/>
          <p:nvPr/>
        </p:nvSpPr>
        <p:spPr>
          <a:xfrm>
            <a:off x="10655163" y="2131944"/>
            <a:ext cx="496947" cy="2730776"/>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53937F-A05C-403E-AFBA-F43E446E11F2}"/>
              </a:ext>
            </a:extLst>
          </p:cNvPr>
          <p:cNvSpPr>
            <a:spLocks noGrp="1"/>
          </p:cNvSpPr>
          <p:nvPr>
            <p:ph type="title"/>
          </p:nvPr>
        </p:nvSpPr>
        <p:spPr/>
        <p:txBody>
          <a:bodyPr/>
          <a:lstStyle/>
          <a:p>
            <a:r>
              <a:rPr lang="en-US" dirty="0"/>
              <a:t>Figure 27: Government Interventions During the Pandemic Helped to Reduce Evictions</a:t>
            </a:r>
          </a:p>
        </p:txBody>
      </p:sp>
      <p:graphicFrame>
        <p:nvGraphicFramePr>
          <p:cNvPr id="14" name="Content Placeholder 6" descr="Figure 27 shows the number of eviction filings in 2020–2021 and the historical average number over the same months in 2012–2016. The number of eviction filings matched the historical average in February but dropped quickly when the pandemic began in March. Since, then filings have been well below the historic average but have risen gradually throughout the fall of 2021.">
            <a:extLst>
              <a:ext uri="{FF2B5EF4-FFF2-40B4-BE49-F238E27FC236}">
                <a16:creationId xmlns:a16="http://schemas.microsoft.com/office/drawing/2014/main" id="{6CB2C967-A5CE-4DC7-A8F1-71C60EF6E198}"/>
              </a:ext>
            </a:extLst>
          </p:cNvPr>
          <p:cNvGraphicFramePr>
            <a:graphicFrameLocks/>
          </p:cNvGraphicFramePr>
          <p:nvPr>
            <p:extLst>
              <p:ext uri="{D42A27DB-BD31-4B8C-83A1-F6EECF244321}">
                <p14:modId xmlns:p14="http://schemas.microsoft.com/office/powerpoint/2010/main" val="1246567732"/>
              </p:ext>
            </p:extLst>
          </p:nvPr>
        </p:nvGraphicFramePr>
        <p:xfrm>
          <a:off x="268288" y="1573213"/>
          <a:ext cx="11566446" cy="42037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EE64411B-519D-47DA-B062-4D15A6094A9A}"/>
              </a:ext>
            </a:extLst>
          </p:cNvPr>
          <p:cNvSpPr>
            <a:spLocks noGrp="1"/>
          </p:cNvSpPr>
          <p:nvPr>
            <p:ph type="body" sz="quarter" idx="10"/>
          </p:nvPr>
        </p:nvSpPr>
        <p:spPr/>
        <p:txBody>
          <a:bodyPr/>
          <a:lstStyle/>
          <a:p>
            <a:r>
              <a:rPr lang="en-US"/>
              <a:t>Note: Data include eviction filings in 6 states and 31 cities.</a:t>
            </a:r>
          </a:p>
          <a:p>
            <a:r>
              <a:rPr lang="en-US"/>
              <a:t>Source: JCHS tabulations of Eviction Lab, Eviction Tracking System through November 31, 2021.</a:t>
            </a:r>
          </a:p>
        </p:txBody>
      </p:sp>
    </p:spTree>
    <p:extLst>
      <p:ext uri="{BB962C8B-B14F-4D97-AF65-F5344CB8AC3E}">
        <p14:creationId xmlns:p14="http://schemas.microsoft.com/office/powerpoint/2010/main" val="3447642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0AB46-5D0E-4101-BA8D-F0E63FB8CB8C}"/>
              </a:ext>
            </a:extLst>
          </p:cNvPr>
          <p:cNvSpPr>
            <a:spLocks noGrp="1"/>
          </p:cNvSpPr>
          <p:nvPr>
            <p:ph type="title"/>
          </p:nvPr>
        </p:nvSpPr>
        <p:spPr/>
        <p:txBody>
          <a:bodyPr/>
          <a:lstStyle/>
          <a:p>
            <a:r>
              <a:rPr lang="en-US" dirty="0"/>
              <a:t>Figure 28: Emergency Rental Assistance Was Initially Slow to Reach Renters in Need</a:t>
            </a:r>
          </a:p>
        </p:txBody>
      </p:sp>
      <p:graphicFrame>
        <p:nvGraphicFramePr>
          <p:cNvPr id="9" name="Content Placeholder 6" descr="Figure 28 shows the cumulative number of households assisted by Emergency Rental Assistance programs from January–October 2021. In the first three months of ERA, fewer than 100,000 households were served. This number rose steadily over the course of the year, reaching more than 2.5 million in October.">
            <a:extLst>
              <a:ext uri="{FF2B5EF4-FFF2-40B4-BE49-F238E27FC236}">
                <a16:creationId xmlns:a16="http://schemas.microsoft.com/office/drawing/2014/main" id="{F78018B9-94DD-487C-8C10-A0E71EE71978}"/>
              </a:ext>
            </a:extLst>
          </p:cNvPr>
          <p:cNvGraphicFramePr>
            <a:graphicFrameLocks/>
          </p:cNvGraphicFramePr>
          <p:nvPr>
            <p:extLst>
              <p:ext uri="{D42A27DB-BD31-4B8C-83A1-F6EECF244321}">
                <p14:modId xmlns:p14="http://schemas.microsoft.com/office/powerpoint/2010/main" val="653590893"/>
              </p:ext>
            </p:extLst>
          </p:nvPr>
        </p:nvGraphicFramePr>
        <p:xfrm>
          <a:off x="356833" y="1525299"/>
          <a:ext cx="11477901" cy="448868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D514FAD1-23A2-48FB-8309-BC764F1D9FB2}"/>
              </a:ext>
            </a:extLst>
          </p:cNvPr>
          <p:cNvSpPr>
            <a:spLocks noGrp="1"/>
          </p:cNvSpPr>
          <p:nvPr>
            <p:ph type="body" sz="quarter" idx="10"/>
          </p:nvPr>
        </p:nvSpPr>
        <p:spPr/>
        <p:txBody>
          <a:bodyPr/>
          <a:lstStyle/>
          <a:p>
            <a:r>
              <a:rPr lang="en-US"/>
              <a:t>Notes: Data include households served by Emergency Rental Assistance. Some households may have received multiple payments and may be double-counted. Reported households served by ERA2 from April-June are included in the June count.</a:t>
            </a:r>
          </a:p>
          <a:p>
            <a:r>
              <a:rPr lang="en-US"/>
              <a:t>Source: JCHS tabulations of US Department of the Treasury data.</a:t>
            </a:r>
          </a:p>
        </p:txBody>
      </p:sp>
    </p:spTree>
    <p:extLst>
      <p:ext uri="{BB962C8B-B14F-4D97-AF65-F5344CB8AC3E}">
        <p14:creationId xmlns:p14="http://schemas.microsoft.com/office/powerpoint/2010/main" val="693411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0B4FF3-CA27-46F7-9754-B42520C3DB2B}"/>
              </a:ext>
              <a:ext uri="{C183D7F6-B498-43B3-948B-1728B52AA6E4}">
                <adec:decorative xmlns:adec="http://schemas.microsoft.com/office/drawing/2017/decorative" val="1"/>
              </a:ext>
            </a:extLst>
          </p:cNvPr>
          <p:cNvSpPr/>
          <p:nvPr/>
        </p:nvSpPr>
        <p:spPr>
          <a:xfrm>
            <a:off x="6096000" y="1877895"/>
            <a:ext cx="5217399" cy="2742231"/>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96793C-5AF3-4B79-A6F0-25CFA8756BC1}"/>
              </a:ext>
            </a:extLst>
          </p:cNvPr>
          <p:cNvSpPr>
            <a:spLocks noGrp="1"/>
          </p:cNvSpPr>
          <p:nvPr>
            <p:ph type="title"/>
          </p:nvPr>
        </p:nvSpPr>
        <p:spPr/>
        <p:txBody>
          <a:bodyPr/>
          <a:lstStyle/>
          <a:p>
            <a:r>
              <a:rPr lang="en-US" dirty="0"/>
              <a:t>Figure 29: Individuals Living Outside of Shelters Account for Most of the Recent Increase in the Unhoused Population</a:t>
            </a:r>
          </a:p>
        </p:txBody>
      </p:sp>
      <p:graphicFrame>
        <p:nvGraphicFramePr>
          <p:cNvPr id="7" name="Chart Placeholder 6" descr="Figure 29 shows the number of people experiencing homelessness in 2016, 2018, and 2020. There was about a 50,000-person rise in the number of individuals experiencing homelessness, reaching just over 400,000 in 2020. This rise was driven entirely by an increase in individuals experiencing unsheltered homelessness. There was also a slight decrease in the number of people in families with children experiencing homelessness, down to about 172,000 in 2020 from 195,000 in 2016 due to a drop in sheltered numbers.">
            <a:extLst>
              <a:ext uri="{FF2B5EF4-FFF2-40B4-BE49-F238E27FC236}">
                <a16:creationId xmlns:a16="http://schemas.microsoft.com/office/drawing/2014/main" id="{DBBE2806-A8C2-4823-A7EB-1E2206FDDA3A}"/>
              </a:ext>
            </a:extLst>
          </p:cNvPr>
          <p:cNvGraphicFramePr>
            <a:graphicFrameLocks noGrp="1"/>
          </p:cNvGraphicFramePr>
          <p:nvPr>
            <p:ph type="chart" sz="quarter" idx="11"/>
            <p:extLst>
              <p:ext uri="{D42A27DB-BD31-4B8C-83A1-F6EECF244321}">
                <p14:modId xmlns:p14="http://schemas.microsoft.com/office/powerpoint/2010/main" val="240043723"/>
              </p:ext>
            </p:extLst>
          </p:nvPr>
        </p:nvGraphicFramePr>
        <p:xfrm>
          <a:off x="268209" y="1362756"/>
          <a:ext cx="11566525" cy="44577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C66D0813-3497-4792-9098-32AEA3263474}"/>
              </a:ext>
            </a:extLst>
          </p:cNvPr>
          <p:cNvSpPr>
            <a:spLocks noGrp="1"/>
          </p:cNvSpPr>
          <p:nvPr>
            <p:ph type="body" sz="quarter" idx="10"/>
          </p:nvPr>
        </p:nvSpPr>
        <p:spPr/>
        <p:txBody>
          <a:bodyPr/>
          <a:lstStyle/>
          <a:p>
            <a:r>
              <a:rPr lang="en-US"/>
              <a:t>Notes: People experiencing homelessness in families with children have at least one adult age 18 or over and at least one child under 18. Point-in-time estimates are conducted in January, so the 2020 estimates are pre-pandemic estimates.</a:t>
            </a:r>
          </a:p>
          <a:p>
            <a:r>
              <a:rPr lang="en-US"/>
              <a:t>Source: JCHS tabulations of HUD, Annual Homeless Assessment Report Point-in-Time Estimates.</a:t>
            </a:r>
          </a:p>
        </p:txBody>
      </p:sp>
      <p:sp>
        <p:nvSpPr>
          <p:cNvPr id="8" name="TextBox 7">
            <a:extLst>
              <a:ext uri="{FF2B5EF4-FFF2-40B4-BE49-F238E27FC236}">
                <a16:creationId xmlns:a16="http://schemas.microsoft.com/office/drawing/2014/main" id="{1C370294-4B06-844E-8F78-FF92E7C430E6}"/>
              </a:ext>
              <a:ext uri="{C183D7F6-B498-43B3-948B-1728B52AA6E4}">
                <adec:decorative xmlns:adec="http://schemas.microsoft.com/office/drawing/2017/decorative" val="1"/>
              </a:ext>
            </a:extLst>
          </p:cNvPr>
          <p:cNvSpPr txBox="1"/>
          <p:nvPr/>
        </p:nvSpPr>
        <p:spPr>
          <a:xfrm>
            <a:off x="878601" y="5125141"/>
            <a:ext cx="5217399" cy="338554"/>
          </a:xfrm>
          <a:prstGeom prst="rect">
            <a:avLst/>
          </a:prstGeom>
          <a:noFill/>
        </p:spPr>
        <p:txBody>
          <a:bodyPr wrap="square" rtlCol="0">
            <a:spAutoFit/>
          </a:bodyPr>
          <a:lstStyle/>
          <a:p>
            <a:pPr algn="ctr"/>
            <a:r>
              <a:rPr lang="en-US" sz="1600" dirty="0"/>
              <a:t>Individuals</a:t>
            </a:r>
          </a:p>
        </p:txBody>
      </p:sp>
    </p:spTree>
    <p:extLst>
      <p:ext uri="{BB962C8B-B14F-4D97-AF65-F5344CB8AC3E}">
        <p14:creationId xmlns:p14="http://schemas.microsoft.com/office/powerpoint/2010/main" val="1437233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9789A-30E9-4F2C-88D7-C51EC52192E0}"/>
              </a:ext>
            </a:extLst>
          </p:cNvPr>
          <p:cNvSpPr>
            <a:spLocks noGrp="1"/>
          </p:cNvSpPr>
          <p:nvPr>
            <p:ph type="title"/>
          </p:nvPr>
        </p:nvSpPr>
        <p:spPr/>
        <p:txBody>
          <a:bodyPr/>
          <a:lstStyle/>
          <a:p>
            <a:r>
              <a:rPr lang="en-US" dirty="0"/>
              <a:t>Figure 30: More than 13 Million Income-Eligible Households Do Not Receive Rental Assistance</a:t>
            </a:r>
          </a:p>
        </p:txBody>
      </p:sp>
      <p:graphicFrame>
        <p:nvGraphicFramePr>
          <p:cNvPr id="7" name="Chart Placeholder 6" descr="Figure 30 shows the number of assisted households with extremely low incomes (4 million) and very low incomes (1.1 million). The number of unassisted households is much higher with 7.8 million extremely low-income renters and 5.5 million very low-income renters who are eligible but do not receive a rental subsidy.">
            <a:extLst>
              <a:ext uri="{FF2B5EF4-FFF2-40B4-BE49-F238E27FC236}">
                <a16:creationId xmlns:a16="http://schemas.microsoft.com/office/drawing/2014/main" id="{247D67B6-0BFB-4D47-A176-9584D6A5C760}"/>
              </a:ext>
            </a:extLst>
          </p:cNvPr>
          <p:cNvGraphicFramePr>
            <a:graphicFrameLocks noGrp="1"/>
          </p:cNvGraphicFramePr>
          <p:nvPr>
            <p:ph type="chart" sz="quarter" idx="11"/>
            <p:extLst>
              <p:ext uri="{D42A27DB-BD31-4B8C-83A1-F6EECF244321}">
                <p14:modId xmlns:p14="http://schemas.microsoft.com/office/powerpoint/2010/main" val="1876033730"/>
              </p:ext>
            </p:extLst>
          </p:nvPr>
        </p:nvGraphicFramePr>
        <p:xfrm>
          <a:off x="268288" y="1265238"/>
          <a:ext cx="11566445" cy="44577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9EC19F82-1127-4AEF-B1FA-07A40C45395B}"/>
              </a:ext>
            </a:extLst>
          </p:cNvPr>
          <p:cNvSpPr>
            <a:spLocks noGrp="1"/>
          </p:cNvSpPr>
          <p:nvPr>
            <p:ph type="body" sz="quarter" idx="10"/>
          </p:nvPr>
        </p:nvSpPr>
        <p:spPr/>
        <p:txBody>
          <a:bodyPr/>
          <a:lstStyle/>
          <a:p>
            <a:r>
              <a:rPr lang="en-US"/>
              <a:t>Notes: Extremely low-income households make up to 30% of area median income. Very low-income households make 30–50% of area median income. Assisted households receive a rental subsidy. </a:t>
            </a:r>
          </a:p>
          <a:p>
            <a:r>
              <a:rPr lang="en-US"/>
              <a:t>Source: JCHS tabulations of US Housing and Urban Development (HUD), 2021 Worst Case Housing Needs Report to Congress.</a:t>
            </a:r>
          </a:p>
        </p:txBody>
      </p:sp>
    </p:spTree>
    <p:extLst>
      <p:ext uri="{BB962C8B-B14F-4D97-AF65-F5344CB8AC3E}">
        <p14:creationId xmlns:p14="http://schemas.microsoft.com/office/powerpoint/2010/main" val="4704530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6793C-5AF3-4B79-A6F0-25CFA8756BC1}"/>
              </a:ext>
            </a:extLst>
          </p:cNvPr>
          <p:cNvSpPr>
            <a:spLocks noGrp="1"/>
          </p:cNvSpPr>
          <p:nvPr>
            <p:ph type="title"/>
          </p:nvPr>
        </p:nvSpPr>
        <p:spPr/>
        <p:txBody>
          <a:bodyPr/>
          <a:lstStyle/>
          <a:p>
            <a:r>
              <a:rPr lang="en-US" dirty="0"/>
              <a:t>Figure 31: Most Low-Income Renters Had to Cut Back on Essential Expenses to Pay Energy Bills in 2021</a:t>
            </a:r>
          </a:p>
        </p:txBody>
      </p:sp>
      <p:graphicFrame>
        <p:nvGraphicFramePr>
          <p:cNvPr id="7" name="Chart Placeholder 6" descr="Figure 31 shows the share of renter households by income category who reduced or forewent expenses on basic household necessities such as food or medicine to pay an energy bill. Nearly 60 percent of households with incomes under $25,000 cut back on expenses for necessities at least one month, including 22 percent who made cutbacks almost every month. The share decreases with income, down to less than 20 percent of households with incomes above $75,000 making tradeoffs to pay an energy bill.">
            <a:extLst>
              <a:ext uri="{FF2B5EF4-FFF2-40B4-BE49-F238E27FC236}">
                <a16:creationId xmlns:a16="http://schemas.microsoft.com/office/drawing/2014/main" id="{DBBE2806-A8C2-4823-A7EB-1E2206FDDA3A}"/>
              </a:ext>
            </a:extLst>
          </p:cNvPr>
          <p:cNvGraphicFramePr>
            <a:graphicFrameLocks noGrp="1"/>
          </p:cNvGraphicFramePr>
          <p:nvPr>
            <p:ph type="chart" sz="quarter" idx="11"/>
            <p:extLst>
              <p:ext uri="{D42A27DB-BD31-4B8C-83A1-F6EECF244321}">
                <p14:modId xmlns:p14="http://schemas.microsoft.com/office/powerpoint/2010/main" val="3619724258"/>
              </p:ext>
            </p:extLst>
          </p:nvPr>
        </p:nvGraphicFramePr>
        <p:xfrm>
          <a:off x="268209" y="1362756"/>
          <a:ext cx="11566525" cy="44577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C66D0813-3497-4792-9098-32AEA3263474}"/>
              </a:ext>
            </a:extLst>
          </p:cNvPr>
          <p:cNvSpPr>
            <a:spLocks noGrp="1"/>
          </p:cNvSpPr>
          <p:nvPr>
            <p:ph type="body" sz="quarter" idx="10"/>
          </p:nvPr>
        </p:nvSpPr>
        <p:spPr/>
        <p:txBody>
          <a:bodyPr/>
          <a:lstStyle/>
          <a:p>
            <a:r>
              <a:rPr lang="en-US"/>
              <a:t>Note: The survey question asks how many months in the past year a household reduced or forewent expenses for basic household necessities such as food or medicine to pay an energy bill.</a:t>
            </a:r>
          </a:p>
          <a:p>
            <a:r>
              <a:rPr lang="en-US"/>
              <a:t>Source: JCHS tabulations of US Census Bureau, Household Pulse Surveys, July–September 2021.</a:t>
            </a:r>
          </a:p>
        </p:txBody>
      </p:sp>
      <p:sp>
        <p:nvSpPr>
          <p:cNvPr id="4" name="TextBox 3">
            <a:extLst>
              <a:ext uri="{FF2B5EF4-FFF2-40B4-BE49-F238E27FC236}">
                <a16:creationId xmlns:a16="http://schemas.microsoft.com/office/drawing/2014/main" id="{501CE5F6-25AB-604B-AB02-958DFBCD849F}"/>
              </a:ext>
              <a:ext uri="{C183D7F6-B498-43B3-948B-1728B52AA6E4}">
                <adec:decorative xmlns:adec="http://schemas.microsoft.com/office/drawing/2017/decorative" val="1"/>
              </a:ext>
            </a:extLst>
          </p:cNvPr>
          <p:cNvSpPr txBox="1"/>
          <p:nvPr/>
        </p:nvSpPr>
        <p:spPr>
          <a:xfrm>
            <a:off x="834887" y="5512679"/>
            <a:ext cx="3103659" cy="307777"/>
          </a:xfrm>
          <a:prstGeom prst="rect">
            <a:avLst/>
          </a:prstGeom>
          <a:noFill/>
        </p:spPr>
        <p:txBody>
          <a:bodyPr wrap="square" rtlCol="0">
            <a:spAutoFit/>
          </a:bodyPr>
          <a:lstStyle/>
          <a:p>
            <a:r>
              <a:rPr lang="en-US" sz="1400" b="1" dirty="0">
                <a:solidFill>
                  <a:schemeClr val="tx1">
                    <a:lumMod val="50000"/>
                  </a:schemeClr>
                </a:solidFill>
              </a:rPr>
              <a:t>Frequency of Spending Cutbacks:</a:t>
            </a:r>
          </a:p>
        </p:txBody>
      </p:sp>
    </p:spTree>
    <p:extLst>
      <p:ext uri="{BB962C8B-B14F-4D97-AF65-F5344CB8AC3E}">
        <p14:creationId xmlns:p14="http://schemas.microsoft.com/office/powerpoint/2010/main" val="3663166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26F0-AF9D-4D25-90C8-464CED45A5DF}"/>
              </a:ext>
            </a:extLst>
          </p:cNvPr>
          <p:cNvSpPr>
            <a:spLocks noGrp="1"/>
          </p:cNvSpPr>
          <p:nvPr>
            <p:ph type="title"/>
          </p:nvPr>
        </p:nvSpPr>
        <p:spPr/>
        <p:txBody>
          <a:bodyPr/>
          <a:lstStyle/>
          <a:p>
            <a:r>
              <a:rPr lang="en-US" dirty="0"/>
              <a:t>Figure 2: Federal Support Throughout the Pandemic Has Helped to Keep Renters in Their Homes</a:t>
            </a:r>
          </a:p>
        </p:txBody>
      </p:sp>
      <p:graphicFrame>
        <p:nvGraphicFramePr>
          <p:cNvPr id="6" name="Table 5" descr="Figure 2 shows federal interventions during the pandemic. The CARES Act eviction moratorium ran from March–July 2020. The CDC issued a moratorium in September 2020 through July 2021. The CDC’s second moratorium was in effect in August 2021. The Consolidated Appropriations Act starting in January 2021 and the American Rescue Plan starting in March 2021 provided emergency rental assistance. Stimulus checks went out in April 2020 ($1,200), December 2020 ($600), and March 2021 (up to $1,400). Expanded unemployment checks of $600 per week were available April–July 2020 and of $300 per week January–August 2021.">
            <a:extLst>
              <a:ext uri="{FF2B5EF4-FFF2-40B4-BE49-F238E27FC236}">
                <a16:creationId xmlns:a16="http://schemas.microsoft.com/office/drawing/2014/main" id="{B679B374-0ABD-4E14-8EC7-355F98DF6B34}"/>
              </a:ext>
            </a:extLst>
          </p:cNvPr>
          <p:cNvGraphicFramePr>
            <a:graphicFrameLocks noGrp="1"/>
          </p:cNvGraphicFramePr>
          <p:nvPr>
            <p:extLst>
              <p:ext uri="{D42A27DB-BD31-4B8C-83A1-F6EECF244321}">
                <p14:modId xmlns:p14="http://schemas.microsoft.com/office/powerpoint/2010/main" val="3782982331"/>
              </p:ext>
            </p:extLst>
          </p:nvPr>
        </p:nvGraphicFramePr>
        <p:xfrm>
          <a:off x="384313" y="2027583"/>
          <a:ext cx="11249935" cy="3188734"/>
        </p:xfrm>
        <a:graphic>
          <a:graphicData uri="http://schemas.openxmlformats.org/drawingml/2006/table">
            <a:tbl>
              <a:tblPr firstRow="1"/>
              <a:tblGrid>
                <a:gridCol w="2451148">
                  <a:extLst>
                    <a:ext uri="{9D8B030D-6E8A-4147-A177-3AD203B41FA5}">
                      <a16:colId xmlns:a16="http://schemas.microsoft.com/office/drawing/2014/main" val="1581329937"/>
                    </a:ext>
                  </a:extLst>
                </a:gridCol>
                <a:gridCol w="367906">
                  <a:extLst>
                    <a:ext uri="{9D8B030D-6E8A-4147-A177-3AD203B41FA5}">
                      <a16:colId xmlns:a16="http://schemas.microsoft.com/office/drawing/2014/main" val="3305916202"/>
                    </a:ext>
                  </a:extLst>
                </a:gridCol>
                <a:gridCol w="397868">
                  <a:extLst>
                    <a:ext uri="{9D8B030D-6E8A-4147-A177-3AD203B41FA5}">
                      <a16:colId xmlns:a16="http://schemas.microsoft.com/office/drawing/2014/main" val="2509063173"/>
                    </a:ext>
                  </a:extLst>
                </a:gridCol>
                <a:gridCol w="892557">
                  <a:extLst>
                    <a:ext uri="{9D8B030D-6E8A-4147-A177-3AD203B41FA5}">
                      <a16:colId xmlns:a16="http://schemas.microsoft.com/office/drawing/2014/main" val="4265655922"/>
                    </a:ext>
                  </a:extLst>
                </a:gridCol>
                <a:gridCol w="488264">
                  <a:extLst>
                    <a:ext uri="{9D8B030D-6E8A-4147-A177-3AD203B41FA5}">
                      <a16:colId xmlns:a16="http://schemas.microsoft.com/office/drawing/2014/main" val="3590215186"/>
                    </a:ext>
                  </a:extLst>
                </a:gridCol>
                <a:gridCol w="404293">
                  <a:extLst>
                    <a:ext uri="{9D8B030D-6E8A-4147-A177-3AD203B41FA5}">
                      <a16:colId xmlns:a16="http://schemas.microsoft.com/office/drawing/2014/main" val="522673929"/>
                    </a:ext>
                  </a:extLst>
                </a:gridCol>
                <a:gridCol w="892557">
                  <a:extLst>
                    <a:ext uri="{9D8B030D-6E8A-4147-A177-3AD203B41FA5}">
                      <a16:colId xmlns:a16="http://schemas.microsoft.com/office/drawing/2014/main" val="2295997790"/>
                    </a:ext>
                  </a:extLst>
                </a:gridCol>
                <a:gridCol w="892557">
                  <a:extLst>
                    <a:ext uri="{9D8B030D-6E8A-4147-A177-3AD203B41FA5}">
                      <a16:colId xmlns:a16="http://schemas.microsoft.com/office/drawing/2014/main" val="2795701435"/>
                    </a:ext>
                  </a:extLst>
                </a:gridCol>
                <a:gridCol w="892557">
                  <a:extLst>
                    <a:ext uri="{9D8B030D-6E8A-4147-A177-3AD203B41FA5}">
                      <a16:colId xmlns:a16="http://schemas.microsoft.com/office/drawing/2014/main" val="4203151229"/>
                    </a:ext>
                  </a:extLst>
                </a:gridCol>
                <a:gridCol w="892557">
                  <a:extLst>
                    <a:ext uri="{9D8B030D-6E8A-4147-A177-3AD203B41FA5}">
                      <a16:colId xmlns:a16="http://schemas.microsoft.com/office/drawing/2014/main" val="703947704"/>
                    </a:ext>
                  </a:extLst>
                </a:gridCol>
                <a:gridCol w="892557">
                  <a:extLst>
                    <a:ext uri="{9D8B030D-6E8A-4147-A177-3AD203B41FA5}">
                      <a16:colId xmlns:a16="http://schemas.microsoft.com/office/drawing/2014/main" val="2906449654"/>
                    </a:ext>
                  </a:extLst>
                </a:gridCol>
                <a:gridCol w="892557">
                  <a:extLst>
                    <a:ext uri="{9D8B030D-6E8A-4147-A177-3AD203B41FA5}">
                      <a16:colId xmlns:a16="http://schemas.microsoft.com/office/drawing/2014/main" val="2057497482"/>
                    </a:ext>
                  </a:extLst>
                </a:gridCol>
                <a:gridCol w="892557">
                  <a:extLst>
                    <a:ext uri="{9D8B030D-6E8A-4147-A177-3AD203B41FA5}">
                      <a16:colId xmlns:a16="http://schemas.microsoft.com/office/drawing/2014/main" val="553290742"/>
                    </a:ext>
                  </a:extLst>
                </a:gridCol>
              </a:tblGrid>
              <a:tr h="411480">
                <a:tc>
                  <a:txBody>
                    <a:bodyPr/>
                    <a:lstStyle/>
                    <a:p>
                      <a:pPr algn="l" rtl="0" fontAlgn="b"/>
                      <a:endParaRPr lang="en-US" sz="1000" b="0" i="0" u="none" strike="noStrike" dirty="0">
                        <a:solidFill>
                          <a:srgbClr val="5A5A5A"/>
                        </a:solidFill>
                        <a:effectLst/>
                        <a:latin typeface="Arial" panose="020B0604020202020204" pitchFamily="34" charset="0"/>
                      </a:endParaRPr>
                    </a:p>
                  </a:txBody>
                  <a:tcPr marL="5848" marR="5848" marT="5848" marB="0" anchor="b">
                    <a:lnL>
                      <a:noFill/>
                    </a:lnL>
                    <a:lnR w="12700" cap="flat" cmpd="sng" algn="ctr">
                      <a:noFill/>
                      <a:prstDash val="solid"/>
                      <a:round/>
                      <a:headEnd type="none" w="med" len="med"/>
                      <a:tailEnd type="none" w="med" len="med"/>
                    </a:lnR>
                    <a:lnT>
                      <a:noFill/>
                    </a:lnT>
                    <a:lnB>
                      <a:noFill/>
                    </a:lnB>
                  </a:tcPr>
                </a:tc>
                <a:tc gridSpan="7">
                  <a:txBody>
                    <a:bodyPr/>
                    <a:lstStyle/>
                    <a:p>
                      <a:pPr algn="ctr" rtl="0" fontAlgn="ctr"/>
                      <a:r>
                        <a:rPr lang="en-US" sz="1500" b="1" i="0" u="none" strike="noStrike" dirty="0">
                          <a:solidFill>
                            <a:schemeClr val="bg1"/>
                          </a:solidFill>
                          <a:effectLst/>
                          <a:latin typeface="Arial" panose="020B0604020202020204" pitchFamily="34" charset="0"/>
                        </a:rPr>
                        <a:t>2020</a:t>
                      </a:r>
                    </a:p>
                  </a:txBody>
                  <a:tcPr marL="5848" marR="5848" marT="5848"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A5A5A"/>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noFill/>
                      <a:prstDash val="solid"/>
                      <a:round/>
                      <a:headEnd type="none" w="med" len="med"/>
                      <a:tailEnd type="none" w="med" len="med"/>
                    </a:lnL>
                  </a:tcPr>
                </a:tc>
                <a:tc hMerge="1">
                  <a:txBody>
                    <a:bodyPr/>
                    <a:lstStyle/>
                    <a:p>
                      <a:endParaRPr lang="en-US"/>
                    </a:p>
                  </a:txBody>
                  <a:tcPr>
                    <a:lnL w="12700" cmpd="sng">
                      <a:noFill/>
                      <a:prstDash val="solid"/>
                    </a:ln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gridSpan="5">
                  <a:txBody>
                    <a:bodyPr/>
                    <a:lstStyle/>
                    <a:p>
                      <a:pPr algn="ctr" rtl="0" fontAlgn="ctr"/>
                      <a:r>
                        <a:rPr lang="en-US" sz="1500" b="1" i="0" u="none" strike="noStrike" dirty="0">
                          <a:solidFill>
                            <a:schemeClr val="bg1"/>
                          </a:solidFill>
                          <a:effectLst/>
                          <a:latin typeface="Arial" panose="020B0604020202020204" pitchFamily="34" charset="0"/>
                        </a:rPr>
                        <a:t>2021</a:t>
                      </a:r>
                    </a:p>
                  </a:txBody>
                  <a:tcPr marL="5848" marR="5848" marT="5848"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5A5A5A"/>
                    </a:solidFill>
                  </a:tcPr>
                </a:tc>
                <a:tc hMerge="1">
                  <a:txBody>
                    <a:bodyPr/>
                    <a:lstStyle/>
                    <a:p>
                      <a:endParaRPr lang="en-US"/>
                    </a:p>
                  </a:txBody>
                  <a:tcPr>
                    <a:lnL w="12700" cmpd="sng">
                      <a:noFill/>
                      <a:prstDash val="solid"/>
                    </a:lnL>
                  </a:tcPr>
                </a:tc>
                <a:tc hMerge="1">
                  <a:txBody>
                    <a:bodyPr/>
                    <a:lstStyle/>
                    <a:p>
                      <a:endParaRPr lang="en-US"/>
                    </a:p>
                  </a:txBody>
                  <a:tcPr>
                    <a:lnL w="12700" cmpd="sng">
                      <a:noFill/>
                      <a:prstDash val="solid"/>
                    </a:lnL>
                  </a:tcPr>
                </a:tc>
                <a:tc hMerge="1">
                  <a:txBody>
                    <a:bodyPr/>
                    <a:lstStyle/>
                    <a:p>
                      <a:endParaRPr lang="en-US"/>
                    </a:p>
                  </a:txBody>
                  <a:tcPr>
                    <a:lnL w="12700" cmpd="sng">
                      <a:noFill/>
                      <a:prstDash val="solid"/>
                    </a:lnL>
                  </a:tcPr>
                </a:tc>
                <a:tc hMerge="1">
                  <a:txBody>
                    <a:bodyPr/>
                    <a:lstStyle/>
                    <a:p>
                      <a:endParaRPr lang="en-US"/>
                    </a:p>
                  </a:txBody>
                  <a:tcPr/>
                </a:tc>
                <a:extLst>
                  <a:ext uri="{0D108BD9-81ED-4DB2-BD59-A6C34878D82A}">
                    <a16:rowId xmlns:a16="http://schemas.microsoft.com/office/drawing/2014/main" val="326246759"/>
                  </a:ext>
                </a:extLst>
              </a:tr>
              <a:tr h="457700">
                <a:tc>
                  <a:txBody>
                    <a:bodyPr/>
                    <a:lstStyle/>
                    <a:p>
                      <a:pPr algn="l" rtl="0" fontAlgn="b"/>
                      <a:endParaRPr lang="en-US" sz="1000" b="0" i="0" u="none" strike="noStrike" dirty="0">
                        <a:solidFill>
                          <a:srgbClr val="5A5A5A"/>
                        </a:solidFill>
                        <a:effectLst/>
                        <a:latin typeface="Arial" panose="020B0604020202020204" pitchFamily="34" charset="0"/>
                      </a:endParaRPr>
                    </a:p>
                  </a:txBody>
                  <a:tcPr marL="5848" marR="5848" marT="5848" marB="0" anchor="b">
                    <a:lnL>
                      <a:noFill/>
                    </a:lnL>
                    <a:lnR w="12700" cap="flat" cmpd="sng" algn="ctr">
                      <a:solidFill>
                        <a:schemeClr val="tx1">
                          <a:lumMod val="50000"/>
                        </a:schemeClr>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gridSpan="2">
                  <a:txBody>
                    <a:bodyPr/>
                    <a:lstStyle/>
                    <a:p>
                      <a:pPr algn="ctr" rtl="0" fontAlgn="b"/>
                      <a:r>
                        <a:rPr lang="en-US" sz="1500" b="1" i="0" u="none" strike="noStrike" dirty="0">
                          <a:solidFill>
                            <a:srgbClr val="5A5A5A"/>
                          </a:solidFill>
                          <a:effectLst/>
                          <a:latin typeface="Arial" panose="020B0604020202020204" pitchFamily="34" charset="0"/>
                        </a:rPr>
                        <a:t>Mar–</a:t>
                      </a:r>
                    </a:p>
                    <a:p>
                      <a:pPr algn="ctr" rtl="0" fontAlgn="b"/>
                      <a:r>
                        <a:rPr lang="en-US" sz="1500" b="1" i="0" u="none" strike="noStrike" dirty="0">
                          <a:solidFill>
                            <a:srgbClr val="5A5A5A"/>
                          </a:solidFill>
                          <a:effectLst/>
                          <a:latin typeface="Arial" panose="020B0604020202020204" pitchFamily="34" charset="0"/>
                        </a:rPr>
                        <a:t>Apr</a:t>
                      </a:r>
                    </a:p>
                  </a:txBody>
                  <a:tcPr marL="5848" marR="5848" marT="5848" marB="0" anchor="b">
                    <a:lnL w="12700" cap="flat" cmpd="sng" algn="ctr">
                      <a:solidFill>
                        <a:schemeClr val="tx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algn="ctr" rtl="0" fontAlgn="b"/>
                      <a:endParaRPr lang="en-US" sz="1500" b="1" i="0" u="none" strike="noStrike" dirty="0">
                        <a:solidFill>
                          <a:srgbClr val="5A5A5A"/>
                        </a:solidFill>
                        <a:effectLst/>
                        <a:latin typeface="Arial" panose="020B0604020202020204" pitchFamily="34" charset="0"/>
                      </a:endParaRPr>
                    </a:p>
                  </a:txBody>
                  <a:tcPr marL="5848" marR="5848" marT="58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a:txBody>
                    <a:bodyPr/>
                    <a:lstStyle/>
                    <a:p>
                      <a:pPr algn="ctr" rtl="0" fontAlgn="b"/>
                      <a:r>
                        <a:rPr lang="en-US" sz="1500" b="1" i="0" u="none" strike="noStrike" dirty="0">
                          <a:solidFill>
                            <a:srgbClr val="5A5A5A"/>
                          </a:solidFill>
                          <a:effectLst/>
                          <a:latin typeface="Arial" panose="020B0604020202020204" pitchFamily="34" charset="0"/>
                        </a:rPr>
                        <a:t>May–</a:t>
                      </a:r>
                    </a:p>
                    <a:p>
                      <a:pPr algn="ctr" rtl="0" fontAlgn="b"/>
                      <a:r>
                        <a:rPr lang="en-US" sz="1500" b="1" i="0" u="none" strike="noStrike" dirty="0">
                          <a:solidFill>
                            <a:srgbClr val="5A5A5A"/>
                          </a:solidFill>
                          <a:effectLst/>
                          <a:latin typeface="Arial" panose="020B0604020202020204" pitchFamily="34" charset="0"/>
                        </a:rPr>
                        <a:t>Jun</a:t>
                      </a:r>
                    </a:p>
                  </a:txBody>
                  <a:tcPr marL="5848" marR="5848" marT="58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gn="ctr" rtl="0" fontAlgn="b"/>
                      <a:r>
                        <a:rPr lang="en-US" sz="1500" b="1" i="0" u="none" strike="noStrike" dirty="0">
                          <a:solidFill>
                            <a:srgbClr val="5A5A5A"/>
                          </a:solidFill>
                          <a:effectLst/>
                          <a:latin typeface="Arial" panose="020B0604020202020204" pitchFamily="34" charset="0"/>
                        </a:rPr>
                        <a:t>Jul–</a:t>
                      </a:r>
                    </a:p>
                    <a:p>
                      <a:pPr algn="ctr" rtl="0" fontAlgn="b"/>
                      <a:r>
                        <a:rPr lang="en-US" sz="1500" b="1" i="0" u="none" strike="noStrike" dirty="0">
                          <a:solidFill>
                            <a:srgbClr val="5A5A5A"/>
                          </a:solidFill>
                          <a:effectLst/>
                          <a:latin typeface="Arial" panose="020B0604020202020204" pitchFamily="34" charset="0"/>
                        </a:rPr>
                        <a:t>Aug</a:t>
                      </a:r>
                    </a:p>
                  </a:txBody>
                  <a:tcPr marL="5848" marR="5848" marT="58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algn="ctr" rtl="0" fontAlgn="b"/>
                      <a:endParaRPr lang="en-US" sz="1500" b="1" i="0" u="none" strike="noStrike" dirty="0">
                        <a:solidFill>
                          <a:srgbClr val="5A5A5A"/>
                        </a:solidFill>
                        <a:effectLst/>
                        <a:latin typeface="Arial" panose="020B0604020202020204" pitchFamily="34" charset="0"/>
                      </a:endParaRPr>
                    </a:p>
                  </a:txBody>
                  <a:tcPr marL="5848" marR="5848" marT="5848" marB="0" anchor="b">
                    <a:lnL w="12700" cap="flat" cmpd="sng" algn="ctr">
                      <a:solidFill>
                        <a:schemeClr val="tx1"/>
                      </a:solidFill>
                      <a:prstDash val="solid"/>
                      <a:round/>
                      <a:headEnd type="none" w="med" len="med"/>
                      <a:tailEnd type="none" w="med" len="med"/>
                    </a:lnL>
                    <a:lnR>
                      <a:noFill/>
                    </a:lnR>
                    <a:lnB w="28575" cap="flat" cmpd="sng" algn="ctr">
                      <a:solidFill>
                        <a:schemeClr val="tx1"/>
                      </a:solidFill>
                      <a:prstDash val="solid"/>
                      <a:round/>
                      <a:headEnd type="none" w="med" len="med"/>
                      <a:tailEnd type="none" w="med" len="med"/>
                    </a:lnB>
                  </a:tcPr>
                </a:tc>
                <a:tc>
                  <a:txBody>
                    <a:bodyPr/>
                    <a:lstStyle/>
                    <a:p>
                      <a:pPr algn="ctr" rtl="0" fontAlgn="b"/>
                      <a:r>
                        <a:rPr lang="en-US" sz="1500" b="1" i="0" u="none" strike="noStrike" dirty="0">
                          <a:solidFill>
                            <a:srgbClr val="5A5A5A"/>
                          </a:solidFill>
                          <a:effectLst/>
                          <a:latin typeface="Arial" panose="020B0604020202020204" pitchFamily="34" charset="0"/>
                        </a:rPr>
                        <a:t>Sept–</a:t>
                      </a:r>
                    </a:p>
                    <a:p>
                      <a:pPr algn="ctr" rtl="0" fontAlgn="b"/>
                      <a:r>
                        <a:rPr lang="en-US" sz="1500" b="1" i="0" u="none" strike="noStrike" dirty="0">
                          <a:solidFill>
                            <a:srgbClr val="5A5A5A"/>
                          </a:solidFill>
                          <a:effectLst/>
                          <a:latin typeface="Arial" panose="020B0604020202020204" pitchFamily="34" charset="0"/>
                        </a:rPr>
                        <a:t>Oct</a:t>
                      </a:r>
                    </a:p>
                  </a:txBody>
                  <a:tcPr marL="5848" marR="5848" marT="58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rtl="0" fontAlgn="b"/>
                      <a:r>
                        <a:rPr lang="en-US" sz="1500" b="1" i="0" u="none" strike="noStrike" dirty="0">
                          <a:solidFill>
                            <a:srgbClr val="5A5A5A"/>
                          </a:solidFill>
                          <a:effectLst/>
                          <a:latin typeface="Arial" panose="020B0604020202020204" pitchFamily="34" charset="0"/>
                        </a:rPr>
                        <a:t>Nov–</a:t>
                      </a:r>
                    </a:p>
                    <a:p>
                      <a:pPr algn="ctr" rtl="0" fontAlgn="b"/>
                      <a:r>
                        <a:rPr lang="en-US" sz="1500" b="1" i="0" u="none" strike="noStrike" dirty="0">
                          <a:solidFill>
                            <a:srgbClr val="5A5A5A"/>
                          </a:solidFill>
                          <a:effectLst/>
                          <a:latin typeface="Arial" panose="020B0604020202020204" pitchFamily="34" charset="0"/>
                        </a:rPr>
                        <a:t>Dec</a:t>
                      </a:r>
                    </a:p>
                  </a:txBody>
                  <a:tcPr marL="5848" marR="5848" marT="58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rtl="0" fontAlgn="b"/>
                      <a:r>
                        <a:rPr lang="en-US" sz="1500" b="1" i="0" u="none" strike="noStrike" dirty="0">
                          <a:solidFill>
                            <a:srgbClr val="5A5A5A"/>
                          </a:solidFill>
                          <a:effectLst/>
                          <a:latin typeface="Arial" panose="020B0604020202020204" pitchFamily="34" charset="0"/>
                        </a:rPr>
                        <a:t>Jan–</a:t>
                      </a:r>
                    </a:p>
                    <a:p>
                      <a:pPr algn="ctr" rtl="0" fontAlgn="b"/>
                      <a:r>
                        <a:rPr lang="en-US" sz="1500" b="1" i="0" u="none" strike="noStrike" dirty="0">
                          <a:solidFill>
                            <a:srgbClr val="5A5A5A"/>
                          </a:solidFill>
                          <a:effectLst/>
                          <a:latin typeface="Arial" panose="020B0604020202020204" pitchFamily="34" charset="0"/>
                        </a:rPr>
                        <a:t>Feb</a:t>
                      </a:r>
                    </a:p>
                  </a:txBody>
                  <a:tcPr marL="5848" marR="5848" marT="58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a:txBody>
                    <a:bodyPr/>
                    <a:lstStyle/>
                    <a:p>
                      <a:pPr algn="ctr" rtl="0" fontAlgn="b"/>
                      <a:r>
                        <a:rPr lang="en-US" sz="1500" b="1" i="0" u="none" strike="noStrike" dirty="0">
                          <a:solidFill>
                            <a:srgbClr val="5A5A5A"/>
                          </a:solidFill>
                          <a:effectLst/>
                          <a:latin typeface="Arial" panose="020B0604020202020204" pitchFamily="34" charset="0"/>
                        </a:rPr>
                        <a:t>Mar–</a:t>
                      </a:r>
                    </a:p>
                    <a:p>
                      <a:pPr algn="ctr" rtl="0" fontAlgn="b"/>
                      <a:r>
                        <a:rPr lang="en-US" sz="1500" b="1" i="0" u="none" strike="noStrike" dirty="0">
                          <a:solidFill>
                            <a:srgbClr val="5A5A5A"/>
                          </a:solidFill>
                          <a:effectLst/>
                          <a:latin typeface="Arial" panose="020B0604020202020204" pitchFamily="34" charset="0"/>
                        </a:rPr>
                        <a:t>Apr</a:t>
                      </a:r>
                    </a:p>
                  </a:txBody>
                  <a:tcPr marL="5848" marR="5848" marT="58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28575" cap="flat" cmpd="sng" algn="ctr">
                      <a:solidFill>
                        <a:schemeClr val="tx1"/>
                      </a:solidFill>
                      <a:prstDash val="solid"/>
                      <a:round/>
                      <a:headEnd type="none" w="med" len="med"/>
                      <a:tailEnd type="none" w="med" len="med"/>
                    </a:lnB>
                  </a:tcPr>
                </a:tc>
                <a:tc>
                  <a:txBody>
                    <a:bodyPr/>
                    <a:lstStyle/>
                    <a:p>
                      <a:pPr algn="ctr" rtl="0" fontAlgn="b"/>
                      <a:r>
                        <a:rPr lang="en-US" sz="1500" b="1" i="0" u="none" strike="noStrike" dirty="0">
                          <a:solidFill>
                            <a:srgbClr val="5A5A5A"/>
                          </a:solidFill>
                          <a:effectLst/>
                          <a:latin typeface="Arial" panose="020B0604020202020204" pitchFamily="34" charset="0"/>
                        </a:rPr>
                        <a:t>May–</a:t>
                      </a:r>
                    </a:p>
                    <a:p>
                      <a:pPr algn="ctr" rtl="0" fontAlgn="b"/>
                      <a:r>
                        <a:rPr lang="en-US" sz="1500" b="1" i="0" u="none" strike="noStrike" dirty="0">
                          <a:solidFill>
                            <a:srgbClr val="5A5A5A"/>
                          </a:solidFill>
                          <a:effectLst/>
                          <a:latin typeface="Arial" panose="020B0604020202020204" pitchFamily="34" charset="0"/>
                        </a:rPr>
                        <a:t>Jun</a:t>
                      </a:r>
                    </a:p>
                  </a:txBody>
                  <a:tcPr marL="5848" marR="5848" marT="58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28575" cap="flat" cmpd="sng" algn="ctr">
                      <a:solidFill>
                        <a:schemeClr val="tx1"/>
                      </a:solidFill>
                      <a:prstDash val="solid"/>
                      <a:round/>
                      <a:headEnd type="none" w="med" len="med"/>
                      <a:tailEnd type="none" w="med" len="med"/>
                    </a:lnB>
                  </a:tcPr>
                </a:tc>
                <a:tc>
                  <a:txBody>
                    <a:bodyPr/>
                    <a:lstStyle/>
                    <a:p>
                      <a:pPr algn="ctr" rtl="0" fontAlgn="b"/>
                      <a:r>
                        <a:rPr lang="en-US" sz="1500" b="1" i="0" u="none" strike="noStrike" dirty="0">
                          <a:solidFill>
                            <a:srgbClr val="5A5A5A"/>
                          </a:solidFill>
                          <a:effectLst/>
                          <a:latin typeface="Arial" panose="020B0604020202020204" pitchFamily="34" charset="0"/>
                        </a:rPr>
                        <a:t>Jul–</a:t>
                      </a:r>
                    </a:p>
                    <a:p>
                      <a:pPr algn="ctr" rtl="0" fontAlgn="b"/>
                      <a:r>
                        <a:rPr lang="en-US" sz="1500" b="1" i="0" u="none" strike="noStrike" dirty="0">
                          <a:solidFill>
                            <a:srgbClr val="5A5A5A"/>
                          </a:solidFill>
                          <a:effectLst/>
                          <a:latin typeface="Arial" panose="020B0604020202020204" pitchFamily="34" charset="0"/>
                        </a:rPr>
                        <a:t>Aug</a:t>
                      </a:r>
                    </a:p>
                  </a:txBody>
                  <a:tcPr marL="5848" marR="5848" marT="58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5A5A5A"/>
                          </a:solidFill>
                          <a:effectLst/>
                          <a:uLnTx/>
                          <a:uFillTx/>
                          <a:latin typeface="Arial" panose="020B0604020202020204" pitchFamily="34" charset="0"/>
                          <a:ea typeface="+mn-ea"/>
                          <a:cs typeface="+mn-cs"/>
                        </a:rPr>
                        <a:t>Sept–</a:t>
                      </a:r>
                    </a:p>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5A5A5A"/>
                          </a:solidFill>
                          <a:effectLst/>
                          <a:uLnTx/>
                          <a:uFillTx/>
                          <a:latin typeface="Arial" panose="020B0604020202020204" pitchFamily="34" charset="0"/>
                          <a:ea typeface="+mn-ea"/>
                          <a:cs typeface="+mn-cs"/>
                        </a:rPr>
                        <a:t>Oct</a:t>
                      </a:r>
                    </a:p>
                  </a:txBody>
                  <a:tcPr marL="5848" marR="5848" marT="584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4998129"/>
                  </a:ext>
                </a:extLst>
              </a:tr>
              <a:tr h="3948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A5A5A"/>
                          </a:solidFill>
                          <a:effectLst/>
                          <a:uLnTx/>
                          <a:uFillTx/>
                          <a:latin typeface="Arial" panose="020B0604020202020204" pitchFamily="34" charset="0"/>
                          <a:ea typeface="+mn-ea"/>
                          <a:cs typeface="+mn-cs"/>
                        </a:rPr>
                        <a:t>Eviction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A5A5A"/>
                          </a:solidFill>
                          <a:effectLst/>
                          <a:uLnTx/>
                          <a:uFillTx/>
                          <a:latin typeface="Arial" panose="020B0604020202020204" pitchFamily="34" charset="0"/>
                          <a:ea typeface="+mn-ea"/>
                          <a:cs typeface="+mn-cs"/>
                        </a:rPr>
                        <a:t>Moratoriums</a:t>
                      </a:r>
                    </a:p>
                  </a:txBody>
                  <a:tcPr marL="5848" marR="5848" marT="5848"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A5A5A">
                              <a:lumMod val="50000"/>
                            </a:srgbClr>
                          </a:solidFill>
                          <a:effectLst/>
                          <a:uLnTx/>
                          <a:uFillTx/>
                          <a:latin typeface="Arial" panose="020B0604020202020204" pitchFamily="34" charset="0"/>
                          <a:ea typeface="+mn-ea"/>
                          <a:cs typeface="+mn-cs"/>
                        </a:rPr>
                        <a:t>CARES Act</a:t>
                      </a:r>
                    </a:p>
                  </a:txBody>
                  <a:tcPr marL="5848" marR="5848" marT="5848" marB="0" anchor="ctr">
                    <a:lnL w="12700" cap="flat" cmpd="sng" algn="ctr">
                      <a:solidFill>
                        <a:schemeClr val="tx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DCDF">
                        <a:alpha val="50000"/>
                      </a:srgbClr>
                    </a:solidFill>
                  </a:tcPr>
                </a:tc>
                <a:tc hMerge="1">
                  <a:txBody>
                    <a:bodyPr/>
                    <a:lstStyle/>
                    <a:p>
                      <a:endParaRPr lang="en-US"/>
                    </a:p>
                  </a:txBody>
                  <a:tcPr/>
                </a:tc>
                <a:tc hMerge="1">
                  <a:txBody>
                    <a:bodyPr/>
                    <a:lstStyle/>
                    <a:p>
                      <a:pPr algn="ctr" rtl="0" fontAlgn="b"/>
                      <a:endParaRPr lang="en-US" sz="1500" b="1" i="0" u="none" strike="noStrike" dirty="0">
                        <a:solidFill>
                          <a:srgbClr val="5A5A5A"/>
                        </a:solidFill>
                        <a:effectLst/>
                        <a:latin typeface="Arial" panose="020B0604020202020204" pitchFamily="34" charset="0"/>
                      </a:endParaRPr>
                    </a:p>
                  </a:txBody>
                  <a:tcPr marL="5848" marR="5848" marT="5848" marB="0" anchor="b">
                    <a:lnL>
                      <a:noFill/>
                    </a:lnL>
                    <a:lnR>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hMerge="1">
                  <a:txBody>
                    <a:bodyPr/>
                    <a:lstStyle/>
                    <a:p>
                      <a:pPr algn="ctr" rtl="0" fontAlgn="b"/>
                      <a:endParaRPr lang="en-US" sz="1500" b="1" i="0" u="none" strike="noStrike" dirty="0">
                        <a:solidFill>
                          <a:srgbClr val="5A5A5A"/>
                        </a:solidFill>
                        <a:effectLst/>
                        <a:latin typeface="Arial" panose="020B0604020202020204" pitchFamily="34" charset="0"/>
                      </a:endParaRPr>
                    </a:p>
                  </a:txBody>
                  <a:tcPr marL="5848" marR="5848" marT="5848" marB="0" anchor="b">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A5A5A">
                            <a:lumMod val="50000"/>
                          </a:srgbClr>
                        </a:solidFill>
                        <a:effectLst/>
                        <a:uLnTx/>
                        <a:uFillTx/>
                        <a:latin typeface="Arial" panose="020B0604020202020204" pitchFamily="34" charset="0"/>
                        <a:ea typeface="+mn-ea"/>
                        <a:cs typeface="+mn-cs"/>
                      </a:endParaRPr>
                    </a:p>
                  </a:txBody>
                  <a:tcPr marL="5848" marR="5848" marT="5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algn="ctr" rtl="0" fontAlgn="b"/>
                      <a:r>
                        <a:rPr lang="en-US" sz="1500" b="0" i="0" u="none" strike="noStrike" dirty="0">
                          <a:solidFill>
                            <a:schemeClr val="tx1">
                              <a:lumMod val="50000"/>
                            </a:schemeClr>
                          </a:solidFill>
                          <a:effectLst/>
                          <a:latin typeface="Arial" panose="020B0604020202020204" pitchFamily="34" charset="0"/>
                        </a:rPr>
                        <a:t>CDC Orders</a:t>
                      </a:r>
                    </a:p>
                  </a:txBody>
                  <a:tcPr marL="5848" marR="5848" marT="5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DCDF">
                        <a:alpha val="50000"/>
                      </a:srgbClr>
                    </a:solidFill>
                  </a:tcPr>
                </a:tc>
                <a:tc hMerge="1">
                  <a:txBody>
                    <a:bodyPr/>
                    <a:lstStyle/>
                    <a:p>
                      <a:pPr algn="ctr" rtl="0" fontAlgn="b"/>
                      <a:endParaRPr lang="en-US" sz="1500" b="1" i="0" u="none" strike="noStrike" dirty="0">
                        <a:solidFill>
                          <a:srgbClr val="5A5A5A"/>
                        </a:solidFill>
                        <a:effectLst/>
                        <a:latin typeface="Arial" panose="020B0604020202020204" pitchFamily="34" charset="0"/>
                      </a:endParaRPr>
                    </a:p>
                  </a:txBody>
                  <a:tcPr marL="5848" marR="5848" marT="5848" marB="0" anchor="b">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b"/>
                      <a:endParaRPr lang="en-US" sz="1500" b="1" i="0" u="none" strike="noStrike" dirty="0">
                        <a:solidFill>
                          <a:srgbClr val="5A5A5A"/>
                        </a:solidFill>
                        <a:effectLst/>
                        <a:latin typeface="Arial" panose="020B0604020202020204" pitchFamily="34" charset="0"/>
                      </a:endParaRPr>
                    </a:p>
                  </a:txBody>
                  <a:tcPr marL="5848" marR="5848" marT="5848" marB="0" anchor="b">
                    <a:lnL w="12700" cap="flat" cmpd="sng" algn="ctr">
                      <a:no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b"/>
                      <a:endParaRPr lang="en-US" sz="1500" b="1" i="0" u="none" strike="noStrike" dirty="0">
                        <a:solidFill>
                          <a:srgbClr val="5A5A5A"/>
                        </a:solidFill>
                        <a:effectLst/>
                        <a:latin typeface="Arial" panose="020B0604020202020204" pitchFamily="34" charset="0"/>
                      </a:endParaRPr>
                    </a:p>
                  </a:txBody>
                  <a:tcPr marL="5848" marR="5848" marT="5848" marB="0" anchor="b">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b"/>
                      <a:endParaRPr lang="en-US" sz="1500" b="1" i="0" u="none" strike="noStrike" dirty="0">
                        <a:solidFill>
                          <a:srgbClr val="5A5A5A"/>
                        </a:solidFill>
                        <a:effectLst/>
                        <a:latin typeface="Arial" panose="020B0604020202020204" pitchFamily="34" charset="0"/>
                      </a:endParaRPr>
                    </a:p>
                  </a:txBody>
                  <a:tcPr marL="5848" marR="5848" marT="5848" marB="0" anchor="b">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b"/>
                      <a:endParaRPr lang="en-US" sz="1500" b="1" i="0" u="none" strike="noStrike" dirty="0">
                        <a:solidFill>
                          <a:srgbClr val="5A5A5A"/>
                        </a:solidFill>
                        <a:effectLst/>
                        <a:latin typeface="Arial" panose="020B0604020202020204" pitchFamily="34" charset="0"/>
                      </a:endParaRPr>
                    </a:p>
                  </a:txBody>
                  <a:tcPr marL="5848" marR="5848" marT="5848" marB="0" anchor="b">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5A5A5A"/>
                        </a:solidFill>
                        <a:effectLst/>
                        <a:uLnTx/>
                        <a:uFillTx/>
                        <a:latin typeface="Arial" panose="020B0604020202020204" pitchFamily="34" charset="0"/>
                        <a:ea typeface="+mn-ea"/>
                        <a:cs typeface="+mn-cs"/>
                      </a:endParaRPr>
                    </a:p>
                  </a:txBody>
                  <a:tcPr marL="5848" marR="5848" marT="584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4074150"/>
                  </a:ext>
                </a:extLst>
              </a:tr>
              <a:tr h="370574">
                <a:tc rowSpan="2">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A5A5A"/>
                          </a:solidFill>
                          <a:effectLst/>
                          <a:uLnTx/>
                          <a:uFillTx/>
                          <a:latin typeface="Arial" panose="020B0604020202020204" pitchFamily="34" charset="0"/>
                          <a:ea typeface="+mn-ea"/>
                          <a:cs typeface="+mn-cs"/>
                        </a:rPr>
                        <a:t>Emergency Rental Assistance</a:t>
                      </a:r>
                    </a:p>
                  </a:txBody>
                  <a:tcPr marL="5848" marR="5848" marT="5848"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b"/>
                      <a:endParaRPr lang="en-US" sz="1500" b="1" i="0" u="none" strike="noStrike" dirty="0">
                        <a:solidFill>
                          <a:srgbClr val="5A5A5A"/>
                        </a:solidFill>
                        <a:effectLst/>
                        <a:latin typeface="Arial" panose="020B0604020202020204" pitchFamily="34" charset="0"/>
                      </a:endParaRPr>
                    </a:p>
                  </a:txBody>
                  <a:tcPr marL="5848" marR="5848" marT="5848" marB="0" anchor="b">
                    <a:lnL w="12700" cap="flat" cmpd="sng" algn="ctr">
                      <a:solidFill>
                        <a:schemeClr val="tx1">
                          <a:lumMod val="50000"/>
                        </a:schemeClr>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rtl="0" fontAlgn="b"/>
                      <a:endParaRPr lang="en-US" sz="1500" b="1" i="0" u="none" strike="noStrike" dirty="0">
                        <a:solidFill>
                          <a:srgbClr val="5A5A5A"/>
                        </a:solidFill>
                        <a:effectLst/>
                        <a:latin typeface="Arial" panose="020B0604020202020204" pitchFamily="34" charset="0"/>
                      </a:endParaRPr>
                    </a:p>
                  </a:txBody>
                  <a:tcPr marL="5848" marR="5848" marT="5848" marB="0" anchor="b">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US" sz="1500" b="1" i="0" u="none" strike="noStrike" dirty="0">
                        <a:solidFill>
                          <a:srgbClr val="5A5A5A"/>
                        </a:solidFill>
                        <a:effectLst/>
                        <a:latin typeface="Arial" panose="020B0604020202020204" pitchFamily="34" charset="0"/>
                      </a:endParaRPr>
                    </a:p>
                  </a:txBody>
                  <a:tcPr marL="5848" marR="5848" marT="5848" marB="0" anchor="b">
                    <a:lnL>
                      <a:noFill/>
                    </a:lnL>
                    <a:lnR>
                      <a:noFill/>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b"/>
                      <a:endParaRPr lang="en-US" sz="1500" b="1" i="0" u="none" strike="noStrike" dirty="0">
                        <a:solidFill>
                          <a:srgbClr val="5A5A5A"/>
                        </a:solidFill>
                        <a:effectLst/>
                        <a:latin typeface="Arial" panose="020B0604020202020204" pitchFamily="34" charset="0"/>
                      </a:endParaRPr>
                    </a:p>
                  </a:txBody>
                  <a:tcPr marL="5848" marR="5848" marT="5848" marB="0" anchor="b">
                    <a:lnL>
                      <a:noFill/>
                    </a:lnL>
                    <a:lnR>
                      <a:noFill/>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rtl="0" fontAlgn="b"/>
                      <a:endParaRPr lang="en-US" sz="1500" b="1" i="0" u="none" strike="noStrike" dirty="0">
                        <a:solidFill>
                          <a:srgbClr val="5A5A5A"/>
                        </a:solidFill>
                        <a:effectLst/>
                        <a:latin typeface="Arial" panose="020B0604020202020204" pitchFamily="34" charset="0"/>
                      </a:endParaRPr>
                    </a:p>
                  </a:txBody>
                  <a:tcPr marL="5848" marR="5848" marT="5848" marB="0" anchor="b">
                    <a:lnL>
                      <a:noFill/>
                    </a:lnL>
                    <a:lnR>
                      <a:noFill/>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US" sz="1500" b="1" i="0" u="none" strike="noStrike" dirty="0">
                        <a:solidFill>
                          <a:srgbClr val="5A5A5A"/>
                        </a:solidFill>
                        <a:effectLst/>
                        <a:latin typeface="Arial" panose="020B0604020202020204" pitchFamily="34" charset="0"/>
                      </a:endParaRPr>
                    </a:p>
                  </a:txBody>
                  <a:tcPr marL="5848" marR="5848" marT="5848" marB="0" anchor="b">
                    <a:lnL>
                      <a:noFill/>
                    </a:lnL>
                    <a:lnR>
                      <a:noFill/>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US" sz="1500" b="1" i="0" u="none" strike="noStrike" dirty="0">
                        <a:solidFill>
                          <a:srgbClr val="5A5A5A"/>
                        </a:solidFill>
                        <a:effectLst/>
                        <a:latin typeface="Arial" panose="020B0604020202020204" pitchFamily="34" charset="0"/>
                      </a:endParaRPr>
                    </a:p>
                  </a:txBody>
                  <a:tcPr marL="5848" marR="5848" marT="5848"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500" b="0" i="0" u="none" strike="noStrike" dirty="0">
                          <a:solidFill>
                            <a:schemeClr val="tx1">
                              <a:lumMod val="50000"/>
                            </a:schemeClr>
                          </a:solidFill>
                          <a:effectLst/>
                          <a:latin typeface="Arial" panose="020B0604020202020204" pitchFamily="34" charset="0"/>
                        </a:rPr>
                        <a:t>Consolidated Appropriations Act ($25 billion)</a:t>
                      </a:r>
                    </a:p>
                  </a:txBody>
                  <a:tcPr marL="5848" marR="5848" marT="5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BE9B">
                        <a:alpha val="50000"/>
                      </a:srgbClr>
                    </a:solidFill>
                  </a:tcPr>
                </a:tc>
                <a:tc hMerge="1">
                  <a:txBody>
                    <a:bodyPr/>
                    <a:lstStyle/>
                    <a:p>
                      <a:pPr algn="ctr" rtl="0" fontAlgn="b"/>
                      <a:endParaRPr lang="en-US" sz="1500" b="1" i="0" u="none" strike="noStrike" dirty="0">
                        <a:solidFill>
                          <a:srgbClr val="5A5A5A"/>
                        </a:solidFill>
                        <a:effectLst/>
                        <a:latin typeface="Arial" panose="020B0604020202020204" pitchFamily="34" charset="0"/>
                      </a:endParaRPr>
                    </a:p>
                  </a:txBody>
                  <a:tcPr marL="5848" marR="5848" marT="5848" marB="0" anchor="b">
                    <a:lnL>
                      <a:noFill/>
                    </a:lnL>
                    <a:lnR>
                      <a:noFill/>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rtl="0" fontAlgn="b"/>
                      <a:endParaRPr lang="en-US" sz="1500" b="1" i="0" u="none" strike="noStrike" dirty="0">
                        <a:solidFill>
                          <a:srgbClr val="5A5A5A"/>
                        </a:solidFill>
                        <a:effectLst/>
                        <a:latin typeface="Arial" panose="020B0604020202020204" pitchFamily="34" charset="0"/>
                      </a:endParaRPr>
                    </a:p>
                  </a:txBody>
                  <a:tcPr marL="5848" marR="5848" marT="5848" marB="0" anchor="b">
                    <a:lnL>
                      <a:noFill/>
                    </a:lnL>
                    <a:lnR>
                      <a:noFill/>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rtl="0" fontAlgn="b"/>
                      <a:endParaRPr lang="en-US" sz="1500" b="1" i="0" u="none" strike="noStrike" dirty="0">
                        <a:solidFill>
                          <a:srgbClr val="5A5A5A"/>
                        </a:solidFill>
                        <a:effectLst/>
                        <a:latin typeface="Arial" panose="020B0604020202020204" pitchFamily="34" charset="0"/>
                      </a:endParaRPr>
                    </a:p>
                  </a:txBody>
                  <a:tcPr marL="5848" marR="5848" marT="5848" marB="0" anchor="b">
                    <a:lnL>
                      <a:noFill/>
                    </a:lnL>
                    <a:lnR>
                      <a:noFill/>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5A5A5A"/>
                        </a:solidFill>
                        <a:effectLst/>
                        <a:uLnTx/>
                        <a:uFillTx/>
                        <a:latin typeface="Arial" panose="020B0604020202020204" pitchFamily="34" charset="0"/>
                        <a:ea typeface="+mn-ea"/>
                        <a:cs typeface="+mn-cs"/>
                      </a:endParaRPr>
                    </a:p>
                  </a:txBody>
                  <a:tcPr marL="5848" marR="5848" marT="5848" marB="0">
                    <a:lnL>
                      <a:noFill/>
                    </a:lnL>
                    <a:lnR>
                      <a:noFill/>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5146294"/>
                  </a:ext>
                </a:extLst>
              </a:tr>
              <a:tr h="370574">
                <a:tc vMerge="1">
                  <a:txBody>
                    <a:bodyPr/>
                    <a:lstStyle/>
                    <a:p>
                      <a:pPr algn="l" rtl="0" fontAlgn="b"/>
                      <a:endParaRPr lang="en-US" sz="1000" b="0" i="0" u="none" strike="noStrike" dirty="0">
                        <a:solidFill>
                          <a:srgbClr val="5A5A5A"/>
                        </a:solidFill>
                        <a:effectLst/>
                        <a:latin typeface="Arial" panose="020B0604020202020204" pitchFamily="34" charset="0"/>
                      </a:endParaRPr>
                    </a:p>
                  </a:txBody>
                  <a:tcPr marL="5848" marR="5848" marT="5848" marB="0" anchor="b">
                    <a:lnL>
                      <a:noFill/>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b"/>
                      <a:endParaRPr lang="en-US" sz="1500" b="1" i="0" u="none" strike="noStrike" dirty="0">
                        <a:solidFill>
                          <a:srgbClr val="5A5A5A"/>
                        </a:solidFill>
                        <a:effectLst/>
                        <a:latin typeface="Arial" panose="020B0604020202020204" pitchFamily="34" charset="0"/>
                      </a:endParaRPr>
                    </a:p>
                  </a:txBody>
                  <a:tcPr marL="5848" marR="5848" marT="5848" marB="0" anchor="b">
                    <a:lnL w="12700" cap="flat" cmpd="sng" algn="ctr">
                      <a:solidFill>
                        <a:schemeClr val="tx1">
                          <a:lumMod val="50000"/>
                        </a:schemeClr>
                      </a:solidFill>
                      <a:prstDash val="solid"/>
                      <a:round/>
                      <a:headEnd type="none" w="med" len="med"/>
                      <a:tailEnd type="none" w="med" len="med"/>
                    </a:lnL>
                    <a:lnR>
                      <a:noFill/>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rtl="0" fontAlgn="b"/>
                      <a:endParaRPr lang="en-US" sz="1500" b="1" i="0" u="none" strike="noStrike" dirty="0">
                        <a:solidFill>
                          <a:srgbClr val="5A5A5A"/>
                        </a:solidFill>
                        <a:effectLst/>
                        <a:latin typeface="Arial" panose="020B0604020202020204" pitchFamily="34" charset="0"/>
                      </a:endParaRPr>
                    </a:p>
                  </a:txBody>
                  <a:tcPr marL="5848" marR="5848" marT="5848" marB="0" anchor="b">
                    <a:lnL w="12700"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US" sz="1500" b="1" i="0" u="none" strike="noStrike" dirty="0">
                        <a:solidFill>
                          <a:srgbClr val="5A5A5A"/>
                        </a:solidFill>
                        <a:effectLst/>
                        <a:latin typeface="Arial" panose="020B0604020202020204" pitchFamily="34" charset="0"/>
                      </a:endParaRPr>
                    </a:p>
                  </a:txBody>
                  <a:tcPr marL="5848" marR="5848" marT="5848" marB="0" anchor="b">
                    <a:lnL>
                      <a:noFill/>
                    </a:lnL>
                    <a:lnR>
                      <a:noFill/>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b"/>
                      <a:endParaRPr lang="en-US" sz="1500" b="1" i="0" u="none" strike="noStrike" dirty="0">
                        <a:solidFill>
                          <a:srgbClr val="5A5A5A"/>
                        </a:solidFill>
                        <a:effectLst/>
                        <a:latin typeface="Arial" panose="020B0604020202020204" pitchFamily="34" charset="0"/>
                      </a:endParaRPr>
                    </a:p>
                  </a:txBody>
                  <a:tcPr marL="5848" marR="5848" marT="5848" marB="0" anchor="b">
                    <a:lnL>
                      <a:noFill/>
                    </a:lnL>
                    <a:lnR>
                      <a:noFill/>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rtl="0" fontAlgn="b"/>
                      <a:endParaRPr lang="en-US" sz="1500" b="1" i="0" u="none" strike="noStrike" dirty="0">
                        <a:solidFill>
                          <a:srgbClr val="5A5A5A"/>
                        </a:solidFill>
                        <a:effectLst/>
                        <a:latin typeface="Arial" panose="020B0604020202020204" pitchFamily="34" charset="0"/>
                      </a:endParaRPr>
                    </a:p>
                  </a:txBody>
                  <a:tcPr marL="5848" marR="5848" marT="5848" marB="0" anchor="b">
                    <a:lnL>
                      <a:noFill/>
                    </a:lnL>
                    <a:lnR>
                      <a:noFill/>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US" sz="1500" b="1" i="0" u="none" strike="noStrike" dirty="0">
                        <a:solidFill>
                          <a:srgbClr val="5A5A5A"/>
                        </a:solidFill>
                        <a:effectLst/>
                        <a:latin typeface="Arial" panose="020B0604020202020204" pitchFamily="34" charset="0"/>
                      </a:endParaRPr>
                    </a:p>
                  </a:txBody>
                  <a:tcPr marL="5848" marR="5848" marT="5848" marB="0" anchor="b">
                    <a:lnL>
                      <a:noFill/>
                    </a:lnL>
                    <a:lnR>
                      <a:noFill/>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US" sz="1500" b="1" i="0" u="none" strike="noStrike" dirty="0">
                        <a:solidFill>
                          <a:srgbClr val="5A5A5A"/>
                        </a:solidFill>
                        <a:effectLst/>
                        <a:latin typeface="Arial" panose="020B0604020202020204" pitchFamily="34" charset="0"/>
                      </a:endParaRPr>
                    </a:p>
                  </a:txBody>
                  <a:tcPr marL="5848" marR="5848" marT="5848" marB="0" anchor="b">
                    <a:lnL>
                      <a:noFill/>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US" sz="1500" b="1" i="0" u="none" strike="noStrike" dirty="0">
                        <a:solidFill>
                          <a:srgbClr val="5A5A5A"/>
                        </a:solidFill>
                        <a:effectLst/>
                        <a:latin typeface="Arial" panose="020B0604020202020204" pitchFamily="34" charset="0"/>
                      </a:endParaRPr>
                    </a:p>
                  </a:txBody>
                  <a:tcPr marL="5848" marR="5848" marT="58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500" b="0" i="0" u="none" strike="noStrike" dirty="0">
                          <a:solidFill>
                            <a:schemeClr val="tx1">
                              <a:lumMod val="50000"/>
                            </a:schemeClr>
                          </a:solidFill>
                          <a:effectLst/>
                          <a:latin typeface="Arial" panose="020B0604020202020204" pitchFamily="34" charset="0"/>
                        </a:rPr>
                        <a:t>American Rescue Plan Act </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500" b="0" i="0" u="none" strike="noStrike" dirty="0">
                          <a:solidFill>
                            <a:schemeClr val="tx1">
                              <a:lumMod val="50000"/>
                            </a:schemeClr>
                          </a:solidFill>
                          <a:effectLst/>
                          <a:latin typeface="Arial" panose="020B0604020202020204" pitchFamily="34" charset="0"/>
                        </a:rPr>
                        <a:t>($21.55 billion)</a:t>
                      </a:r>
                    </a:p>
                  </a:txBody>
                  <a:tcPr marL="5848" marR="5848" marT="5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BE9B">
                        <a:alpha val="50000"/>
                      </a:srgbClr>
                    </a:solidFill>
                  </a:tcPr>
                </a:tc>
                <a:tc hMerge="1">
                  <a:txBody>
                    <a:bodyPr/>
                    <a:lstStyle/>
                    <a:p>
                      <a:pPr algn="ctr" rtl="0" fontAlgn="b"/>
                      <a:endParaRPr lang="en-US" sz="1500" b="1" i="0" u="none" strike="noStrike" dirty="0">
                        <a:solidFill>
                          <a:srgbClr val="5A5A5A"/>
                        </a:solidFill>
                        <a:effectLst/>
                        <a:latin typeface="Arial" panose="020B0604020202020204" pitchFamily="34" charset="0"/>
                      </a:endParaRPr>
                    </a:p>
                  </a:txBody>
                  <a:tcPr marL="5848" marR="5848" marT="5848" marB="0" anchor="b">
                    <a:lnL>
                      <a:noFill/>
                    </a:lnL>
                    <a:lnR>
                      <a:noFill/>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rtl="0" fontAlgn="b"/>
                      <a:endParaRPr lang="en-US" sz="1500" b="1" i="0" u="none" strike="noStrike" dirty="0">
                        <a:solidFill>
                          <a:srgbClr val="5A5A5A"/>
                        </a:solidFill>
                        <a:effectLst/>
                        <a:latin typeface="Arial" panose="020B0604020202020204" pitchFamily="34" charset="0"/>
                      </a:endParaRPr>
                    </a:p>
                  </a:txBody>
                  <a:tcPr marL="5848" marR="5848" marT="5848" marB="0" anchor="b">
                    <a:lnL>
                      <a:noFill/>
                    </a:lnL>
                    <a:lnR>
                      <a:noFill/>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5A5A5A"/>
                        </a:solidFill>
                        <a:effectLst/>
                        <a:uLnTx/>
                        <a:uFillTx/>
                        <a:latin typeface="Arial" panose="020B0604020202020204" pitchFamily="34" charset="0"/>
                        <a:ea typeface="+mn-ea"/>
                        <a:cs typeface="+mn-cs"/>
                      </a:endParaRPr>
                    </a:p>
                  </a:txBody>
                  <a:tcPr marL="5848" marR="5848" marT="5848" marB="0">
                    <a:lnL>
                      <a:noFill/>
                    </a:lnL>
                    <a:lnR>
                      <a:noFill/>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7426269"/>
                  </a:ext>
                </a:extLst>
              </a:tr>
              <a:tr h="4577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A5A5A"/>
                          </a:solidFill>
                          <a:effectLst/>
                          <a:uLnTx/>
                          <a:uFillTx/>
                          <a:latin typeface="Arial" panose="020B0604020202020204" pitchFamily="34" charset="0"/>
                          <a:ea typeface="+mn-ea"/>
                          <a:cs typeface="+mn-cs"/>
                        </a:rPr>
                        <a:t>Stimulus </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A5A5A"/>
                          </a:solidFill>
                          <a:effectLst/>
                          <a:uLnTx/>
                          <a:uFillTx/>
                          <a:latin typeface="Arial" panose="020B0604020202020204" pitchFamily="34" charset="0"/>
                          <a:ea typeface="+mn-ea"/>
                          <a:cs typeface="+mn-cs"/>
                        </a:rPr>
                        <a:t>Checks</a:t>
                      </a:r>
                    </a:p>
                  </a:txBody>
                  <a:tcPr marL="5848" marR="5848" marT="5848"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b"/>
                      <a:r>
                        <a:rPr lang="en-US" sz="1500" b="0" i="0" u="none" strike="noStrike" dirty="0">
                          <a:solidFill>
                            <a:schemeClr val="tx1">
                              <a:lumMod val="50000"/>
                            </a:schemeClr>
                          </a:solidFill>
                          <a:effectLst/>
                          <a:latin typeface="Arial" panose="020B0604020202020204" pitchFamily="34" charset="0"/>
                        </a:rPr>
                        <a:t>$1,200</a:t>
                      </a:r>
                    </a:p>
                  </a:txBody>
                  <a:tcPr marL="5848" marR="5848" marT="5848" marB="0" anchor="ctr">
                    <a:lnL w="12700" cap="flat" cmpd="sng" algn="ctr">
                      <a:solidFill>
                        <a:schemeClr val="tx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AD">
                        <a:alpha val="50000"/>
                      </a:srgbClr>
                    </a:solidFill>
                  </a:tcPr>
                </a:tc>
                <a:tc hMerge="1">
                  <a:txBody>
                    <a:bodyPr/>
                    <a:lstStyle/>
                    <a:p>
                      <a:pPr algn="ctr" rtl="0" fontAlgn="b"/>
                      <a:endParaRPr lang="en-US" sz="1500" b="0" i="0" u="none" strike="noStrike" dirty="0">
                        <a:solidFill>
                          <a:schemeClr val="tx1">
                            <a:lumMod val="50000"/>
                          </a:schemeClr>
                        </a:solidFill>
                        <a:effectLst/>
                        <a:latin typeface="Arial" panose="020B0604020202020204" pitchFamily="34" charset="0"/>
                      </a:endParaRPr>
                    </a:p>
                  </a:txBody>
                  <a:tcPr marL="5848" marR="5848" marT="5848"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AD"/>
                    </a:solidFill>
                  </a:tcPr>
                </a:tc>
                <a:tc>
                  <a:txBody>
                    <a:bodyPr/>
                    <a:lstStyle/>
                    <a:p>
                      <a:pPr algn="ctr" rtl="0" fontAlgn="b"/>
                      <a:endParaRPr lang="en-US" sz="1500" b="1" i="0" u="none" strike="noStrike" dirty="0">
                        <a:solidFill>
                          <a:schemeClr val="tx1">
                            <a:lumMod val="50000"/>
                          </a:schemeClr>
                        </a:solidFill>
                        <a:effectLst/>
                        <a:latin typeface="Arial" panose="020B0604020202020204" pitchFamily="34" charset="0"/>
                      </a:endParaRPr>
                    </a:p>
                  </a:txBody>
                  <a:tcPr marL="5848" marR="5848" marT="5848"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b"/>
                      <a:endParaRPr lang="en-US" sz="1500" b="1" i="0" u="none" strike="noStrike" dirty="0">
                        <a:solidFill>
                          <a:schemeClr val="tx1">
                            <a:lumMod val="50000"/>
                          </a:schemeClr>
                        </a:solidFill>
                        <a:effectLst/>
                        <a:latin typeface="Arial" panose="020B0604020202020204" pitchFamily="34" charset="0"/>
                      </a:endParaRPr>
                    </a:p>
                  </a:txBody>
                  <a:tcPr marL="5848" marR="5848" marT="5848"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rtl="0" fontAlgn="b"/>
                      <a:endParaRPr lang="en-US" sz="1500" b="1" i="0" u="none" strike="noStrike" dirty="0">
                        <a:solidFill>
                          <a:schemeClr val="tx1">
                            <a:lumMod val="50000"/>
                          </a:schemeClr>
                        </a:solidFill>
                        <a:effectLst/>
                        <a:latin typeface="Arial" panose="020B0604020202020204" pitchFamily="34" charset="0"/>
                      </a:endParaRPr>
                    </a:p>
                  </a:txBody>
                  <a:tcPr marL="5848" marR="5848" marT="5848"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US" sz="1500" b="1" i="0" u="none" strike="noStrike" dirty="0">
                        <a:solidFill>
                          <a:schemeClr val="tx1">
                            <a:lumMod val="50000"/>
                          </a:schemeClr>
                        </a:solidFill>
                        <a:effectLst/>
                        <a:latin typeface="Arial" panose="020B0604020202020204" pitchFamily="34" charset="0"/>
                      </a:endParaRPr>
                    </a:p>
                  </a:txBody>
                  <a:tcPr marL="5848" marR="5848" marT="5848"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500" b="0" i="0" u="none" strike="noStrike" dirty="0">
                          <a:solidFill>
                            <a:schemeClr val="tx1">
                              <a:lumMod val="50000"/>
                            </a:schemeClr>
                          </a:solidFill>
                          <a:effectLst/>
                          <a:latin typeface="Arial" panose="020B0604020202020204" pitchFamily="34" charset="0"/>
                        </a:rPr>
                        <a:t>$600</a:t>
                      </a:r>
                    </a:p>
                  </a:txBody>
                  <a:tcPr marL="5848" marR="5848" marT="5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AD">
                        <a:alpha val="50000"/>
                      </a:srgbClr>
                    </a:solidFill>
                  </a:tcPr>
                </a:tc>
                <a:tc>
                  <a:txBody>
                    <a:bodyPr/>
                    <a:lstStyle/>
                    <a:p>
                      <a:pPr algn="ctr" rtl="0" fontAlgn="b"/>
                      <a:endParaRPr lang="en-US" sz="1500" b="1" i="0" u="none" strike="noStrike" dirty="0">
                        <a:solidFill>
                          <a:schemeClr val="tx1">
                            <a:lumMod val="50000"/>
                          </a:schemeClr>
                        </a:solidFill>
                        <a:effectLst/>
                        <a:latin typeface="Arial" panose="020B0604020202020204" pitchFamily="34" charset="0"/>
                      </a:endParaRPr>
                    </a:p>
                  </a:txBody>
                  <a:tcPr marL="5848" marR="5848" marT="58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500" b="0" i="0" u="none" strike="noStrike" dirty="0">
                          <a:solidFill>
                            <a:schemeClr val="tx1">
                              <a:lumMod val="50000"/>
                            </a:schemeClr>
                          </a:solidFill>
                          <a:effectLst/>
                          <a:latin typeface="Arial" panose="020B0604020202020204" pitchFamily="34" charset="0"/>
                        </a:rPr>
                        <a:t>Up to $1,400</a:t>
                      </a:r>
                    </a:p>
                  </a:txBody>
                  <a:tcPr marL="5848" marR="5848" marT="58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AD">
                        <a:alpha val="50000"/>
                      </a:srgbClr>
                    </a:solidFill>
                  </a:tcPr>
                </a:tc>
                <a:tc>
                  <a:txBody>
                    <a:bodyPr/>
                    <a:lstStyle/>
                    <a:p>
                      <a:pPr algn="ctr" rtl="0" fontAlgn="b"/>
                      <a:endParaRPr lang="en-US" sz="1500" b="1" i="0" u="none" strike="noStrike" dirty="0">
                        <a:solidFill>
                          <a:srgbClr val="5A5A5A"/>
                        </a:solidFill>
                        <a:effectLst/>
                        <a:latin typeface="Arial" panose="020B0604020202020204" pitchFamily="34" charset="0"/>
                      </a:endParaRPr>
                    </a:p>
                  </a:txBody>
                  <a:tcPr marL="5848" marR="5848" marT="5848"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US" sz="1500" b="1" i="0" u="none" strike="noStrike" dirty="0">
                        <a:solidFill>
                          <a:srgbClr val="5A5A5A"/>
                        </a:solidFill>
                        <a:effectLst/>
                        <a:latin typeface="Arial" panose="020B0604020202020204" pitchFamily="34" charset="0"/>
                      </a:endParaRPr>
                    </a:p>
                  </a:txBody>
                  <a:tcPr marL="5848" marR="5848" marT="5848"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5A5A5A"/>
                        </a:solidFill>
                        <a:effectLst/>
                        <a:uLnTx/>
                        <a:uFillTx/>
                        <a:latin typeface="Arial" panose="020B0604020202020204" pitchFamily="34" charset="0"/>
                        <a:ea typeface="+mn-ea"/>
                        <a:cs typeface="+mn-cs"/>
                      </a:endParaRPr>
                    </a:p>
                  </a:txBody>
                  <a:tcPr marL="5848" marR="5848" marT="5848"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5889647"/>
                  </a:ext>
                </a:extLst>
              </a:tr>
              <a:tr h="42757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A5A5A"/>
                          </a:solidFill>
                          <a:effectLst/>
                          <a:uLnTx/>
                          <a:uFillTx/>
                          <a:latin typeface="Arial" panose="020B0604020202020204" pitchFamily="34" charset="0"/>
                          <a:ea typeface="+mn-ea"/>
                          <a:cs typeface="+mn-cs"/>
                        </a:rPr>
                        <a:t>Expanded </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A5A5A"/>
                          </a:solidFill>
                          <a:effectLst/>
                          <a:uLnTx/>
                          <a:uFillTx/>
                          <a:latin typeface="Arial" panose="020B0604020202020204" pitchFamily="34" charset="0"/>
                          <a:ea typeface="+mn-ea"/>
                          <a:cs typeface="+mn-cs"/>
                        </a:rPr>
                        <a:t>Unemployment</a:t>
                      </a:r>
                      <a:endParaRPr lang="en-US" sz="1050" b="0" i="0" u="none" strike="noStrike" dirty="0">
                        <a:solidFill>
                          <a:srgbClr val="5A5A5A"/>
                        </a:solidFill>
                        <a:effectLst/>
                        <a:latin typeface="Arial" panose="020B0604020202020204" pitchFamily="34" charset="0"/>
                      </a:endParaRPr>
                    </a:p>
                  </a:txBody>
                  <a:tcPr marL="5848" marR="5848" marT="5848" marB="0" anchor="b">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US" sz="1500" b="0" i="0" u="none" strike="noStrike" dirty="0">
                        <a:solidFill>
                          <a:schemeClr val="tx1">
                            <a:lumMod val="50000"/>
                          </a:schemeClr>
                        </a:solidFill>
                        <a:effectLst/>
                        <a:latin typeface="Arial" panose="020B0604020202020204" pitchFamily="34" charset="0"/>
                      </a:endParaRPr>
                    </a:p>
                  </a:txBody>
                  <a:tcPr marL="5848" marR="5848" marT="5848" marB="0" anchor="ctr">
                    <a:lnL w="12700" cap="flat" cmpd="sng" algn="ctr">
                      <a:solidFill>
                        <a:schemeClr val="tx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sz="1500" b="0" i="0" u="none" strike="noStrike" dirty="0">
                          <a:solidFill>
                            <a:schemeClr val="tx1">
                              <a:lumMod val="50000"/>
                            </a:schemeClr>
                          </a:solidFill>
                          <a:effectLst/>
                          <a:latin typeface="Arial" panose="020B0604020202020204" pitchFamily="34" charset="0"/>
                        </a:rPr>
                        <a:t>$600 per week</a:t>
                      </a:r>
                      <a:endParaRPr lang="en-US" dirty="0"/>
                    </a:p>
                  </a:txBody>
                  <a:tcPr marL="5848" marR="5848" marT="5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D8C96">
                        <a:alpha val="40000"/>
                      </a:srgbClr>
                    </a:solidFill>
                  </a:tcPr>
                </a:tc>
                <a:tc hMerge="1">
                  <a:txBody>
                    <a:bodyPr/>
                    <a:lstStyle/>
                    <a:p>
                      <a:pPr algn="ctr" rtl="0" fontAlgn="b"/>
                      <a:endParaRPr lang="en-US" sz="1500" b="1" i="0" u="none" strike="noStrike" dirty="0">
                        <a:solidFill>
                          <a:srgbClr val="5A5A5A"/>
                        </a:solidFill>
                        <a:effectLst/>
                        <a:latin typeface="Arial" panose="020B0604020202020204" pitchFamily="34" charset="0"/>
                      </a:endParaRPr>
                    </a:p>
                  </a:txBody>
                  <a:tcPr marL="5848" marR="5848" marT="5848" marB="0" anchor="b">
                    <a:lnL>
                      <a:noFill/>
                    </a:lnL>
                    <a:lnR>
                      <a:noFill/>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rtl="0" fontAlgn="b"/>
                      <a:endParaRPr lang="en-US" sz="1500" b="1" i="0" u="none" strike="noStrike" dirty="0">
                        <a:solidFill>
                          <a:srgbClr val="5A5A5A"/>
                        </a:solidFill>
                        <a:effectLst/>
                        <a:latin typeface="Arial" panose="020B0604020202020204" pitchFamily="34" charset="0"/>
                      </a:endParaRPr>
                    </a:p>
                  </a:txBody>
                  <a:tcPr marL="5848" marR="5848" marT="5848" marB="0" anchor="b">
                    <a:lnL>
                      <a:noFill/>
                    </a:lnL>
                    <a:lnR>
                      <a:noFill/>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US" sz="1500" b="0" i="0" u="none" strike="noStrike" dirty="0">
                        <a:solidFill>
                          <a:schemeClr val="tx1">
                            <a:lumMod val="50000"/>
                          </a:schemeClr>
                        </a:solidFill>
                        <a:effectLst/>
                        <a:latin typeface="Arial" panose="020B0604020202020204" pitchFamily="34" charset="0"/>
                      </a:endParaRPr>
                    </a:p>
                  </a:txBody>
                  <a:tcPr marL="5848" marR="5848" marT="5848"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endParaRPr lang="en-US" sz="1500" b="0" i="0" u="none" strike="noStrike" dirty="0">
                        <a:solidFill>
                          <a:schemeClr val="tx1">
                            <a:lumMod val="50000"/>
                          </a:schemeClr>
                        </a:solidFill>
                        <a:effectLst/>
                        <a:latin typeface="Arial" panose="020B0604020202020204" pitchFamily="34" charset="0"/>
                      </a:endParaRPr>
                    </a:p>
                  </a:txBody>
                  <a:tcPr marL="5848" marR="5848" marT="5848"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US" sz="1500" b="0" i="0" u="none" strike="noStrike" dirty="0">
                        <a:solidFill>
                          <a:schemeClr val="tx1">
                            <a:lumMod val="50000"/>
                          </a:schemeClr>
                        </a:solidFill>
                        <a:effectLst/>
                        <a:latin typeface="Arial" panose="020B0604020202020204" pitchFamily="34" charset="0"/>
                      </a:endParaRPr>
                    </a:p>
                  </a:txBody>
                  <a:tcPr marL="5848" marR="5848" marT="5848"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rtl="0" fontAlgn="b"/>
                      <a:r>
                        <a:rPr lang="en-US" sz="1500" b="0" i="0" u="none" strike="noStrike" dirty="0">
                          <a:solidFill>
                            <a:schemeClr val="tx1">
                              <a:lumMod val="50000"/>
                            </a:schemeClr>
                          </a:solidFill>
                          <a:effectLst/>
                          <a:latin typeface="Arial" panose="020B0604020202020204" pitchFamily="34" charset="0"/>
                        </a:rPr>
                        <a:t>$300 per week</a:t>
                      </a:r>
                    </a:p>
                  </a:txBody>
                  <a:tcPr marL="5848" marR="5848" marT="5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D8C96">
                        <a:alpha val="40000"/>
                      </a:srgbClr>
                    </a:solidFill>
                  </a:tcPr>
                </a:tc>
                <a:tc hMerge="1">
                  <a:txBody>
                    <a:bodyPr/>
                    <a:lstStyle/>
                    <a:p>
                      <a:pPr algn="ctr" rtl="0" fontAlgn="b"/>
                      <a:endParaRPr lang="en-US" sz="1500" b="1" i="0" u="none" strike="noStrike" dirty="0">
                        <a:solidFill>
                          <a:srgbClr val="5A5A5A"/>
                        </a:solidFill>
                        <a:effectLst/>
                        <a:latin typeface="Arial" panose="020B0604020202020204" pitchFamily="34" charset="0"/>
                      </a:endParaRPr>
                    </a:p>
                  </a:txBody>
                  <a:tcPr marL="5848" marR="5848" marT="5848" marB="0" anchor="b">
                    <a:lnL>
                      <a:noFill/>
                    </a:lnL>
                    <a:lnR>
                      <a:noFill/>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rtl="0" fontAlgn="b"/>
                      <a:endParaRPr lang="en-US" sz="1500" b="1" i="0" u="none" strike="noStrike" dirty="0">
                        <a:solidFill>
                          <a:srgbClr val="5A5A5A"/>
                        </a:solidFill>
                        <a:effectLst/>
                        <a:latin typeface="Arial" panose="020B0604020202020204" pitchFamily="34" charset="0"/>
                      </a:endParaRPr>
                    </a:p>
                  </a:txBody>
                  <a:tcPr marL="5848" marR="5848" marT="5848" marB="0" anchor="b">
                    <a:lnL>
                      <a:noFill/>
                    </a:lnL>
                    <a:lnR>
                      <a:noFill/>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rtl="0" fontAlgn="b"/>
                      <a:endParaRPr lang="en-US" sz="1500" b="1" i="0" u="none" strike="noStrike" dirty="0">
                        <a:solidFill>
                          <a:srgbClr val="5A5A5A"/>
                        </a:solidFill>
                        <a:effectLst/>
                        <a:latin typeface="Arial" panose="020B0604020202020204" pitchFamily="34" charset="0"/>
                      </a:endParaRPr>
                    </a:p>
                  </a:txBody>
                  <a:tcPr marL="5848" marR="5848" marT="5848" marB="0" anchor="b">
                    <a:lnL>
                      <a:noFill/>
                    </a:lnL>
                    <a:lnR>
                      <a:noFill/>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5A5A5A"/>
                        </a:solidFill>
                        <a:effectLst/>
                        <a:uLnTx/>
                        <a:uFillTx/>
                        <a:latin typeface="Arial" panose="020B0604020202020204" pitchFamily="34" charset="0"/>
                        <a:ea typeface="+mn-ea"/>
                        <a:cs typeface="+mn-cs"/>
                      </a:endParaRPr>
                    </a:p>
                  </a:txBody>
                  <a:tcPr marL="5848" marR="5848" marT="584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2574266"/>
                  </a:ext>
                </a:extLst>
              </a:tr>
            </a:tbl>
          </a:graphicData>
        </a:graphic>
      </p:graphicFrame>
      <p:sp>
        <p:nvSpPr>
          <p:cNvPr id="4" name="Text Placeholder 3">
            <a:extLst>
              <a:ext uri="{FF2B5EF4-FFF2-40B4-BE49-F238E27FC236}">
                <a16:creationId xmlns:a16="http://schemas.microsoft.com/office/drawing/2014/main" id="{6976DA3D-50A1-477E-9267-F85D76482C08}"/>
              </a:ext>
            </a:extLst>
          </p:cNvPr>
          <p:cNvSpPr>
            <a:spLocks noGrp="1"/>
          </p:cNvSpPr>
          <p:nvPr>
            <p:ph type="body" sz="quarter" idx="10"/>
          </p:nvPr>
        </p:nvSpPr>
        <p:spPr/>
        <p:txBody>
          <a:bodyPr/>
          <a:lstStyle/>
          <a:p>
            <a:r>
              <a:rPr lang="en-US" dirty="0"/>
              <a:t>Notes: The Consolidated Appropriations Act, passed in late December 2020, began disbursing funds in January 2021. Distribution of ERA continued into 2022.</a:t>
            </a:r>
          </a:p>
          <a:p>
            <a:r>
              <a:rPr lang="en-US" dirty="0"/>
              <a:t>Sources: Government Accountability Office, Internal Revenue Service, US Department of Labor, US Department of the Treasury.</a:t>
            </a:r>
          </a:p>
        </p:txBody>
      </p:sp>
    </p:spTree>
    <p:extLst>
      <p:ext uri="{BB962C8B-B14F-4D97-AF65-F5344CB8AC3E}">
        <p14:creationId xmlns:p14="http://schemas.microsoft.com/office/powerpoint/2010/main" val="3803172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0AB46-5D0E-4101-BA8D-F0E63FB8CB8C}"/>
              </a:ext>
            </a:extLst>
          </p:cNvPr>
          <p:cNvSpPr>
            <a:spLocks noGrp="1"/>
          </p:cNvSpPr>
          <p:nvPr>
            <p:ph type="title"/>
          </p:nvPr>
        </p:nvSpPr>
        <p:spPr/>
        <p:txBody>
          <a:bodyPr/>
          <a:lstStyle/>
          <a:p>
            <a:r>
              <a:rPr lang="en-US" dirty="0"/>
              <a:t>Figure 3: The Share of Lower-Income Renters with Cost Burdens Remains Stubbornly High</a:t>
            </a:r>
          </a:p>
        </p:txBody>
      </p:sp>
      <p:graphicFrame>
        <p:nvGraphicFramePr>
          <p:cNvPr id="7" name="Chart 6" descr="This chart shows the share of renter households with cost burdens by income category from 2001–2019. Renters with incomes under $30,000 have had persistently high cost burdens over 75 percent for the whole period. The burden rates for middle-income households have risen over this period, from 43–57 percent for renters making $30,000–44,999 and from 15–28 percent for renters making $45,000–74,999. Meanwhile, higher-income renters making at least $75,000 have consistently low burden rates ranging from 4–7 percent.">
            <a:extLst>
              <a:ext uri="{FF2B5EF4-FFF2-40B4-BE49-F238E27FC236}">
                <a16:creationId xmlns:a16="http://schemas.microsoft.com/office/drawing/2014/main" id="{545FEF6A-32FA-4F8C-AAD0-1C592F0052A9}"/>
              </a:ext>
            </a:extLst>
          </p:cNvPr>
          <p:cNvGraphicFramePr/>
          <p:nvPr>
            <p:extLst>
              <p:ext uri="{D42A27DB-BD31-4B8C-83A1-F6EECF244321}">
                <p14:modId xmlns:p14="http://schemas.microsoft.com/office/powerpoint/2010/main" val="1844969138"/>
              </p:ext>
            </p:extLst>
          </p:nvPr>
        </p:nvGraphicFramePr>
        <p:xfrm>
          <a:off x="267855" y="1376218"/>
          <a:ext cx="11566879" cy="443345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D514FAD1-23A2-48FB-8309-BC764F1D9FB2}"/>
              </a:ext>
            </a:extLst>
          </p:cNvPr>
          <p:cNvSpPr>
            <a:spLocks noGrp="1"/>
          </p:cNvSpPr>
          <p:nvPr>
            <p:ph type="body" sz="quarter" idx="10"/>
          </p:nvPr>
        </p:nvSpPr>
        <p:spPr/>
        <p:txBody>
          <a:bodyPr/>
          <a:lstStyle/>
          <a:p>
            <a:r>
              <a:rPr lang="en-US" dirty="0"/>
              <a:t>Notes: Incomes are adjusted for inflation using the CPI-U for All Items. Cost-burdened households pay more than 30% of income for housing. Source: JCHS tabulations of US Census Bureau, American Community Survey 1-Year Estimates.</a:t>
            </a:r>
          </a:p>
        </p:txBody>
      </p:sp>
      <p:sp>
        <p:nvSpPr>
          <p:cNvPr id="8" name="TextBox 7">
            <a:extLst>
              <a:ext uri="{FF2B5EF4-FFF2-40B4-BE49-F238E27FC236}">
                <a16:creationId xmlns:a16="http://schemas.microsoft.com/office/drawing/2014/main" id="{4D69BB7F-97E5-C34C-8CFC-7951DD908803}"/>
              </a:ext>
              <a:ext uri="{C183D7F6-B498-43B3-948B-1728B52AA6E4}">
                <adec:decorative xmlns:adec="http://schemas.microsoft.com/office/drawing/2017/decorative" val="1"/>
              </a:ext>
            </a:extLst>
          </p:cNvPr>
          <p:cNvSpPr txBox="1"/>
          <p:nvPr/>
        </p:nvSpPr>
        <p:spPr>
          <a:xfrm>
            <a:off x="779628" y="4980190"/>
            <a:ext cx="1811172" cy="307777"/>
          </a:xfrm>
          <a:prstGeom prst="rect">
            <a:avLst/>
          </a:prstGeom>
          <a:noFill/>
        </p:spPr>
        <p:txBody>
          <a:bodyPr wrap="square" rtlCol="0">
            <a:spAutoFit/>
          </a:bodyPr>
          <a:lstStyle/>
          <a:p>
            <a:pPr algn="ctr"/>
            <a:r>
              <a:rPr lang="en-US" sz="1400" b="1" dirty="0">
                <a:solidFill>
                  <a:schemeClr val="tx1">
                    <a:lumMod val="50000"/>
                  </a:schemeClr>
                </a:solidFill>
              </a:rPr>
              <a:t>Household Income</a:t>
            </a:r>
          </a:p>
        </p:txBody>
      </p:sp>
    </p:spTree>
    <p:extLst>
      <p:ext uri="{BB962C8B-B14F-4D97-AF65-F5344CB8AC3E}">
        <p14:creationId xmlns:p14="http://schemas.microsoft.com/office/powerpoint/2010/main" val="2461859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38969-86A9-457C-A0CC-B2E7E10C4D8D}"/>
              </a:ext>
            </a:extLst>
          </p:cNvPr>
          <p:cNvSpPr>
            <a:spLocks noGrp="1"/>
          </p:cNvSpPr>
          <p:nvPr>
            <p:ph type="title"/>
          </p:nvPr>
        </p:nvSpPr>
        <p:spPr/>
        <p:txBody>
          <a:bodyPr/>
          <a:lstStyle/>
          <a:p>
            <a:r>
              <a:rPr lang="en-US" dirty="0"/>
              <a:t>Figure 4: Higher-Income Households Have Driven Most of the Recent Growth in Renters</a:t>
            </a:r>
          </a:p>
        </p:txBody>
      </p:sp>
      <p:graphicFrame>
        <p:nvGraphicFramePr>
          <p:cNvPr id="7" name="Content Placeholder 6" descr="Figure 4 shows the number of renter households in each income category in 2009 and 2019. The number of households has increased the most in the category making at least $75,000, up from 7.6–11.3 million. The number making $45,000–74,999 also grew from 8.3–9.8 million while those making $30,000–44,999 grew by a smaller margin from 6.4–7.2 million. Meanwhile, the number of households making $15,000–29,999 or less than $15,000 both decreased slightly.">
            <a:extLst>
              <a:ext uri="{FF2B5EF4-FFF2-40B4-BE49-F238E27FC236}">
                <a16:creationId xmlns:a16="http://schemas.microsoft.com/office/drawing/2014/main" id="{1B88CEA5-F0BF-45A0-8024-6842B7E2DCAC}"/>
              </a:ext>
            </a:extLst>
          </p:cNvPr>
          <p:cNvGraphicFramePr>
            <a:graphicFrameLocks noGrp="1"/>
          </p:cNvGraphicFramePr>
          <p:nvPr>
            <p:ph idx="1"/>
            <p:extLst>
              <p:ext uri="{D42A27DB-BD31-4B8C-83A1-F6EECF244321}">
                <p14:modId xmlns:p14="http://schemas.microsoft.com/office/powerpoint/2010/main" val="475859368"/>
              </p:ext>
            </p:extLst>
          </p:nvPr>
        </p:nvGraphicFramePr>
        <p:xfrm>
          <a:off x="268288" y="1573213"/>
          <a:ext cx="11566525" cy="42037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0E3B00B3-62F2-4841-83C5-31BBCB9A6431}"/>
              </a:ext>
            </a:extLst>
          </p:cNvPr>
          <p:cNvSpPr>
            <a:spLocks noGrp="1"/>
          </p:cNvSpPr>
          <p:nvPr>
            <p:ph type="body" sz="quarter" idx="10"/>
          </p:nvPr>
        </p:nvSpPr>
        <p:spPr/>
        <p:txBody>
          <a:bodyPr/>
          <a:lstStyle/>
          <a:p>
            <a:r>
              <a:rPr lang="en-US"/>
              <a:t>Note: Incomes are adjusted for inflation using the CPI-U for All Items. </a:t>
            </a:r>
          </a:p>
          <a:p>
            <a:r>
              <a:rPr lang="en-US"/>
              <a:t>Source: JCHS tabulations of US Census Bureau, American Community Survey 1-Year Estimates via IPUMS USA, University of Minnesota.</a:t>
            </a:r>
          </a:p>
        </p:txBody>
      </p:sp>
    </p:spTree>
    <p:extLst>
      <p:ext uri="{BB962C8B-B14F-4D97-AF65-F5344CB8AC3E}">
        <p14:creationId xmlns:p14="http://schemas.microsoft.com/office/powerpoint/2010/main" val="2410283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2B2E9E-ED0D-4819-B603-F8E0B998112C}"/>
              </a:ext>
              <a:ext uri="{C183D7F6-B498-43B3-948B-1728B52AA6E4}">
                <adec:decorative xmlns:adec="http://schemas.microsoft.com/office/drawing/2017/decorative" val="1"/>
              </a:ext>
            </a:extLst>
          </p:cNvPr>
          <p:cNvSpPr/>
          <p:nvPr/>
        </p:nvSpPr>
        <p:spPr>
          <a:xfrm>
            <a:off x="844379" y="2150076"/>
            <a:ext cx="524467" cy="2854410"/>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C8FBC1A-682A-4F96-BD9A-7A1A74B80A1F}"/>
              </a:ext>
              <a:ext uri="{C183D7F6-B498-43B3-948B-1728B52AA6E4}">
                <adec:decorative xmlns:adec="http://schemas.microsoft.com/office/drawing/2017/decorative" val="1"/>
              </a:ext>
            </a:extLst>
          </p:cNvPr>
          <p:cNvSpPr/>
          <p:nvPr/>
        </p:nvSpPr>
        <p:spPr>
          <a:xfrm>
            <a:off x="1875691" y="2150076"/>
            <a:ext cx="524467" cy="2854410"/>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F1ADA2C-43A9-4B8C-9687-590F3B9D982A}"/>
              </a:ext>
              <a:ext uri="{C183D7F6-B498-43B3-948B-1728B52AA6E4}">
                <adec:decorative xmlns:adec="http://schemas.microsoft.com/office/drawing/2017/decorative" val="1"/>
              </a:ext>
            </a:extLst>
          </p:cNvPr>
          <p:cNvSpPr/>
          <p:nvPr/>
        </p:nvSpPr>
        <p:spPr>
          <a:xfrm>
            <a:off x="2908400" y="2150076"/>
            <a:ext cx="524467" cy="2854410"/>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B05F7C9-9C38-4C72-9570-33561797DAAE}"/>
              </a:ext>
              <a:ext uri="{C183D7F6-B498-43B3-948B-1728B52AA6E4}">
                <adec:decorative xmlns:adec="http://schemas.microsoft.com/office/drawing/2017/decorative" val="1"/>
              </a:ext>
            </a:extLst>
          </p:cNvPr>
          <p:cNvSpPr/>
          <p:nvPr/>
        </p:nvSpPr>
        <p:spPr>
          <a:xfrm>
            <a:off x="3941109" y="2150076"/>
            <a:ext cx="524467" cy="2854410"/>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57F2117-84E8-4E58-A3B8-B799049A120F}"/>
              </a:ext>
              <a:ext uri="{C183D7F6-B498-43B3-948B-1728B52AA6E4}">
                <adec:decorative xmlns:adec="http://schemas.microsoft.com/office/drawing/2017/decorative" val="1"/>
              </a:ext>
            </a:extLst>
          </p:cNvPr>
          <p:cNvSpPr/>
          <p:nvPr/>
        </p:nvSpPr>
        <p:spPr>
          <a:xfrm>
            <a:off x="4973818" y="2150076"/>
            <a:ext cx="524467" cy="2854410"/>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D97246C-D929-4A6E-80AD-CB7B6ED1475C}"/>
              </a:ext>
              <a:ext uri="{C183D7F6-B498-43B3-948B-1728B52AA6E4}">
                <adec:decorative xmlns:adec="http://schemas.microsoft.com/office/drawing/2017/decorative" val="1"/>
              </a:ext>
            </a:extLst>
          </p:cNvPr>
          <p:cNvSpPr/>
          <p:nvPr/>
        </p:nvSpPr>
        <p:spPr>
          <a:xfrm>
            <a:off x="6006527" y="2150076"/>
            <a:ext cx="524467" cy="2854410"/>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2C9B9EA-530B-467B-8586-74DB31B62330}"/>
              </a:ext>
              <a:ext uri="{C183D7F6-B498-43B3-948B-1728B52AA6E4}">
                <adec:decorative xmlns:adec="http://schemas.microsoft.com/office/drawing/2017/decorative" val="1"/>
              </a:ext>
            </a:extLst>
          </p:cNvPr>
          <p:cNvSpPr/>
          <p:nvPr/>
        </p:nvSpPr>
        <p:spPr>
          <a:xfrm>
            <a:off x="7039236" y="2150076"/>
            <a:ext cx="524467" cy="2854410"/>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82E0962-8213-44C2-8B56-98376C9C2DA7}"/>
              </a:ext>
              <a:ext uri="{C183D7F6-B498-43B3-948B-1728B52AA6E4}">
                <adec:decorative xmlns:adec="http://schemas.microsoft.com/office/drawing/2017/decorative" val="1"/>
              </a:ext>
            </a:extLst>
          </p:cNvPr>
          <p:cNvSpPr/>
          <p:nvPr/>
        </p:nvSpPr>
        <p:spPr>
          <a:xfrm>
            <a:off x="8071945" y="2150076"/>
            <a:ext cx="524467" cy="2854410"/>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526C058-A271-4761-B375-35E3ED44A6D0}"/>
              </a:ext>
              <a:ext uri="{C183D7F6-B498-43B3-948B-1728B52AA6E4}">
                <adec:decorative xmlns:adec="http://schemas.microsoft.com/office/drawing/2017/decorative" val="1"/>
              </a:ext>
            </a:extLst>
          </p:cNvPr>
          <p:cNvSpPr/>
          <p:nvPr/>
        </p:nvSpPr>
        <p:spPr>
          <a:xfrm>
            <a:off x="9104654" y="2150076"/>
            <a:ext cx="524467" cy="2854410"/>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AF65109-7FA4-424B-97B0-1E45E6644565}"/>
              </a:ext>
              <a:ext uri="{C183D7F6-B498-43B3-948B-1728B52AA6E4}">
                <adec:decorative xmlns:adec="http://schemas.microsoft.com/office/drawing/2017/decorative" val="1"/>
              </a:ext>
            </a:extLst>
          </p:cNvPr>
          <p:cNvSpPr/>
          <p:nvPr/>
        </p:nvSpPr>
        <p:spPr>
          <a:xfrm>
            <a:off x="10137363" y="2150076"/>
            <a:ext cx="524467" cy="2854410"/>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9AC125A-EC79-4244-81BC-D865402A8CED}"/>
              </a:ext>
              <a:ext uri="{C183D7F6-B498-43B3-948B-1728B52AA6E4}">
                <adec:decorative xmlns:adec="http://schemas.microsoft.com/office/drawing/2017/decorative" val="1"/>
              </a:ext>
            </a:extLst>
          </p:cNvPr>
          <p:cNvSpPr/>
          <p:nvPr/>
        </p:nvSpPr>
        <p:spPr>
          <a:xfrm>
            <a:off x="11170072" y="2150076"/>
            <a:ext cx="505053" cy="2854410"/>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3DFC4F-E35C-4AC2-B9E7-64A06A7E53FC}"/>
              </a:ext>
            </a:extLst>
          </p:cNvPr>
          <p:cNvSpPr>
            <a:spLocks noGrp="1"/>
          </p:cNvSpPr>
          <p:nvPr>
            <p:ph type="title"/>
          </p:nvPr>
        </p:nvSpPr>
        <p:spPr>
          <a:xfrm>
            <a:off x="312560" y="296562"/>
            <a:ext cx="11566525" cy="934940"/>
          </a:xfrm>
        </p:spPr>
        <p:txBody>
          <a:bodyPr/>
          <a:lstStyle/>
          <a:p>
            <a:r>
              <a:rPr lang="en-US" sz="2800" dirty="0"/>
              <a:t>Figure 5: The Heated Pace of Multifamily Construction Is Adding Hundreds of Thousands of Units to the Rental Stock </a:t>
            </a:r>
          </a:p>
        </p:txBody>
      </p:sp>
      <p:graphicFrame>
        <p:nvGraphicFramePr>
          <p:cNvPr id="9" name="Content Placeholder 8" descr="Figure 5 shows the number of multifamily units started, under construction, and completed for each year from 1981–2021. The peak for starts and completions was in the mid-1980s, and the current levels of more than 350,000 units per year are at the highest level since then. Meanwhile, the number of units under construction reached a new high in 2021 and remains well above any other point on record.">
            <a:extLst>
              <a:ext uri="{FF2B5EF4-FFF2-40B4-BE49-F238E27FC236}">
                <a16:creationId xmlns:a16="http://schemas.microsoft.com/office/drawing/2014/main" id="{C79D9915-6DD3-4202-827D-9536C0EFDD38}"/>
              </a:ext>
            </a:extLst>
          </p:cNvPr>
          <p:cNvGraphicFramePr>
            <a:graphicFrameLocks noGrp="1"/>
          </p:cNvGraphicFramePr>
          <p:nvPr>
            <p:ph idx="1"/>
            <p:extLst>
              <p:ext uri="{D42A27DB-BD31-4B8C-83A1-F6EECF244321}">
                <p14:modId xmlns:p14="http://schemas.microsoft.com/office/powerpoint/2010/main" val="3205148049"/>
              </p:ext>
            </p:extLst>
          </p:nvPr>
        </p:nvGraphicFramePr>
        <p:xfrm>
          <a:off x="267855" y="1555845"/>
          <a:ext cx="11611230" cy="43707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a:extLst>
              <a:ext uri="{FF2B5EF4-FFF2-40B4-BE49-F238E27FC236}">
                <a16:creationId xmlns:a16="http://schemas.microsoft.com/office/drawing/2014/main" id="{C2382837-B685-42AF-8D21-6253C2004074}"/>
              </a:ext>
            </a:extLst>
          </p:cNvPr>
          <p:cNvSpPr>
            <a:spLocks noGrp="1"/>
          </p:cNvSpPr>
          <p:nvPr>
            <p:ph type="body" sz="quarter" idx="11"/>
          </p:nvPr>
        </p:nvSpPr>
        <p:spPr>
          <a:xfrm>
            <a:off x="267855" y="5926595"/>
            <a:ext cx="10742349" cy="533511"/>
          </a:xfrm>
        </p:spPr>
        <p:txBody>
          <a:bodyPr/>
          <a:lstStyle/>
          <a:p>
            <a:r>
              <a:rPr lang="en-US"/>
              <a:t>Note: Data for 2021 represent the seasonally adjusted average from January–November 2021. </a:t>
            </a:r>
          </a:p>
          <a:p>
            <a:r>
              <a:rPr lang="en-US"/>
              <a:t>Source: JCHS tabulations of US Census Bureau, New Residential Construction data.</a:t>
            </a:r>
          </a:p>
        </p:txBody>
      </p:sp>
    </p:spTree>
    <p:extLst>
      <p:ext uri="{BB962C8B-B14F-4D97-AF65-F5344CB8AC3E}">
        <p14:creationId xmlns:p14="http://schemas.microsoft.com/office/powerpoint/2010/main" val="3778437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1588B-F8E2-48D1-A4C0-0A3B76A5BE52}"/>
              </a:ext>
            </a:extLst>
          </p:cNvPr>
          <p:cNvSpPr>
            <a:spLocks noGrp="1"/>
          </p:cNvSpPr>
          <p:nvPr>
            <p:ph type="title"/>
          </p:nvPr>
        </p:nvSpPr>
        <p:spPr/>
        <p:txBody>
          <a:bodyPr/>
          <a:lstStyle/>
          <a:p>
            <a:r>
              <a:rPr lang="en-US" dirty="0"/>
              <a:t>Figure 6: Housing Assistance Provides Crucial Support for the Nation’s Most Vulnerable Households</a:t>
            </a:r>
          </a:p>
        </p:txBody>
      </p:sp>
      <p:graphicFrame>
        <p:nvGraphicFramePr>
          <p:cNvPr id="5" name="Chart Placeholder 4" descr="Figure 6 shows the share of assisted households who are adults age 62 and over (38 percent), adults with disabilities (17 percent), adults with both disabilities and children (5 percent), adults with children (29 percent), and adults without children (11 percent).">
            <a:extLst>
              <a:ext uri="{FF2B5EF4-FFF2-40B4-BE49-F238E27FC236}">
                <a16:creationId xmlns:a16="http://schemas.microsoft.com/office/drawing/2014/main" id="{6E392C69-8A7B-4A77-B360-5D547D65B557}"/>
              </a:ext>
            </a:extLst>
          </p:cNvPr>
          <p:cNvGraphicFramePr>
            <a:graphicFrameLocks noGrp="1"/>
          </p:cNvGraphicFramePr>
          <p:nvPr>
            <p:ph type="chart" sz="quarter" idx="11"/>
            <p:extLst>
              <p:ext uri="{D42A27DB-BD31-4B8C-83A1-F6EECF244321}">
                <p14:modId xmlns:p14="http://schemas.microsoft.com/office/powerpoint/2010/main" val="4064068192"/>
              </p:ext>
            </p:extLst>
          </p:nvPr>
        </p:nvGraphicFramePr>
        <p:xfrm>
          <a:off x="268288" y="1412875"/>
          <a:ext cx="11566525" cy="427771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B912B6A3-1792-408F-BDB9-670D864DBD76}"/>
              </a:ext>
            </a:extLst>
          </p:cNvPr>
          <p:cNvSpPr>
            <a:spLocks noGrp="1"/>
          </p:cNvSpPr>
          <p:nvPr>
            <p:ph type="body" sz="quarter" idx="10"/>
          </p:nvPr>
        </p:nvSpPr>
        <p:spPr/>
        <p:txBody>
          <a:bodyPr/>
          <a:lstStyle/>
          <a:p>
            <a:r>
              <a:rPr lang="en-US"/>
              <a:t>Notes: Households with a disability are headed by a person who has a disability or has a spouse with a disability. Household shares include those assisted by housing choice vouchers, public housing, project-based Section 8, Section 202, and Section 811.</a:t>
            </a:r>
          </a:p>
          <a:p>
            <a:r>
              <a:rPr lang="en-US"/>
              <a:t>Source: JCHS tabulations of HUD, 2020 Public Use Microdata Sample.</a:t>
            </a:r>
          </a:p>
        </p:txBody>
      </p:sp>
    </p:spTree>
    <p:extLst>
      <p:ext uri="{BB962C8B-B14F-4D97-AF65-F5344CB8AC3E}">
        <p14:creationId xmlns:p14="http://schemas.microsoft.com/office/powerpoint/2010/main" val="2152467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1894-611C-264E-9718-C298DA3B9845}"/>
              </a:ext>
            </a:extLst>
          </p:cNvPr>
          <p:cNvSpPr>
            <a:spLocks noGrp="1"/>
          </p:cNvSpPr>
          <p:nvPr>
            <p:ph type="ctrTitle"/>
          </p:nvPr>
        </p:nvSpPr>
        <p:spPr/>
        <p:txBody>
          <a:bodyPr/>
          <a:lstStyle/>
          <a:p>
            <a:r>
              <a:rPr lang="en-US"/>
              <a:t>2. Renter Households</a:t>
            </a:r>
          </a:p>
        </p:txBody>
      </p:sp>
    </p:spTree>
    <p:extLst>
      <p:ext uri="{BB962C8B-B14F-4D97-AF65-F5344CB8AC3E}">
        <p14:creationId xmlns:p14="http://schemas.microsoft.com/office/powerpoint/2010/main" val="847737987"/>
      </p:ext>
    </p:extLst>
  </p:cSld>
  <p:clrMapOvr>
    <a:masterClrMapping/>
  </p:clrMapOvr>
</p:sld>
</file>

<file path=ppt/theme/theme1.xml><?xml version="1.0" encoding="utf-8"?>
<a:theme xmlns:a="http://schemas.openxmlformats.org/drawingml/2006/main" name="JCHS 2019">
  <a:themeElements>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HS_Template_0306_FINAL-Compressed-for-Emailing" id="{9ED66397-9EF1-CE4B-95FC-DA031745B375}" vid="{31AA68D6-394A-B245-926F-4D2A2E39F7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c20ecd8-7b1b-40af-ad3c-24c512db6f5f">
      <UserInfo>
        <DisplayName>Anderson, Corinna</DisplayName>
        <AccountId>37</AccountId>
        <AccountType/>
      </UserInfo>
      <UserInfo>
        <DisplayName>Donahue, Kerry</DisplayName>
        <AccountId>29</AccountId>
        <AccountType/>
      </UserInfo>
      <UserInfo>
        <DisplayName>Airgood-Obrycki, Whitney Leigh</DisplayName>
        <AccountId>19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FB06ACAA53C084283A7E9734B5D979C" ma:contentTypeVersion="13" ma:contentTypeDescription="Create a new document." ma:contentTypeScope="" ma:versionID="c734cbe841a45633f344981790e67e96">
  <xsd:schema xmlns:xsd="http://www.w3.org/2001/XMLSchema" xmlns:xs="http://www.w3.org/2001/XMLSchema" xmlns:p="http://schemas.microsoft.com/office/2006/metadata/properties" xmlns:ns2="9279c62e-a2e7-41c7-b9ab-0a0f87ad47c5" xmlns:ns3="9c20ecd8-7b1b-40af-ad3c-24c512db6f5f" targetNamespace="http://schemas.microsoft.com/office/2006/metadata/properties" ma:root="true" ma:fieldsID="231adba0070f1039a355e91b57b6e9cf" ns2:_="" ns3:_="">
    <xsd:import namespace="9279c62e-a2e7-41c7-b9ab-0a0f87ad47c5"/>
    <xsd:import namespace="9c20ecd8-7b1b-40af-ad3c-24c512db6f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79c62e-a2e7-41c7-b9ab-0a0f87ad47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c20ecd8-7b1b-40af-ad3c-24c512db6f5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B656AA-43E9-453F-8E50-A0EE21ADC253}">
  <ds:schemaRefs>
    <ds:schemaRef ds:uri="http://schemas.microsoft.com/sharepoint/v3/contenttype/forms"/>
  </ds:schemaRefs>
</ds:datastoreItem>
</file>

<file path=customXml/itemProps2.xml><?xml version="1.0" encoding="utf-8"?>
<ds:datastoreItem xmlns:ds="http://schemas.openxmlformats.org/officeDocument/2006/customXml" ds:itemID="{AC626C7B-42C0-4638-81C0-1E988FEFEAE8}">
  <ds:schemaRefs>
    <ds:schemaRef ds:uri="9279c62e-a2e7-41c7-b9ab-0a0f87ad47c5"/>
    <ds:schemaRef ds:uri="9c20ecd8-7b1b-40af-ad3c-24c512db6f5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BD5E9BE-D345-4559-939F-3A9079D0E9D9}">
  <ds:schemaRefs>
    <ds:schemaRef ds:uri="9279c62e-a2e7-41c7-b9ab-0a0f87ad47c5"/>
    <ds:schemaRef ds:uri="9c20ecd8-7b1b-40af-ad3c-24c512db6f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JCHS 2019</Template>
  <TotalTime>3036</TotalTime>
  <Words>2370</Words>
  <Application>Microsoft Office PowerPoint</Application>
  <PresentationFormat>Widescreen</PresentationFormat>
  <Paragraphs>243</Paragraphs>
  <Slides>38</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JCHS 2019</vt:lpstr>
      <vt:lpstr>America’s Rental Housing 2022</vt:lpstr>
      <vt:lpstr>1. Executive Summary</vt:lpstr>
      <vt:lpstr>Figure 1: After a Brief Dip, Rents for Higher-Quality Apartments Soared in 2021 </vt:lpstr>
      <vt:lpstr>Figure 2: Federal Support Throughout the Pandemic Has Helped to Keep Renters in Their Homes</vt:lpstr>
      <vt:lpstr>Figure 3: The Share of Lower-Income Renters with Cost Burdens Remains Stubbornly High</vt:lpstr>
      <vt:lpstr>Figure 4: Higher-Income Households Have Driven Most of the Recent Growth in Renters</vt:lpstr>
      <vt:lpstr>Figure 5: The Heated Pace of Multifamily Construction Is Adding Hundreds of Thousands of Units to the Rental Stock </vt:lpstr>
      <vt:lpstr>Figure 6: Housing Assistance Provides Crucial Support for the Nation’s Most Vulnerable Households</vt:lpstr>
      <vt:lpstr>2. Renter Households</vt:lpstr>
      <vt:lpstr>Figure 7: Rental Demand Far Outpaced Growth in New Supply in 2021</vt:lpstr>
      <vt:lpstr>Figure 8: Robust Growth in the Younger Population Has Helped to Boost Rental Demand</vt:lpstr>
      <vt:lpstr>Figure 9: Renters Are Much More Likely than Homeowners to Be Single, to Be Households of Color, and to Have Lower incomes</vt:lpstr>
      <vt:lpstr>Figure 10: Disproportionately Large Shares of Black Renter Households Are in the Lowest Income Groups</vt:lpstr>
      <vt:lpstr>Figure 11: Renter Mobility Rates Have Fallen to Record Lows Since the Pandemic Began</vt:lpstr>
      <vt:lpstr>3. Rental Stock</vt:lpstr>
      <vt:lpstr>Figure 12: Larger Multifamily Buildings Account for Most of the Recent Growth in the Rental Stock</vt:lpstr>
      <vt:lpstr>Figure 13: The Types of Housing Available for Rent Range Widely Across Markets With Low-Rent Units Much More Prevalent in Rural Areas</vt:lpstr>
      <vt:lpstr>Figure 14: Rental Property Owners Continue to Invest Heavily in Capital Improvements</vt:lpstr>
      <vt:lpstr>Figure 15: Inadequacy is More Common in Older Rental Housing</vt:lpstr>
      <vt:lpstr>Figure 16: More Than 17 Million Rental Units Are Under Threat from Natural Disasters</vt:lpstr>
      <vt:lpstr>4. Rental Housing Markets</vt:lpstr>
      <vt:lpstr>Figure 17: After a Sharp Rise, Vacancy Rates in Prime Urban Markets Plunged to Historic Lows</vt:lpstr>
      <vt:lpstr>Figure 18: Rents in Over Half of the Nation’s Largest Markets Were Up by Double Digits in 2021</vt:lpstr>
      <vt:lpstr>Figure 19: Soaring Home Prices Have Added to the Pressure on Rents</vt:lpstr>
      <vt:lpstr>Figure 20: Both Single-Family and Multifamily Rental Construction Remained Elevated in 2021</vt:lpstr>
      <vt:lpstr>Figure 21: Non-Individual Investors Own a Growing Share of Rental Properties</vt:lpstr>
      <vt:lpstr>5. Rental Affordability</vt:lpstr>
      <vt:lpstr>Figure 22: Lower-Income Households and Households of Color Were More Likely To Have Fallen Behind on Rent</vt:lpstr>
      <vt:lpstr>Figure 23: Both the Number and Share of Cost-Burdened Renter Households Remain Well Above the 2001 Low</vt:lpstr>
      <vt:lpstr>Figure 24: Even in the Most Affordable States, More than a Third of Renters Face Cost Burdens</vt:lpstr>
      <vt:lpstr>Figure 25: High Housing Costs Leave Vulnerable Households Unable to Meet Basic Health Needs</vt:lpstr>
      <vt:lpstr>Figure 26: The Stock of Low-Rent Units Continues to Shrink</vt:lpstr>
      <vt:lpstr>6. Housing Challenges</vt:lpstr>
      <vt:lpstr>Figure 27: Government Interventions During the Pandemic Helped to Reduce Evictions</vt:lpstr>
      <vt:lpstr>Figure 28: Emergency Rental Assistance Was Initially Slow to Reach Renters in Need</vt:lpstr>
      <vt:lpstr>Figure 29: Individuals Living Outside of Shelters Account for Most of the Recent Increase in the Unhoused Population</vt:lpstr>
      <vt:lpstr>Figure 30: More than 13 Million Income-Eligible Households Do Not Receive Rental Assistance</vt:lpstr>
      <vt:lpstr>Figure 31: Most Low-Income Renters Had to Cut Back on Essential Expenses to Pay Energy Bills in 2021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America’s Rental Housing 2022 Advisory Group Draft Figures</dc:title>
  <dc:creator>Frost, Riordan</dc:creator>
  <cp:lastModifiedBy>Donahue, Kerry</cp:lastModifiedBy>
  <cp:revision>6</cp:revision>
  <dcterms:created xsi:type="dcterms:W3CDTF">2021-11-09T14:51:16Z</dcterms:created>
  <dcterms:modified xsi:type="dcterms:W3CDTF">2022-01-14T19:49:00Z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0x0101001FB06ACAA53C084283A7E9734B5D979C</vt:lpwstr>
  </property>
  <property fmtid="{D5CDD505-2E9C-101B-9397-08002B2CF9AE}" pid="3" name="Order">
    <vt:r8>1400</vt:r8>
  </property>
</Properties>
</file>