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17.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18.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19.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20.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23.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24.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25.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notesSlides/notesSlide27.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8.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notesSlides/notesSlide29.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30.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1.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32.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3.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4.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notesSlides/notesSlide37.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Lst>
  <p:notesMasterIdLst>
    <p:notesMasterId r:id="rId60"/>
  </p:notesMasterIdLst>
  <p:handoutMasterIdLst>
    <p:handoutMasterId r:id="rId61"/>
  </p:handoutMasterIdLst>
  <p:sldIdLst>
    <p:sldId id="305" r:id="rId10"/>
    <p:sldId id="306" r:id="rId11"/>
    <p:sldId id="260" r:id="rId12"/>
    <p:sldId id="261" r:id="rId13"/>
    <p:sldId id="262" r:id="rId14"/>
    <p:sldId id="263" r:id="rId15"/>
    <p:sldId id="264" r:id="rId16"/>
    <p:sldId id="308"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3" r:id="rId34"/>
    <p:sldId id="281" r:id="rId35"/>
    <p:sldId id="282"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307" r:id="rId49"/>
    <p:sldId id="296" r:id="rId50"/>
    <p:sldId id="297" r:id="rId51"/>
    <p:sldId id="298" r:id="rId52"/>
    <p:sldId id="299" r:id="rId53"/>
    <p:sldId id="300" r:id="rId54"/>
    <p:sldId id="301" r:id="rId55"/>
    <p:sldId id="302" r:id="rId56"/>
    <p:sldId id="303" r:id="rId57"/>
    <p:sldId id="304" r:id="rId58"/>
    <p:sldId id="309" r:id="rId59"/>
  </p:sldIdLst>
  <p:sldSz cx="10287000" cy="6858000" type="35mm"/>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590" autoAdjust="0"/>
  </p:normalViewPr>
  <p:slideViewPr>
    <p:cSldViewPr>
      <p:cViewPr varScale="1">
        <p:scale>
          <a:sx n="89" d="100"/>
          <a:sy n="89" d="100"/>
        </p:scale>
        <p:origin x="965" y="8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1.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27"/>
          <c:h val="0.76744186046511687"/>
        </c:manualLayout>
      </c:layout>
      <c:barChart>
        <c:barDir val="col"/>
        <c:grouping val="clustered"/>
        <c:varyColors val="0"/>
        <c:dLbls>
          <c:showLegendKey val="0"/>
          <c:showVal val="0"/>
          <c:showCatName val="0"/>
          <c:showSerName val="0"/>
          <c:showPercent val="0"/>
          <c:showBubbleSize val="0"/>
        </c:dLbls>
        <c:gapWidth val="150"/>
        <c:axId val="117149472"/>
        <c:axId val="117149080"/>
      </c:barChart>
      <c:catAx>
        <c:axId val="11714947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117149080"/>
        <c:crosses val="autoZero"/>
        <c:auto val="1"/>
        <c:lblAlgn val="ctr"/>
        <c:lblOffset val="100"/>
        <c:tickMarkSkip val="1"/>
        <c:noMultiLvlLbl val="0"/>
      </c:catAx>
      <c:valAx>
        <c:axId val="11714908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117149472"/>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spPr>
              <a:solidFill>
                <a:schemeClr val="bg1">
                  <a:lumMod val="75000"/>
                </a:schemeClr>
              </a:solidFill>
              <a:ln w="33507">
                <a:noFill/>
              </a:ln>
            </c:spPr>
          </c:dPt>
          <c:dPt>
            <c:idx val="13"/>
            <c:invertIfNegative val="0"/>
            <c:bubble3D val="0"/>
            <c:spPr>
              <a:solidFill>
                <a:schemeClr val="bg1">
                  <a:lumMod val="75000"/>
                </a:schemeClr>
              </a:solidFill>
              <a:ln w="33507">
                <a:noFill/>
              </a:ln>
            </c:spPr>
          </c:dPt>
          <c:dPt>
            <c:idx val="14"/>
            <c:invertIfNegative val="0"/>
            <c:bubble3D val="0"/>
            <c:spPr>
              <a:solidFill>
                <a:schemeClr val="bg1">
                  <a:lumMod val="75000"/>
                </a:schemeClr>
              </a:solidFill>
              <a:ln w="33507">
                <a:noFill/>
              </a:ln>
            </c:spPr>
          </c:dPt>
          <c:dPt>
            <c:idx val="15"/>
            <c:invertIfNegative val="0"/>
            <c:bubble3D val="0"/>
            <c:spPr>
              <a:solidFill>
                <a:schemeClr val="bg1">
                  <a:lumMod val="75000"/>
                </a:schemeClr>
              </a:solidFill>
              <a:ln w="33507">
                <a:noFill/>
              </a:ln>
            </c:spPr>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ser>
        <c:dLbls>
          <c:showLegendKey val="0"/>
          <c:showVal val="0"/>
          <c:showCatName val="0"/>
          <c:showSerName val="0"/>
          <c:showPercent val="0"/>
          <c:showBubbleSize val="0"/>
        </c:dLbls>
        <c:gapWidth val="50"/>
        <c:axId val="329096656"/>
        <c:axId val="329097048"/>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ser>
        <c:dLbls>
          <c:showLegendKey val="0"/>
          <c:showVal val="0"/>
          <c:showCatName val="0"/>
          <c:showSerName val="0"/>
          <c:showPercent val="0"/>
          <c:showBubbleSize val="0"/>
        </c:dLbls>
        <c:marker val="1"/>
        <c:smooth val="0"/>
        <c:axId val="329097440"/>
        <c:axId val="329097832"/>
      </c:lineChart>
      <c:catAx>
        <c:axId val="329096656"/>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097048"/>
        <c:crossesAt val="50"/>
        <c:auto val="1"/>
        <c:lblAlgn val="ctr"/>
        <c:lblOffset val="100"/>
        <c:tickLblSkip val="1"/>
        <c:tickMarkSkip val="1"/>
        <c:noMultiLvlLbl val="0"/>
      </c:catAx>
      <c:valAx>
        <c:axId val="329097048"/>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096656"/>
        <c:crosses val="autoZero"/>
        <c:crossBetween val="between"/>
        <c:majorUnit val="10"/>
      </c:valAx>
      <c:catAx>
        <c:axId val="329097440"/>
        <c:scaling>
          <c:orientation val="minMax"/>
        </c:scaling>
        <c:delete val="1"/>
        <c:axPos val="b"/>
        <c:numFmt formatCode="General" sourceLinked="1"/>
        <c:majorTickMark val="out"/>
        <c:minorTickMark val="none"/>
        <c:tickLblPos val="none"/>
        <c:crossAx val="329097832"/>
        <c:crosses val="autoZero"/>
        <c:auto val="1"/>
        <c:lblAlgn val="ctr"/>
        <c:lblOffset val="100"/>
        <c:noMultiLvlLbl val="0"/>
      </c:catAx>
      <c:valAx>
        <c:axId val="329097832"/>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09744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9098616"/>
        <c:axId val="329099008"/>
      </c:barChart>
      <c:catAx>
        <c:axId val="32909861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099008"/>
        <c:crosses val="autoZero"/>
        <c:auto val="1"/>
        <c:lblAlgn val="ctr"/>
        <c:lblOffset val="100"/>
        <c:tickMarkSkip val="1"/>
        <c:noMultiLvlLbl val="0"/>
      </c:catAx>
      <c:valAx>
        <c:axId val="32909900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098616"/>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spPr>
              <a:solidFill>
                <a:schemeClr val="bg1">
                  <a:lumMod val="75000"/>
                </a:schemeClr>
              </a:solidFill>
              <a:ln w="33507">
                <a:noFill/>
              </a:ln>
            </c:spPr>
          </c:dPt>
          <c:dPt>
            <c:idx val="13"/>
            <c:invertIfNegative val="0"/>
            <c:bubble3D val="0"/>
            <c:spPr>
              <a:solidFill>
                <a:schemeClr val="bg1">
                  <a:lumMod val="75000"/>
                </a:schemeClr>
              </a:solidFill>
              <a:ln w="33507">
                <a:noFill/>
              </a:ln>
            </c:spPr>
          </c:dPt>
          <c:dPt>
            <c:idx val="14"/>
            <c:invertIfNegative val="0"/>
            <c:bubble3D val="0"/>
            <c:spPr>
              <a:solidFill>
                <a:schemeClr val="bg1">
                  <a:lumMod val="75000"/>
                </a:schemeClr>
              </a:solidFill>
              <a:ln w="33507">
                <a:noFill/>
              </a:ln>
            </c:spPr>
          </c:dPt>
          <c:dPt>
            <c:idx val="15"/>
            <c:invertIfNegative val="0"/>
            <c:bubble3D val="0"/>
            <c:spPr>
              <a:solidFill>
                <a:schemeClr val="bg1">
                  <a:lumMod val="75000"/>
                </a:schemeClr>
              </a:solidFill>
              <a:ln w="33507">
                <a:noFill/>
              </a:ln>
            </c:spPr>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ser>
        <c:dLbls>
          <c:showLegendKey val="0"/>
          <c:showVal val="0"/>
          <c:showCatName val="0"/>
          <c:showSerName val="0"/>
          <c:showPercent val="0"/>
          <c:showBubbleSize val="0"/>
        </c:dLbls>
        <c:gapWidth val="50"/>
        <c:axId val="329099792"/>
        <c:axId val="328908768"/>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ser>
        <c:dLbls>
          <c:showLegendKey val="0"/>
          <c:showVal val="0"/>
          <c:showCatName val="0"/>
          <c:showSerName val="0"/>
          <c:showPercent val="0"/>
          <c:showBubbleSize val="0"/>
        </c:dLbls>
        <c:marker val="1"/>
        <c:smooth val="0"/>
        <c:axId val="328909160"/>
        <c:axId val="328909552"/>
      </c:lineChart>
      <c:catAx>
        <c:axId val="329099792"/>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08768"/>
        <c:crossesAt val="50"/>
        <c:auto val="1"/>
        <c:lblAlgn val="ctr"/>
        <c:lblOffset val="100"/>
        <c:tickLblSkip val="1"/>
        <c:tickMarkSkip val="1"/>
        <c:noMultiLvlLbl val="0"/>
      </c:catAx>
      <c:valAx>
        <c:axId val="328908768"/>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099792"/>
        <c:crosses val="autoZero"/>
        <c:crossBetween val="between"/>
        <c:majorUnit val="10"/>
      </c:valAx>
      <c:catAx>
        <c:axId val="328909160"/>
        <c:scaling>
          <c:orientation val="minMax"/>
        </c:scaling>
        <c:delete val="1"/>
        <c:axPos val="b"/>
        <c:numFmt formatCode="General" sourceLinked="1"/>
        <c:majorTickMark val="out"/>
        <c:minorTickMark val="none"/>
        <c:tickLblPos val="none"/>
        <c:crossAx val="328909552"/>
        <c:crosses val="autoZero"/>
        <c:auto val="1"/>
        <c:lblAlgn val="ctr"/>
        <c:lblOffset val="100"/>
        <c:noMultiLvlLbl val="0"/>
      </c:catAx>
      <c:valAx>
        <c:axId val="328909552"/>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0916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279469488"/>
        <c:axId val="328910336"/>
      </c:barChart>
      <c:catAx>
        <c:axId val="27946948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10336"/>
        <c:crosses val="autoZero"/>
        <c:auto val="1"/>
        <c:lblAlgn val="ctr"/>
        <c:lblOffset val="100"/>
        <c:tickMarkSkip val="1"/>
        <c:noMultiLvlLbl val="0"/>
      </c:catAx>
      <c:valAx>
        <c:axId val="32891033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279469488"/>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dPt>
          <c:dPt>
            <c:idx val="13"/>
            <c:invertIfNegative val="0"/>
            <c:bubble3D val="0"/>
            <c:spPr>
              <a:solidFill>
                <a:schemeClr val="accent2">
                  <a:lumMod val="60000"/>
                  <a:lumOff val="40000"/>
                </a:schemeClr>
              </a:solidFill>
              <a:ln w="33517">
                <a:noFill/>
              </a:ln>
            </c:spPr>
          </c:dPt>
          <c:dPt>
            <c:idx val="14"/>
            <c:invertIfNegative val="0"/>
            <c:bubble3D val="0"/>
            <c:spPr>
              <a:solidFill>
                <a:schemeClr val="accent2">
                  <a:lumMod val="60000"/>
                  <a:lumOff val="40000"/>
                </a:schemeClr>
              </a:solidFill>
              <a:ln w="33517">
                <a:noFill/>
              </a:ln>
            </c:spPr>
          </c:dPt>
          <c:dPt>
            <c:idx val="15"/>
            <c:invertIfNegative val="0"/>
            <c:bubble3D val="0"/>
            <c:spPr>
              <a:solidFill>
                <a:schemeClr val="accent2">
                  <a:lumMod val="60000"/>
                  <a:lumOff val="40000"/>
                </a:schemeClr>
              </a:solidFill>
              <a:ln w="33517">
                <a:noFill/>
              </a:ln>
            </c:spPr>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ser>
        <c:dLbls>
          <c:showLegendKey val="0"/>
          <c:showVal val="0"/>
          <c:showCatName val="0"/>
          <c:showSerName val="0"/>
          <c:showPercent val="0"/>
          <c:showBubbleSize val="0"/>
        </c:dLbls>
        <c:gapWidth val="50"/>
        <c:axId val="328911120"/>
        <c:axId val="328911512"/>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ser>
        <c:dLbls>
          <c:showLegendKey val="0"/>
          <c:showVal val="0"/>
          <c:showCatName val="0"/>
          <c:showSerName val="0"/>
          <c:showPercent val="0"/>
          <c:showBubbleSize val="0"/>
        </c:dLbls>
        <c:marker val="1"/>
        <c:smooth val="0"/>
        <c:axId val="328911904"/>
        <c:axId val="328912296"/>
      </c:lineChart>
      <c:catAx>
        <c:axId val="328911120"/>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11512"/>
        <c:crossesAt val="50"/>
        <c:auto val="1"/>
        <c:lblAlgn val="ctr"/>
        <c:lblOffset val="100"/>
        <c:tickLblSkip val="1"/>
        <c:tickMarkSkip val="1"/>
        <c:noMultiLvlLbl val="0"/>
      </c:catAx>
      <c:valAx>
        <c:axId val="328911512"/>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11120"/>
        <c:crosses val="autoZero"/>
        <c:crossBetween val="between"/>
        <c:majorUnit val="10"/>
      </c:valAx>
      <c:catAx>
        <c:axId val="328911904"/>
        <c:scaling>
          <c:orientation val="minMax"/>
        </c:scaling>
        <c:delete val="1"/>
        <c:axPos val="b"/>
        <c:numFmt formatCode="General" sourceLinked="1"/>
        <c:majorTickMark val="out"/>
        <c:minorTickMark val="none"/>
        <c:tickLblPos val="none"/>
        <c:crossAx val="328912296"/>
        <c:crosses val="autoZero"/>
        <c:auto val="1"/>
        <c:lblAlgn val="ctr"/>
        <c:lblOffset val="100"/>
        <c:noMultiLvlLbl val="0"/>
      </c:catAx>
      <c:valAx>
        <c:axId val="328912296"/>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11904"/>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8915040"/>
        <c:axId val="328914648"/>
      </c:barChart>
      <c:catAx>
        <c:axId val="32891504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14648"/>
        <c:crosses val="autoZero"/>
        <c:auto val="1"/>
        <c:lblAlgn val="ctr"/>
        <c:lblOffset val="100"/>
        <c:tickMarkSkip val="1"/>
        <c:noMultiLvlLbl val="0"/>
      </c:catAx>
      <c:valAx>
        <c:axId val="32891464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1504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bg1">
                  <a:lumMod val="75000"/>
                </a:schemeClr>
              </a:solidFill>
              <a:ln w="33517">
                <a:noFill/>
              </a:ln>
            </c:spPr>
          </c:dPt>
          <c:dPt>
            <c:idx val="13"/>
            <c:invertIfNegative val="0"/>
            <c:bubble3D val="0"/>
            <c:spPr>
              <a:solidFill>
                <a:schemeClr val="accent2">
                  <a:lumMod val="60000"/>
                  <a:lumOff val="40000"/>
                </a:schemeClr>
              </a:solidFill>
              <a:ln w="33517">
                <a:noFill/>
              </a:ln>
            </c:spPr>
          </c:dPt>
          <c:dPt>
            <c:idx val="14"/>
            <c:invertIfNegative val="0"/>
            <c:bubble3D val="0"/>
            <c:spPr>
              <a:solidFill>
                <a:schemeClr val="accent2">
                  <a:lumMod val="60000"/>
                  <a:lumOff val="40000"/>
                </a:schemeClr>
              </a:solidFill>
              <a:ln w="33517">
                <a:noFill/>
              </a:ln>
            </c:spPr>
          </c:dPt>
          <c:dPt>
            <c:idx val="15"/>
            <c:invertIfNegative val="0"/>
            <c:bubble3D val="0"/>
            <c:spPr>
              <a:solidFill>
                <a:schemeClr val="accent2">
                  <a:lumMod val="60000"/>
                  <a:lumOff val="40000"/>
                </a:schemeClr>
              </a:solidFill>
              <a:ln w="33517">
                <a:noFill/>
              </a:ln>
            </c:spPr>
          </c:dPt>
          <c:dLbls>
            <c:dLbl>
              <c:idx val="1"/>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dLblPos val="inEnd"/>
              <c:showLegendKey val="0"/>
              <c:showVal val="1"/>
              <c:showCatName val="0"/>
              <c:showSerName val="0"/>
              <c:showPercent val="0"/>
              <c:showBubbleSize val="0"/>
              <c:extLst>
                <c:ext xmlns:c15="http://schemas.microsoft.com/office/drawing/2012/chart" uri="{CE6537A1-D6FC-4f65-9D91-7224C49458BB}">
                  <c15:layout/>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ser>
        <c:dLbls>
          <c:showLegendKey val="0"/>
          <c:showVal val="0"/>
          <c:showCatName val="0"/>
          <c:showSerName val="0"/>
          <c:showPercent val="0"/>
          <c:showBubbleSize val="0"/>
        </c:dLbls>
        <c:gapWidth val="50"/>
        <c:axId val="328913864"/>
        <c:axId val="328913472"/>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layout/>
              <c:dLblPos val="b"/>
              <c:showLegendKey val="0"/>
              <c:showVal val="1"/>
              <c:showCatName val="0"/>
              <c:showSerName val="0"/>
              <c:showPercent val="0"/>
              <c:showBubbleSize val="0"/>
              <c:extLst>
                <c:ext xmlns:c15="http://schemas.microsoft.com/office/drawing/2012/chart" uri="{CE6537A1-D6FC-4f65-9D91-7224C49458BB}">
                  <c15:layout/>
                </c:ext>
              </c:extLst>
            </c:dLbl>
            <c:dLbl>
              <c:idx val="4"/>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dLblPos val="b"/>
              <c:showLegendKey val="0"/>
              <c:showVal val="1"/>
              <c:showCatName val="0"/>
              <c:showSerName val="0"/>
              <c:showPercent val="0"/>
              <c:showBubbleSize val="0"/>
              <c:extLst>
                <c:ext xmlns:c15="http://schemas.microsoft.com/office/drawing/2012/chart" uri="{CE6537A1-D6FC-4f65-9D91-7224C49458BB}">
                  <c15:layout/>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Lst>
            </c:dLbl>
            <c:dLbl>
              <c:idx val="7"/>
              <c:layout/>
              <c:dLblPos val="b"/>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dPt>
          <c:dPt>
            <c:idx val="12"/>
            <c:marker>
              <c:symbol val="none"/>
            </c:marker>
            <c:bubble3D val="0"/>
          </c:dPt>
          <c:dLbls>
            <c:dLbl>
              <c:idx val="11"/>
              <c:delete val="1"/>
              <c:extLst>
                <c:ext xmlns:c15="http://schemas.microsoft.com/office/drawing/2012/chart" uri="{CE6537A1-D6FC-4f65-9D91-7224C49458BB}"/>
              </c:extLst>
            </c:dLbl>
            <c:dLbl>
              <c:idx val="12"/>
              <c:layout/>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layout/>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ser>
        <c:dLbls>
          <c:showLegendKey val="0"/>
          <c:showVal val="0"/>
          <c:showCatName val="0"/>
          <c:showSerName val="0"/>
          <c:showPercent val="0"/>
          <c:showBubbleSize val="0"/>
        </c:dLbls>
        <c:marker val="1"/>
        <c:smooth val="0"/>
        <c:axId val="328913080"/>
        <c:axId val="328912688"/>
      </c:lineChart>
      <c:catAx>
        <c:axId val="32891386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13472"/>
        <c:crossesAt val="50"/>
        <c:auto val="1"/>
        <c:lblAlgn val="ctr"/>
        <c:lblOffset val="100"/>
        <c:tickLblSkip val="1"/>
        <c:tickMarkSkip val="1"/>
        <c:noMultiLvlLbl val="0"/>
      </c:catAx>
      <c:valAx>
        <c:axId val="328913472"/>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13864"/>
        <c:crosses val="autoZero"/>
        <c:crossBetween val="between"/>
        <c:majorUnit val="10"/>
      </c:valAx>
      <c:catAx>
        <c:axId val="328913080"/>
        <c:scaling>
          <c:orientation val="minMax"/>
        </c:scaling>
        <c:delete val="1"/>
        <c:axPos val="b"/>
        <c:numFmt formatCode="General" sourceLinked="1"/>
        <c:majorTickMark val="out"/>
        <c:minorTickMark val="none"/>
        <c:tickLblPos val="none"/>
        <c:crossAx val="328912688"/>
        <c:crosses val="autoZero"/>
        <c:auto val="1"/>
        <c:lblAlgn val="ctr"/>
        <c:lblOffset val="100"/>
        <c:noMultiLvlLbl val="0"/>
      </c:catAx>
      <c:valAx>
        <c:axId val="328912688"/>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130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328916216"/>
        <c:axId val="401051648"/>
      </c:barChart>
      <c:catAx>
        <c:axId val="32891621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051648"/>
        <c:crosses val="autoZero"/>
        <c:auto val="1"/>
        <c:lblAlgn val="ctr"/>
        <c:lblOffset val="100"/>
        <c:tickMarkSkip val="1"/>
        <c:noMultiLvlLbl val="0"/>
      </c:catAx>
      <c:valAx>
        <c:axId val="40105164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16216"/>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dPt>
          <c:dPt>
            <c:idx val="14"/>
            <c:invertIfNegative val="0"/>
            <c:bubble3D val="0"/>
            <c:spPr>
              <a:solidFill>
                <a:schemeClr val="accent2">
                  <a:lumMod val="60000"/>
                  <a:lumOff val="40000"/>
                </a:schemeClr>
              </a:solidFill>
              <a:ln w="33517">
                <a:noFill/>
              </a:ln>
            </c:spPr>
          </c:dPt>
          <c:dPt>
            <c:idx val="15"/>
            <c:invertIfNegative val="0"/>
            <c:bubble3D val="0"/>
            <c:spPr>
              <a:solidFill>
                <a:schemeClr val="accent2">
                  <a:lumMod val="60000"/>
                  <a:lumOff val="40000"/>
                </a:schemeClr>
              </a:solidFill>
              <a:ln w="33517">
                <a:noFill/>
              </a:ln>
            </c:spPr>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ser>
        <c:dLbls>
          <c:showLegendKey val="0"/>
          <c:showVal val="0"/>
          <c:showCatName val="0"/>
          <c:showSerName val="0"/>
          <c:showPercent val="0"/>
          <c:showBubbleSize val="0"/>
        </c:dLbls>
        <c:gapWidth val="50"/>
        <c:axId val="401052432"/>
        <c:axId val="4010528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dPt>
          <c:dPt>
            <c:idx val="14"/>
            <c:marker>
              <c:symbol val="none"/>
            </c:marker>
            <c:bubble3D val="0"/>
          </c:dPt>
          <c:dPt>
            <c:idx val="15"/>
            <c:marker>
              <c:symbol val="none"/>
            </c:marker>
            <c:bubble3D val="0"/>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ser>
        <c:dLbls>
          <c:showLegendKey val="0"/>
          <c:showVal val="0"/>
          <c:showCatName val="0"/>
          <c:showSerName val="0"/>
          <c:showPercent val="0"/>
          <c:showBubbleSize val="0"/>
        </c:dLbls>
        <c:marker val="1"/>
        <c:smooth val="0"/>
        <c:axId val="401053216"/>
        <c:axId val="401053608"/>
      </c:lineChart>
      <c:catAx>
        <c:axId val="4010524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1052824"/>
        <c:crossesAt val="50"/>
        <c:auto val="1"/>
        <c:lblAlgn val="ctr"/>
        <c:lblOffset val="100"/>
        <c:tickLblSkip val="1"/>
        <c:tickMarkSkip val="1"/>
        <c:noMultiLvlLbl val="0"/>
      </c:catAx>
      <c:valAx>
        <c:axId val="4010528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052432"/>
        <c:crosses val="autoZero"/>
        <c:crossBetween val="between"/>
        <c:majorUnit val="10"/>
      </c:valAx>
      <c:catAx>
        <c:axId val="401053216"/>
        <c:scaling>
          <c:orientation val="minMax"/>
        </c:scaling>
        <c:delete val="1"/>
        <c:axPos val="b"/>
        <c:numFmt formatCode="General" sourceLinked="1"/>
        <c:majorTickMark val="out"/>
        <c:minorTickMark val="none"/>
        <c:tickLblPos val="none"/>
        <c:crossAx val="401053608"/>
        <c:crosses val="autoZero"/>
        <c:auto val="1"/>
        <c:lblAlgn val="ctr"/>
        <c:lblOffset val="100"/>
        <c:noMultiLvlLbl val="0"/>
      </c:catAx>
      <c:valAx>
        <c:axId val="4010536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0532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1054392"/>
        <c:axId val="401054784"/>
      </c:barChart>
      <c:catAx>
        <c:axId val="40105439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054784"/>
        <c:crosses val="autoZero"/>
        <c:auto val="1"/>
        <c:lblAlgn val="ctr"/>
        <c:lblOffset val="100"/>
        <c:tickMarkSkip val="1"/>
        <c:noMultiLvlLbl val="0"/>
      </c:catAx>
      <c:valAx>
        <c:axId val="40105478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054392"/>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spPr>
              <a:solidFill>
                <a:schemeClr val="bg1">
                  <a:lumMod val="75000"/>
                </a:schemeClr>
              </a:solidFill>
              <a:ln w="33539">
                <a:noFill/>
              </a:ln>
            </c:spPr>
          </c:dPt>
          <c:dPt>
            <c:idx val="13"/>
            <c:invertIfNegative val="0"/>
            <c:bubble3D val="0"/>
            <c:spPr>
              <a:solidFill>
                <a:schemeClr val="bg1">
                  <a:lumMod val="75000"/>
                </a:schemeClr>
              </a:solidFill>
              <a:ln w="33539">
                <a:noFill/>
              </a:ln>
            </c:spPr>
          </c:dPt>
          <c:dPt>
            <c:idx val="14"/>
            <c:invertIfNegative val="0"/>
            <c:bubble3D val="0"/>
            <c:spPr>
              <a:solidFill>
                <a:schemeClr val="bg1">
                  <a:lumMod val="75000"/>
                </a:schemeClr>
              </a:solidFill>
              <a:ln w="33539">
                <a:noFill/>
              </a:ln>
            </c:spPr>
          </c:dPt>
          <c:dPt>
            <c:idx val="15"/>
            <c:invertIfNegative val="0"/>
            <c:bubble3D val="0"/>
            <c:spPr>
              <a:solidFill>
                <a:schemeClr val="bg1">
                  <a:lumMod val="75000"/>
                </a:schemeClr>
              </a:solidFill>
              <a:ln w="33539">
                <a:noFill/>
              </a:ln>
            </c:spPr>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ser>
        <c:dLbls>
          <c:showLegendKey val="0"/>
          <c:showVal val="0"/>
          <c:showCatName val="0"/>
          <c:showSerName val="0"/>
          <c:showPercent val="0"/>
          <c:showBubbleSize val="0"/>
        </c:dLbls>
        <c:gapWidth val="50"/>
        <c:axId val="117150648"/>
        <c:axId val="117151040"/>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layout/>
              <c:dLblPos val="b"/>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ser>
        <c:dLbls>
          <c:showLegendKey val="0"/>
          <c:showVal val="0"/>
          <c:showCatName val="0"/>
          <c:showSerName val="0"/>
          <c:showPercent val="0"/>
          <c:showBubbleSize val="0"/>
        </c:dLbls>
        <c:marker val="1"/>
        <c:smooth val="0"/>
        <c:axId val="117151432"/>
        <c:axId val="117151824"/>
      </c:lineChart>
      <c:catAx>
        <c:axId val="117150648"/>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117151040"/>
        <c:crossesAt val="50"/>
        <c:auto val="1"/>
        <c:lblAlgn val="ctr"/>
        <c:lblOffset val="100"/>
        <c:tickLblSkip val="1"/>
        <c:tickMarkSkip val="1"/>
        <c:noMultiLvlLbl val="0"/>
      </c:catAx>
      <c:valAx>
        <c:axId val="117151040"/>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7150648"/>
        <c:crosses val="autoZero"/>
        <c:crossBetween val="between"/>
        <c:majorUnit val="10"/>
      </c:valAx>
      <c:catAx>
        <c:axId val="117151432"/>
        <c:scaling>
          <c:orientation val="minMax"/>
        </c:scaling>
        <c:delete val="1"/>
        <c:axPos val="b"/>
        <c:numFmt formatCode="General" sourceLinked="1"/>
        <c:majorTickMark val="out"/>
        <c:minorTickMark val="none"/>
        <c:tickLblPos val="none"/>
        <c:crossAx val="117151824"/>
        <c:crosses val="autoZero"/>
        <c:auto val="1"/>
        <c:lblAlgn val="ctr"/>
        <c:lblOffset val="100"/>
        <c:noMultiLvlLbl val="0"/>
      </c:catAx>
      <c:valAx>
        <c:axId val="11715182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7151432"/>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dPt>
          <c:dPt>
            <c:idx val="13"/>
            <c:invertIfNegative val="0"/>
            <c:bubble3D val="0"/>
            <c:spPr>
              <a:solidFill>
                <a:schemeClr val="accent2">
                  <a:lumMod val="60000"/>
                  <a:lumOff val="40000"/>
                </a:schemeClr>
              </a:solidFill>
              <a:ln w="33517">
                <a:noFill/>
              </a:ln>
            </c:spPr>
          </c:dPt>
          <c:dPt>
            <c:idx val="14"/>
            <c:invertIfNegative val="0"/>
            <c:bubble3D val="0"/>
            <c:spPr>
              <a:solidFill>
                <a:schemeClr val="accent2">
                  <a:lumMod val="60000"/>
                  <a:lumOff val="40000"/>
                </a:schemeClr>
              </a:solidFill>
              <a:ln w="33517">
                <a:noFill/>
              </a:ln>
            </c:spPr>
          </c:dPt>
          <c:dPt>
            <c:idx val="15"/>
            <c:invertIfNegative val="0"/>
            <c:bubble3D val="0"/>
            <c:spPr>
              <a:solidFill>
                <a:schemeClr val="accent2">
                  <a:lumMod val="60000"/>
                  <a:lumOff val="40000"/>
                </a:schemeClr>
              </a:solidFill>
              <a:ln w="33517">
                <a:noFill/>
              </a:ln>
            </c:spPr>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ser>
        <c:dLbls>
          <c:showLegendKey val="0"/>
          <c:showVal val="0"/>
          <c:showCatName val="0"/>
          <c:showSerName val="0"/>
          <c:showPercent val="0"/>
          <c:showBubbleSize val="0"/>
        </c:dLbls>
        <c:gapWidth val="50"/>
        <c:axId val="401367848"/>
        <c:axId val="401368240"/>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dPt>
          <c:dLbls>
            <c:dLbl>
              <c:idx val="11"/>
              <c:delete val="1"/>
              <c:extLst>
                <c:ext xmlns:c15="http://schemas.microsoft.com/office/drawing/2012/chart" uri="{CE6537A1-D6FC-4f65-9D91-7224C49458BB}"/>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ser>
        <c:dLbls>
          <c:showLegendKey val="0"/>
          <c:showVal val="0"/>
          <c:showCatName val="0"/>
          <c:showSerName val="0"/>
          <c:showPercent val="0"/>
          <c:showBubbleSize val="0"/>
        </c:dLbls>
        <c:marker val="1"/>
        <c:smooth val="0"/>
        <c:axId val="401368632"/>
        <c:axId val="401369024"/>
      </c:lineChart>
      <c:catAx>
        <c:axId val="40136784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1368240"/>
        <c:crossesAt val="50"/>
        <c:auto val="1"/>
        <c:lblAlgn val="ctr"/>
        <c:lblOffset val="100"/>
        <c:tickLblSkip val="1"/>
        <c:tickMarkSkip val="1"/>
        <c:noMultiLvlLbl val="0"/>
      </c:catAx>
      <c:valAx>
        <c:axId val="401368240"/>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367848"/>
        <c:crosses val="autoZero"/>
        <c:crossBetween val="between"/>
        <c:majorUnit val="10"/>
      </c:valAx>
      <c:catAx>
        <c:axId val="401368632"/>
        <c:scaling>
          <c:orientation val="minMax"/>
        </c:scaling>
        <c:delete val="1"/>
        <c:axPos val="b"/>
        <c:numFmt formatCode="General" sourceLinked="1"/>
        <c:majorTickMark val="out"/>
        <c:minorTickMark val="none"/>
        <c:tickLblPos val="none"/>
        <c:crossAx val="401369024"/>
        <c:crosses val="autoZero"/>
        <c:auto val="1"/>
        <c:lblAlgn val="ctr"/>
        <c:lblOffset val="100"/>
        <c:noMultiLvlLbl val="0"/>
      </c:catAx>
      <c:valAx>
        <c:axId val="401369024"/>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36863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1369808"/>
        <c:axId val="401370200"/>
      </c:barChart>
      <c:catAx>
        <c:axId val="40136980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370200"/>
        <c:crosses val="autoZero"/>
        <c:auto val="1"/>
        <c:lblAlgn val="ctr"/>
        <c:lblOffset val="100"/>
        <c:tickMarkSkip val="1"/>
        <c:noMultiLvlLbl val="0"/>
      </c:catAx>
      <c:valAx>
        <c:axId val="40137020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369808"/>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spPr>
              <a:solidFill>
                <a:schemeClr val="bg1">
                  <a:lumMod val="75000"/>
                </a:schemeClr>
              </a:solidFill>
              <a:ln w="33508">
                <a:noFill/>
              </a:ln>
            </c:spPr>
          </c:dPt>
          <c:dPt>
            <c:idx val="1"/>
            <c:invertIfNegative val="0"/>
            <c:bubble3D val="0"/>
            <c:spPr>
              <a:solidFill>
                <a:schemeClr val="bg1">
                  <a:lumMod val="75000"/>
                </a:schemeClr>
              </a:solidFill>
              <a:ln w="33508">
                <a:noFill/>
              </a:ln>
            </c:spPr>
          </c:dPt>
          <c:dPt>
            <c:idx val="2"/>
            <c:invertIfNegative val="0"/>
            <c:bubble3D val="0"/>
            <c:spPr>
              <a:solidFill>
                <a:schemeClr val="bg1">
                  <a:lumMod val="75000"/>
                </a:schemeClr>
              </a:solidFill>
              <a:ln w="33508">
                <a:noFill/>
              </a:ln>
            </c:spPr>
          </c:dPt>
          <c:dPt>
            <c:idx val="3"/>
            <c:invertIfNegative val="0"/>
            <c:bubble3D val="0"/>
            <c:spPr>
              <a:solidFill>
                <a:schemeClr val="bg1">
                  <a:lumMod val="75000"/>
                </a:schemeClr>
              </a:solidFill>
              <a:ln w="33508">
                <a:noFill/>
              </a:ln>
            </c:spPr>
          </c:dPt>
          <c:dPt>
            <c:idx val="4"/>
            <c:invertIfNegative val="0"/>
            <c:bubble3D val="0"/>
            <c:spPr>
              <a:solidFill>
                <a:schemeClr val="bg1">
                  <a:lumMod val="75000"/>
                </a:schemeClr>
              </a:solidFill>
              <a:ln w="33508">
                <a:noFill/>
              </a:ln>
            </c:spPr>
          </c:dPt>
          <c:dPt>
            <c:idx val="5"/>
            <c:invertIfNegative val="0"/>
            <c:bubble3D val="0"/>
            <c:spPr>
              <a:solidFill>
                <a:schemeClr val="bg1">
                  <a:lumMod val="75000"/>
                </a:schemeClr>
              </a:solidFill>
              <a:ln w="33508">
                <a:noFill/>
              </a:ln>
            </c:spPr>
          </c:dPt>
          <c:dPt>
            <c:idx val="6"/>
            <c:invertIfNegative val="0"/>
            <c:bubble3D val="0"/>
            <c:spPr>
              <a:solidFill>
                <a:schemeClr val="bg1">
                  <a:lumMod val="75000"/>
                </a:schemeClr>
              </a:solidFill>
              <a:ln w="33508">
                <a:noFill/>
              </a:ln>
            </c:spPr>
          </c:dPt>
          <c:dPt>
            <c:idx val="7"/>
            <c:invertIfNegative val="0"/>
            <c:bubble3D val="0"/>
            <c:spPr>
              <a:solidFill>
                <a:schemeClr val="bg1">
                  <a:lumMod val="75000"/>
                </a:schemeClr>
              </a:solidFill>
              <a:ln w="33508">
                <a:noFill/>
              </a:ln>
            </c:spPr>
          </c:dPt>
          <c:dPt>
            <c:idx val="8"/>
            <c:invertIfNegative val="0"/>
            <c:bubble3D val="0"/>
            <c:spPr>
              <a:solidFill>
                <a:schemeClr val="bg1">
                  <a:lumMod val="75000"/>
                </a:schemeClr>
              </a:solidFill>
              <a:ln w="33508">
                <a:noFill/>
              </a:ln>
            </c:spPr>
          </c:dPt>
          <c:dPt>
            <c:idx val="9"/>
            <c:invertIfNegative val="0"/>
            <c:bubble3D val="0"/>
            <c:spPr>
              <a:solidFill>
                <a:schemeClr val="bg1">
                  <a:lumMod val="75000"/>
                </a:schemeClr>
              </a:solidFill>
              <a:ln w="33508">
                <a:noFill/>
              </a:ln>
            </c:spPr>
          </c:dPt>
          <c:dPt>
            <c:idx val="10"/>
            <c:invertIfNegative val="0"/>
            <c:bubble3D val="0"/>
            <c:spPr>
              <a:solidFill>
                <a:schemeClr val="bg1">
                  <a:lumMod val="75000"/>
                </a:schemeClr>
              </a:solidFill>
              <a:ln w="33508">
                <a:noFill/>
              </a:ln>
            </c:spPr>
          </c:dPt>
          <c:dPt>
            <c:idx val="11"/>
            <c:invertIfNegative val="0"/>
            <c:bubble3D val="0"/>
            <c:spPr>
              <a:solidFill>
                <a:schemeClr val="bg1">
                  <a:lumMod val="75000"/>
                </a:schemeClr>
              </a:solidFill>
              <a:ln w="33508">
                <a:noFill/>
              </a:ln>
            </c:spPr>
          </c:dPt>
          <c:dPt>
            <c:idx val="12"/>
            <c:invertIfNegative val="0"/>
            <c:bubble3D val="0"/>
            <c:spPr>
              <a:solidFill>
                <a:schemeClr val="accent2">
                  <a:lumMod val="60000"/>
                  <a:lumOff val="40000"/>
                </a:schemeClr>
              </a:solidFill>
              <a:ln w="33508">
                <a:noFill/>
              </a:ln>
            </c:spPr>
          </c:dPt>
          <c:dPt>
            <c:idx val="13"/>
            <c:invertIfNegative val="0"/>
            <c:bubble3D val="0"/>
            <c:spPr>
              <a:solidFill>
                <a:schemeClr val="accent2">
                  <a:lumMod val="60000"/>
                  <a:lumOff val="40000"/>
                </a:schemeClr>
              </a:solidFill>
              <a:ln w="33508">
                <a:noFill/>
              </a:ln>
            </c:spPr>
          </c:dPt>
          <c:dPt>
            <c:idx val="14"/>
            <c:invertIfNegative val="0"/>
            <c:bubble3D val="0"/>
            <c:spPr>
              <a:solidFill>
                <a:schemeClr val="accent2">
                  <a:lumMod val="60000"/>
                  <a:lumOff val="40000"/>
                </a:schemeClr>
              </a:solidFill>
              <a:ln w="33508">
                <a:noFill/>
              </a:ln>
            </c:spPr>
          </c:dPt>
          <c:dPt>
            <c:idx val="15"/>
            <c:invertIfNegative val="0"/>
            <c:bubble3D val="0"/>
            <c:spPr>
              <a:solidFill>
                <a:schemeClr val="accent2">
                  <a:lumMod val="60000"/>
                  <a:lumOff val="40000"/>
                </a:schemeClr>
              </a:solidFill>
              <a:ln w="33508">
                <a:noFill/>
              </a:ln>
            </c:spPr>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ser>
        <c:dLbls>
          <c:showLegendKey val="0"/>
          <c:showVal val="0"/>
          <c:showCatName val="0"/>
          <c:showSerName val="0"/>
          <c:showPercent val="0"/>
          <c:showBubbleSize val="0"/>
        </c:dLbls>
        <c:gapWidth val="50"/>
        <c:axId val="401370984"/>
        <c:axId val="401371376"/>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ser>
        <c:dLbls>
          <c:showLegendKey val="0"/>
          <c:showVal val="0"/>
          <c:showCatName val="0"/>
          <c:showSerName val="0"/>
          <c:showPercent val="0"/>
          <c:showBubbleSize val="0"/>
        </c:dLbls>
        <c:marker val="1"/>
        <c:smooth val="0"/>
        <c:axId val="329495960"/>
        <c:axId val="329496352"/>
      </c:lineChart>
      <c:catAx>
        <c:axId val="401370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1371376"/>
        <c:crosses val="autoZero"/>
        <c:auto val="0"/>
        <c:lblAlgn val="ctr"/>
        <c:lblOffset val="100"/>
        <c:tickLblSkip val="1"/>
        <c:tickMarkSkip val="1"/>
        <c:noMultiLvlLbl val="0"/>
      </c:catAx>
      <c:valAx>
        <c:axId val="40137137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370984"/>
        <c:crosses val="autoZero"/>
        <c:crossBetween val="between"/>
        <c:majorUnit val="5"/>
        <c:minorUnit val="5"/>
      </c:valAx>
      <c:catAx>
        <c:axId val="329495960"/>
        <c:scaling>
          <c:orientation val="minMax"/>
        </c:scaling>
        <c:delete val="1"/>
        <c:axPos val="b"/>
        <c:numFmt formatCode="General" sourceLinked="1"/>
        <c:majorTickMark val="out"/>
        <c:minorTickMark val="none"/>
        <c:tickLblPos val="none"/>
        <c:crossAx val="329496352"/>
        <c:crosses val="autoZero"/>
        <c:auto val="1"/>
        <c:lblAlgn val="ctr"/>
        <c:lblOffset val="100"/>
        <c:noMultiLvlLbl val="0"/>
      </c:catAx>
      <c:valAx>
        <c:axId val="32949635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495960"/>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329497528"/>
        <c:axId val="329497920"/>
      </c:barChart>
      <c:catAx>
        <c:axId val="32949752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497920"/>
        <c:crosses val="autoZero"/>
        <c:auto val="1"/>
        <c:lblAlgn val="ctr"/>
        <c:lblOffset val="100"/>
        <c:tickMarkSkip val="1"/>
        <c:noMultiLvlLbl val="0"/>
      </c:catAx>
      <c:valAx>
        <c:axId val="32949792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497528"/>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spPr>
              <a:solidFill>
                <a:schemeClr val="bg1">
                  <a:lumMod val="75000"/>
                </a:schemeClr>
              </a:solidFill>
              <a:ln w="33508">
                <a:noFill/>
              </a:ln>
            </c:spPr>
          </c:dPt>
          <c:dPt>
            <c:idx val="1"/>
            <c:invertIfNegative val="0"/>
            <c:bubble3D val="0"/>
            <c:spPr>
              <a:solidFill>
                <a:schemeClr val="bg1">
                  <a:lumMod val="75000"/>
                </a:schemeClr>
              </a:solidFill>
              <a:ln w="33508">
                <a:noFill/>
              </a:ln>
            </c:spPr>
          </c:dPt>
          <c:dPt>
            <c:idx val="2"/>
            <c:invertIfNegative val="0"/>
            <c:bubble3D val="0"/>
            <c:spPr>
              <a:solidFill>
                <a:schemeClr val="bg1">
                  <a:lumMod val="75000"/>
                </a:schemeClr>
              </a:solidFill>
              <a:ln w="33508">
                <a:noFill/>
              </a:ln>
            </c:spPr>
          </c:dPt>
          <c:dPt>
            <c:idx val="3"/>
            <c:invertIfNegative val="0"/>
            <c:bubble3D val="0"/>
            <c:spPr>
              <a:solidFill>
                <a:schemeClr val="bg1">
                  <a:lumMod val="75000"/>
                </a:schemeClr>
              </a:solidFill>
              <a:ln w="33508">
                <a:noFill/>
              </a:ln>
            </c:spPr>
          </c:dPt>
          <c:dPt>
            <c:idx val="4"/>
            <c:invertIfNegative val="0"/>
            <c:bubble3D val="0"/>
            <c:spPr>
              <a:solidFill>
                <a:schemeClr val="bg1">
                  <a:lumMod val="75000"/>
                </a:schemeClr>
              </a:solidFill>
              <a:ln w="33508">
                <a:noFill/>
              </a:ln>
            </c:spPr>
          </c:dPt>
          <c:dPt>
            <c:idx val="5"/>
            <c:invertIfNegative val="0"/>
            <c:bubble3D val="0"/>
            <c:spPr>
              <a:solidFill>
                <a:schemeClr val="bg1">
                  <a:lumMod val="75000"/>
                </a:schemeClr>
              </a:solidFill>
              <a:ln w="33508">
                <a:noFill/>
              </a:ln>
            </c:spPr>
          </c:dPt>
          <c:dPt>
            <c:idx val="6"/>
            <c:invertIfNegative val="0"/>
            <c:bubble3D val="0"/>
            <c:spPr>
              <a:solidFill>
                <a:schemeClr val="bg1">
                  <a:lumMod val="75000"/>
                </a:schemeClr>
              </a:solidFill>
              <a:ln w="33508">
                <a:noFill/>
              </a:ln>
            </c:spPr>
          </c:dPt>
          <c:dPt>
            <c:idx val="7"/>
            <c:invertIfNegative val="0"/>
            <c:bubble3D val="0"/>
            <c:spPr>
              <a:solidFill>
                <a:schemeClr val="bg1">
                  <a:lumMod val="75000"/>
                </a:schemeClr>
              </a:solidFill>
              <a:ln w="33508">
                <a:noFill/>
              </a:ln>
            </c:spPr>
          </c:dPt>
          <c:dPt>
            <c:idx val="8"/>
            <c:invertIfNegative val="0"/>
            <c:bubble3D val="0"/>
            <c:spPr>
              <a:solidFill>
                <a:schemeClr val="bg1">
                  <a:lumMod val="75000"/>
                </a:schemeClr>
              </a:solidFill>
              <a:ln w="33508">
                <a:noFill/>
              </a:ln>
            </c:spPr>
          </c:dPt>
          <c:dPt>
            <c:idx val="9"/>
            <c:invertIfNegative val="0"/>
            <c:bubble3D val="0"/>
            <c:spPr>
              <a:solidFill>
                <a:schemeClr val="bg1">
                  <a:lumMod val="75000"/>
                </a:schemeClr>
              </a:solidFill>
              <a:ln w="33508">
                <a:noFill/>
              </a:ln>
            </c:spPr>
          </c:dPt>
          <c:dPt>
            <c:idx val="10"/>
            <c:invertIfNegative val="0"/>
            <c:bubble3D val="0"/>
            <c:spPr>
              <a:solidFill>
                <a:schemeClr val="bg1">
                  <a:lumMod val="75000"/>
                </a:schemeClr>
              </a:solidFill>
              <a:ln w="33508">
                <a:noFill/>
              </a:ln>
            </c:spPr>
          </c:dPt>
          <c:dPt>
            <c:idx val="11"/>
            <c:invertIfNegative val="0"/>
            <c:bubble3D val="0"/>
            <c:spPr>
              <a:solidFill>
                <a:schemeClr val="bg1">
                  <a:lumMod val="75000"/>
                </a:schemeClr>
              </a:solidFill>
              <a:ln w="33508">
                <a:noFill/>
              </a:ln>
            </c:spPr>
          </c:dPt>
          <c:dPt>
            <c:idx val="12"/>
            <c:invertIfNegative val="0"/>
            <c:bubble3D val="0"/>
            <c:spPr>
              <a:solidFill>
                <a:schemeClr val="accent2">
                  <a:lumMod val="60000"/>
                  <a:lumOff val="40000"/>
                </a:schemeClr>
              </a:solidFill>
              <a:ln w="33508">
                <a:noFill/>
              </a:ln>
            </c:spPr>
          </c:dPt>
          <c:dPt>
            <c:idx val="13"/>
            <c:invertIfNegative val="0"/>
            <c:bubble3D val="0"/>
            <c:spPr>
              <a:solidFill>
                <a:schemeClr val="accent2">
                  <a:lumMod val="60000"/>
                  <a:lumOff val="40000"/>
                </a:schemeClr>
              </a:solidFill>
              <a:ln w="33508">
                <a:noFill/>
              </a:ln>
            </c:spPr>
          </c:dPt>
          <c:dPt>
            <c:idx val="14"/>
            <c:invertIfNegative val="0"/>
            <c:bubble3D val="0"/>
            <c:spPr>
              <a:solidFill>
                <a:schemeClr val="accent2">
                  <a:lumMod val="60000"/>
                  <a:lumOff val="40000"/>
                </a:schemeClr>
              </a:solidFill>
              <a:ln w="33508">
                <a:noFill/>
              </a:ln>
            </c:spPr>
          </c:dPt>
          <c:dPt>
            <c:idx val="15"/>
            <c:invertIfNegative val="0"/>
            <c:bubble3D val="0"/>
            <c:spPr>
              <a:solidFill>
                <a:schemeClr val="accent2">
                  <a:lumMod val="60000"/>
                  <a:lumOff val="40000"/>
                </a:schemeClr>
              </a:solidFill>
              <a:ln w="33508">
                <a:noFill/>
              </a:ln>
            </c:spPr>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ser>
        <c:dLbls>
          <c:showLegendKey val="0"/>
          <c:showVal val="0"/>
          <c:showCatName val="0"/>
          <c:showSerName val="0"/>
          <c:showPercent val="0"/>
          <c:showBubbleSize val="0"/>
        </c:dLbls>
        <c:gapWidth val="50"/>
        <c:axId val="329498704"/>
        <c:axId val="329499096"/>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ser>
        <c:dLbls>
          <c:showLegendKey val="0"/>
          <c:showVal val="0"/>
          <c:showCatName val="0"/>
          <c:showSerName val="0"/>
          <c:showPercent val="0"/>
          <c:showBubbleSize val="0"/>
        </c:dLbls>
        <c:marker val="1"/>
        <c:smooth val="0"/>
        <c:axId val="329499488"/>
        <c:axId val="400854936"/>
      </c:lineChart>
      <c:catAx>
        <c:axId val="32949870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499096"/>
        <c:crosses val="autoZero"/>
        <c:auto val="0"/>
        <c:lblAlgn val="ctr"/>
        <c:lblOffset val="100"/>
        <c:tickLblSkip val="1"/>
        <c:tickMarkSkip val="1"/>
        <c:noMultiLvlLbl val="0"/>
      </c:catAx>
      <c:valAx>
        <c:axId val="32949909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498704"/>
        <c:crosses val="autoZero"/>
        <c:crossBetween val="between"/>
        <c:majorUnit val="5"/>
        <c:minorUnit val="5"/>
      </c:valAx>
      <c:catAx>
        <c:axId val="329499488"/>
        <c:scaling>
          <c:orientation val="minMax"/>
        </c:scaling>
        <c:delete val="1"/>
        <c:axPos val="b"/>
        <c:numFmt formatCode="General" sourceLinked="1"/>
        <c:majorTickMark val="out"/>
        <c:minorTickMark val="none"/>
        <c:tickLblPos val="none"/>
        <c:crossAx val="400854936"/>
        <c:crosses val="autoZero"/>
        <c:auto val="1"/>
        <c:lblAlgn val="ctr"/>
        <c:lblOffset val="100"/>
        <c:noMultiLvlLbl val="0"/>
      </c:catAx>
      <c:valAx>
        <c:axId val="400854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499488"/>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0855720"/>
        <c:axId val="400856112"/>
      </c:barChart>
      <c:catAx>
        <c:axId val="40085572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0856112"/>
        <c:crosses val="autoZero"/>
        <c:auto val="1"/>
        <c:lblAlgn val="ctr"/>
        <c:lblOffset val="100"/>
        <c:tickMarkSkip val="1"/>
        <c:noMultiLvlLbl val="0"/>
      </c:catAx>
      <c:valAx>
        <c:axId val="40085611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085572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spPr>
              <a:solidFill>
                <a:schemeClr val="bg1">
                  <a:lumMod val="75000"/>
                </a:schemeClr>
              </a:solidFill>
              <a:ln w="33508">
                <a:noFill/>
              </a:ln>
            </c:spPr>
          </c:dPt>
          <c:dPt>
            <c:idx val="1"/>
            <c:invertIfNegative val="0"/>
            <c:bubble3D val="0"/>
            <c:spPr>
              <a:solidFill>
                <a:schemeClr val="bg1">
                  <a:lumMod val="75000"/>
                </a:schemeClr>
              </a:solidFill>
              <a:ln w="33508">
                <a:noFill/>
              </a:ln>
            </c:spPr>
          </c:dPt>
          <c:dPt>
            <c:idx val="2"/>
            <c:invertIfNegative val="0"/>
            <c:bubble3D val="0"/>
            <c:spPr>
              <a:solidFill>
                <a:schemeClr val="bg1">
                  <a:lumMod val="75000"/>
                </a:schemeClr>
              </a:solidFill>
              <a:ln w="33508">
                <a:noFill/>
              </a:ln>
            </c:spPr>
          </c:dPt>
          <c:dPt>
            <c:idx val="3"/>
            <c:invertIfNegative val="0"/>
            <c:bubble3D val="0"/>
            <c:spPr>
              <a:solidFill>
                <a:schemeClr val="bg1">
                  <a:lumMod val="75000"/>
                </a:schemeClr>
              </a:solidFill>
              <a:ln w="33508">
                <a:noFill/>
              </a:ln>
            </c:spPr>
          </c:dPt>
          <c:dPt>
            <c:idx val="4"/>
            <c:invertIfNegative val="0"/>
            <c:bubble3D val="0"/>
            <c:spPr>
              <a:solidFill>
                <a:schemeClr val="bg1">
                  <a:lumMod val="75000"/>
                </a:schemeClr>
              </a:solidFill>
              <a:ln w="33508">
                <a:noFill/>
              </a:ln>
            </c:spPr>
          </c:dPt>
          <c:dPt>
            <c:idx val="5"/>
            <c:invertIfNegative val="0"/>
            <c:bubble3D val="0"/>
            <c:spPr>
              <a:solidFill>
                <a:schemeClr val="bg1">
                  <a:lumMod val="75000"/>
                </a:schemeClr>
              </a:solidFill>
              <a:ln w="33508">
                <a:noFill/>
              </a:ln>
            </c:spPr>
          </c:dPt>
          <c:dPt>
            <c:idx val="6"/>
            <c:invertIfNegative val="0"/>
            <c:bubble3D val="0"/>
            <c:spPr>
              <a:solidFill>
                <a:schemeClr val="bg1">
                  <a:lumMod val="75000"/>
                </a:schemeClr>
              </a:solidFill>
              <a:ln w="33508">
                <a:noFill/>
              </a:ln>
            </c:spPr>
          </c:dPt>
          <c:dPt>
            <c:idx val="7"/>
            <c:invertIfNegative val="0"/>
            <c:bubble3D val="0"/>
            <c:spPr>
              <a:solidFill>
                <a:schemeClr val="bg1">
                  <a:lumMod val="75000"/>
                </a:schemeClr>
              </a:solidFill>
              <a:ln w="33508">
                <a:noFill/>
              </a:ln>
            </c:spPr>
          </c:dPt>
          <c:dPt>
            <c:idx val="8"/>
            <c:invertIfNegative val="0"/>
            <c:bubble3D val="0"/>
            <c:spPr>
              <a:solidFill>
                <a:schemeClr val="bg1">
                  <a:lumMod val="75000"/>
                </a:schemeClr>
              </a:solidFill>
              <a:ln w="33508">
                <a:noFill/>
              </a:ln>
            </c:spPr>
          </c:dPt>
          <c:dPt>
            <c:idx val="9"/>
            <c:invertIfNegative val="0"/>
            <c:bubble3D val="0"/>
            <c:spPr>
              <a:solidFill>
                <a:schemeClr val="bg1">
                  <a:lumMod val="75000"/>
                </a:schemeClr>
              </a:solidFill>
              <a:ln w="33508">
                <a:noFill/>
              </a:ln>
            </c:spPr>
          </c:dPt>
          <c:dPt>
            <c:idx val="10"/>
            <c:invertIfNegative val="0"/>
            <c:bubble3D val="0"/>
            <c:spPr>
              <a:solidFill>
                <a:schemeClr val="bg1">
                  <a:lumMod val="75000"/>
                </a:schemeClr>
              </a:solidFill>
              <a:ln w="33508">
                <a:noFill/>
              </a:ln>
            </c:spPr>
          </c:dPt>
          <c:dPt>
            <c:idx val="11"/>
            <c:invertIfNegative val="0"/>
            <c:bubble3D val="0"/>
            <c:spPr>
              <a:solidFill>
                <a:schemeClr val="bg1">
                  <a:lumMod val="75000"/>
                </a:schemeClr>
              </a:solidFill>
              <a:ln w="33508">
                <a:noFill/>
              </a:ln>
            </c:spPr>
          </c:dPt>
          <c:dPt>
            <c:idx val="12"/>
            <c:invertIfNegative val="0"/>
            <c:bubble3D val="0"/>
            <c:spPr>
              <a:solidFill>
                <a:schemeClr val="accent2">
                  <a:lumMod val="60000"/>
                  <a:lumOff val="40000"/>
                </a:schemeClr>
              </a:solidFill>
              <a:ln w="33508">
                <a:noFill/>
              </a:ln>
            </c:spPr>
          </c:dPt>
          <c:dPt>
            <c:idx val="13"/>
            <c:invertIfNegative val="0"/>
            <c:bubble3D val="0"/>
            <c:spPr>
              <a:solidFill>
                <a:schemeClr val="accent2">
                  <a:lumMod val="60000"/>
                  <a:lumOff val="40000"/>
                </a:schemeClr>
              </a:solidFill>
              <a:ln w="33508">
                <a:noFill/>
              </a:ln>
            </c:spPr>
          </c:dPt>
          <c:dPt>
            <c:idx val="14"/>
            <c:invertIfNegative val="0"/>
            <c:bubble3D val="0"/>
            <c:spPr>
              <a:solidFill>
                <a:schemeClr val="accent2">
                  <a:lumMod val="60000"/>
                  <a:lumOff val="40000"/>
                </a:schemeClr>
              </a:solidFill>
              <a:ln w="33508">
                <a:noFill/>
              </a:ln>
            </c:spPr>
          </c:dPt>
          <c:dPt>
            <c:idx val="15"/>
            <c:invertIfNegative val="0"/>
            <c:bubble3D val="0"/>
            <c:spPr>
              <a:solidFill>
                <a:schemeClr val="accent2">
                  <a:lumMod val="60000"/>
                  <a:lumOff val="40000"/>
                </a:schemeClr>
              </a:solidFill>
              <a:ln w="33508">
                <a:noFill/>
              </a:ln>
            </c:spPr>
          </c:dPt>
          <c:dPt>
            <c:idx val="16"/>
            <c:invertIfNegative val="0"/>
            <c:bubble3D val="0"/>
            <c:spPr>
              <a:solidFill>
                <a:schemeClr val="bg1">
                  <a:lumMod val="75000"/>
                </a:schemeClr>
              </a:solidFill>
              <a:ln w="33508">
                <a:noFill/>
              </a:ln>
            </c:spPr>
          </c:dPt>
          <c:dLbls>
            <c:dLbl>
              <c:idx val="11"/>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ser>
        <c:dLbls>
          <c:showLegendKey val="0"/>
          <c:showVal val="0"/>
          <c:showCatName val="0"/>
          <c:showSerName val="0"/>
          <c:showPercent val="0"/>
          <c:showBubbleSize val="0"/>
        </c:dLbls>
        <c:gapWidth val="50"/>
        <c:axId val="400856896"/>
        <c:axId val="400857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dLbl>
              <c:idx val="16"/>
              <c:dLblPos val="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ser>
        <c:dLbls>
          <c:showLegendKey val="0"/>
          <c:showVal val="0"/>
          <c:showCatName val="0"/>
          <c:showSerName val="0"/>
          <c:showPercent val="0"/>
          <c:showBubbleSize val="0"/>
        </c:dLbls>
        <c:marker val="1"/>
        <c:smooth val="0"/>
        <c:axId val="400857680"/>
        <c:axId val="400858072"/>
      </c:lineChart>
      <c:catAx>
        <c:axId val="400856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0857288"/>
        <c:crosses val="autoZero"/>
        <c:auto val="0"/>
        <c:lblAlgn val="ctr"/>
        <c:lblOffset val="100"/>
        <c:tickLblSkip val="1"/>
        <c:tickMarkSkip val="1"/>
        <c:noMultiLvlLbl val="0"/>
      </c:catAx>
      <c:valAx>
        <c:axId val="400857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0856896"/>
        <c:crosses val="autoZero"/>
        <c:crossBetween val="between"/>
        <c:majorUnit val="5"/>
        <c:minorUnit val="5"/>
      </c:valAx>
      <c:catAx>
        <c:axId val="400857680"/>
        <c:scaling>
          <c:orientation val="minMax"/>
        </c:scaling>
        <c:delete val="1"/>
        <c:axPos val="b"/>
        <c:numFmt formatCode="General" sourceLinked="1"/>
        <c:majorTickMark val="out"/>
        <c:minorTickMark val="none"/>
        <c:tickLblPos val="none"/>
        <c:crossAx val="400858072"/>
        <c:crosses val="autoZero"/>
        <c:auto val="1"/>
        <c:lblAlgn val="ctr"/>
        <c:lblOffset val="100"/>
        <c:noMultiLvlLbl val="0"/>
      </c:catAx>
      <c:valAx>
        <c:axId val="400858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0857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1667840"/>
        <c:axId val="401668232"/>
      </c:barChart>
      <c:catAx>
        <c:axId val="40166784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668232"/>
        <c:crosses val="autoZero"/>
        <c:auto val="1"/>
        <c:lblAlgn val="ctr"/>
        <c:lblOffset val="100"/>
        <c:tickMarkSkip val="1"/>
        <c:noMultiLvlLbl val="0"/>
      </c:catAx>
      <c:valAx>
        <c:axId val="40166823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66784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Pt>
            <c:idx val="16"/>
            <c:invertIfNegative val="0"/>
            <c:bubble3D val="0"/>
            <c:spPr>
              <a:solidFill>
                <a:schemeClr val="bg1">
                  <a:lumMod val="75000"/>
                </a:schemeClr>
              </a:solidFill>
              <a:ln w="33503">
                <a:noFill/>
              </a:ln>
            </c:spPr>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ser>
        <c:dLbls>
          <c:showLegendKey val="0"/>
          <c:showVal val="0"/>
          <c:showCatName val="0"/>
          <c:showSerName val="0"/>
          <c:showPercent val="0"/>
          <c:showBubbleSize val="0"/>
        </c:dLbls>
        <c:gapWidth val="50"/>
        <c:axId val="401669016"/>
        <c:axId val="40166940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ser>
        <c:dLbls>
          <c:showLegendKey val="0"/>
          <c:showVal val="0"/>
          <c:showCatName val="0"/>
          <c:showSerName val="0"/>
          <c:showPercent val="0"/>
          <c:showBubbleSize val="0"/>
        </c:dLbls>
        <c:marker val="1"/>
        <c:smooth val="0"/>
        <c:axId val="401669800"/>
        <c:axId val="401670192"/>
      </c:lineChart>
      <c:catAx>
        <c:axId val="40166901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1669408"/>
        <c:crosses val="autoZero"/>
        <c:auto val="0"/>
        <c:lblAlgn val="ctr"/>
        <c:lblOffset val="100"/>
        <c:tickLblSkip val="1"/>
        <c:tickMarkSkip val="1"/>
        <c:noMultiLvlLbl val="0"/>
      </c:catAx>
      <c:valAx>
        <c:axId val="40166940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669016"/>
        <c:crosses val="autoZero"/>
        <c:crossBetween val="between"/>
        <c:majorUnit val="5"/>
        <c:minorUnit val="5"/>
      </c:valAx>
      <c:catAx>
        <c:axId val="401669800"/>
        <c:scaling>
          <c:orientation val="minMax"/>
        </c:scaling>
        <c:delete val="1"/>
        <c:axPos val="b"/>
        <c:numFmt formatCode="General" sourceLinked="1"/>
        <c:majorTickMark val="out"/>
        <c:minorTickMark val="none"/>
        <c:tickLblPos val="none"/>
        <c:crossAx val="401670192"/>
        <c:crosses val="autoZero"/>
        <c:auto val="1"/>
        <c:lblAlgn val="ctr"/>
        <c:lblOffset val="100"/>
        <c:noMultiLvlLbl val="0"/>
      </c:catAx>
      <c:valAx>
        <c:axId val="40167019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669800"/>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408E-2"/>
          <c:y val="0.12790697674418605"/>
          <c:w val="0.89473684210526316"/>
          <c:h val="0.76744186046511731"/>
        </c:manualLayout>
      </c:layout>
      <c:barChart>
        <c:barDir val="col"/>
        <c:grouping val="clustered"/>
        <c:varyColors val="0"/>
        <c:dLbls>
          <c:showLegendKey val="0"/>
          <c:showVal val="0"/>
          <c:showCatName val="0"/>
          <c:showSerName val="0"/>
          <c:showPercent val="0"/>
          <c:showBubbleSize val="0"/>
        </c:dLbls>
        <c:gapWidth val="150"/>
        <c:axId val="401670976"/>
        <c:axId val="401671368"/>
      </c:barChart>
      <c:catAx>
        <c:axId val="40167097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671368"/>
        <c:crosses val="autoZero"/>
        <c:auto val="1"/>
        <c:lblAlgn val="ctr"/>
        <c:lblOffset val="100"/>
        <c:tickMarkSkip val="1"/>
        <c:noMultiLvlLbl val="0"/>
      </c:catAx>
      <c:valAx>
        <c:axId val="40167136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67097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7925280"/>
        <c:axId val="327925672"/>
      </c:barChart>
      <c:catAx>
        <c:axId val="32792528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7925672"/>
        <c:crosses val="autoZero"/>
        <c:auto val="1"/>
        <c:lblAlgn val="ctr"/>
        <c:lblOffset val="100"/>
        <c:tickMarkSkip val="1"/>
        <c:noMultiLvlLbl val="0"/>
      </c:catAx>
      <c:valAx>
        <c:axId val="32792567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792528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ser>
        <c:dLbls>
          <c:showLegendKey val="0"/>
          <c:showVal val="0"/>
          <c:showCatName val="0"/>
          <c:showSerName val="0"/>
          <c:showPercent val="0"/>
          <c:showBubbleSize val="0"/>
        </c:dLbls>
        <c:gapWidth val="50"/>
        <c:axId val="401672152"/>
        <c:axId val="4016725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ser>
        <c:dLbls>
          <c:showLegendKey val="0"/>
          <c:showVal val="0"/>
          <c:showCatName val="0"/>
          <c:showSerName val="0"/>
          <c:showPercent val="0"/>
          <c:showBubbleSize val="0"/>
        </c:dLbls>
        <c:marker val="1"/>
        <c:smooth val="0"/>
        <c:axId val="401672936"/>
        <c:axId val="401673328"/>
      </c:lineChart>
      <c:catAx>
        <c:axId val="4016721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1672544"/>
        <c:crosses val="autoZero"/>
        <c:auto val="0"/>
        <c:lblAlgn val="ctr"/>
        <c:lblOffset val="100"/>
        <c:tickLblSkip val="1"/>
        <c:tickMarkSkip val="1"/>
        <c:noMultiLvlLbl val="0"/>
      </c:catAx>
      <c:valAx>
        <c:axId val="40167254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672152"/>
        <c:crosses val="autoZero"/>
        <c:crossBetween val="between"/>
        <c:majorUnit val="5"/>
        <c:minorUnit val="5"/>
      </c:valAx>
      <c:catAx>
        <c:axId val="401672936"/>
        <c:scaling>
          <c:orientation val="minMax"/>
        </c:scaling>
        <c:delete val="1"/>
        <c:axPos val="b"/>
        <c:numFmt formatCode="General" sourceLinked="1"/>
        <c:majorTickMark val="out"/>
        <c:minorTickMark val="none"/>
        <c:tickLblPos val="none"/>
        <c:crossAx val="401673328"/>
        <c:crosses val="autoZero"/>
        <c:auto val="0"/>
        <c:lblAlgn val="ctr"/>
        <c:lblOffset val="100"/>
        <c:noMultiLvlLbl val="0"/>
      </c:catAx>
      <c:valAx>
        <c:axId val="401673328"/>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672936"/>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506E-2"/>
          <c:y val="0.12790697674418605"/>
          <c:w val="0.89473684210526339"/>
          <c:h val="0.76744186046511809"/>
        </c:manualLayout>
      </c:layout>
      <c:barChart>
        <c:barDir val="col"/>
        <c:grouping val="clustered"/>
        <c:varyColors val="0"/>
        <c:dLbls>
          <c:showLegendKey val="0"/>
          <c:showVal val="0"/>
          <c:showCatName val="0"/>
          <c:showSerName val="0"/>
          <c:showPercent val="0"/>
          <c:showBubbleSize val="0"/>
        </c:dLbls>
        <c:gapWidth val="150"/>
        <c:axId val="401674112"/>
        <c:axId val="401674504"/>
      </c:barChart>
      <c:catAx>
        <c:axId val="40167411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674504"/>
        <c:crosses val="autoZero"/>
        <c:auto val="1"/>
        <c:lblAlgn val="ctr"/>
        <c:lblOffset val="100"/>
        <c:tickMarkSkip val="1"/>
        <c:noMultiLvlLbl val="0"/>
      </c:catAx>
      <c:valAx>
        <c:axId val="40167450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1674112"/>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ser>
        <c:dLbls>
          <c:showLegendKey val="0"/>
          <c:showVal val="0"/>
          <c:showCatName val="0"/>
          <c:showSerName val="0"/>
          <c:showPercent val="0"/>
          <c:showBubbleSize val="0"/>
        </c:dLbls>
        <c:gapWidth val="50"/>
        <c:axId val="401675288"/>
        <c:axId val="4023504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ser>
        <c:dLbls>
          <c:showLegendKey val="0"/>
          <c:showVal val="0"/>
          <c:showCatName val="0"/>
          <c:showSerName val="0"/>
          <c:showPercent val="0"/>
          <c:showBubbleSize val="0"/>
        </c:dLbls>
        <c:marker val="1"/>
        <c:smooth val="0"/>
        <c:axId val="402350832"/>
        <c:axId val="402351224"/>
      </c:lineChart>
      <c:catAx>
        <c:axId val="40167528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2350440"/>
        <c:crosses val="autoZero"/>
        <c:auto val="0"/>
        <c:lblAlgn val="ctr"/>
        <c:lblOffset val="100"/>
        <c:tickLblSkip val="1"/>
        <c:tickMarkSkip val="1"/>
        <c:noMultiLvlLbl val="0"/>
      </c:catAx>
      <c:valAx>
        <c:axId val="40235044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1675288"/>
        <c:crosses val="autoZero"/>
        <c:crossBetween val="between"/>
        <c:majorUnit val="10"/>
        <c:minorUnit val="5"/>
      </c:valAx>
      <c:catAx>
        <c:axId val="402350832"/>
        <c:scaling>
          <c:orientation val="minMax"/>
        </c:scaling>
        <c:delete val="1"/>
        <c:axPos val="b"/>
        <c:numFmt formatCode="General" sourceLinked="1"/>
        <c:majorTickMark val="out"/>
        <c:minorTickMark val="none"/>
        <c:tickLblPos val="none"/>
        <c:crossAx val="402351224"/>
        <c:crosses val="autoZero"/>
        <c:auto val="0"/>
        <c:lblAlgn val="ctr"/>
        <c:lblOffset val="100"/>
        <c:noMultiLvlLbl val="0"/>
      </c:catAx>
      <c:valAx>
        <c:axId val="402351224"/>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2350832"/>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603E-2"/>
          <c:y val="0.12790697674418605"/>
          <c:w val="0.8947368421052635"/>
          <c:h val="0.76744186046511886"/>
        </c:manualLayout>
      </c:layout>
      <c:barChart>
        <c:barDir val="col"/>
        <c:grouping val="clustered"/>
        <c:varyColors val="0"/>
        <c:dLbls>
          <c:showLegendKey val="0"/>
          <c:showVal val="0"/>
          <c:showCatName val="0"/>
          <c:showSerName val="0"/>
          <c:showPercent val="0"/>
          <c:showBubbleSize val="0"/>
        </c:dLbls>
        <c:gapWidth val="150"/>
        <c:axId val="402352008"/>
        <c:axId val="402352400"/>
      </c:barChart>
      <c:catAx>
        <c:axId val="40235200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2352400"/>
        <c:crosses val="autoZero"/>
        <c:auto val="1"/>
        <c:lblAlgn val="ctr"/>
        <c:lblOffset val="100"/>
        <c:tickMarkSkip val="1"/>
        <c:noMultiLvlLbl val="0"/>
      </c:catAx>
      <c:valAx>
        <c:axId val="40235240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235200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ser>
        <c:dLbls>
          <c:showLegendKey val="0"/>
          <c:showVal val="0"/>
          <c:showCatName val="0"/>
          <c:showSerName val="0"/>
          <c:showPercent val="0"/>
          <c:showBubbleSize val="0"/>
        </c:dLbls>
        <c:gapWidth val="50"/>
        <c:axId val="402353184"/>
        <c:axId val="4023535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ser>
        <c:dLbls>
          <c:showLegendKey val="0"/>
          <c:showVal val="0"/>
          <c:showCatName val="0"/>
          <c:showSerName val="0"/>
          <c:showPercent val="0"/>
          <c:showBubbleSize val="0"/>
        </c:dLbls>
        <c:marker val="1"/>
        <c:smooth val="0"/>
        <c:axId val="402353968"/>
        <c:axId val="402354360"/>
      </c:lineChart>
      <c:catAx>
        <c:axId val="4023531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2353576"/>
        <c:crosses val="autoZero"/>
        <c:auto val="0"/>
        <c:lblAlgn val="ctr"/>
        <c:lblOffset val="100"/>
        <c:tickLblSkip val="1"/>
        <c:tickMarkSkip val="1"/>
        <c:noMultiLvlLbl val="0"/>
      </c:catAx>
      <c:valAx>
        <c:axId val="402353576"/>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2353184"/>
        <c:crosses val="autoZero"/>
        <c:crossBetween val="between"/>
        <c:majorUnit val="10"/>
        <c:minorUnit val="5"/>
      </c:valAx>
      <c:catAx>
        <c:axId val="402353968"/>
        <c:scaling>
          <c:orientation val="minMax"/>
        </c:scaling>
        <c:delete val="1"/>
        <c:axPos val="b"/>
        <c:numFmt formatCode="General" sourceLinked="1"/>
        <c:majorTickMark val="out"/>
        <c:minorTickMark val="none"/>
        <c:tickLblPos val="none"/>
        <c:crossAx val="402354360"/>
        <c:crosses val="autoZero"/>
        <c:auto val="0"/>
        <c:lblAlgn val="ctr"/>
        <c:lblOffset val="100"/>
        <c:noMultiLvlLbl val="0"/>
      </c:catAx>
      <c:valAx>
        <c:axId val="402354360"/>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2353968"/>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825E-2"/>
          <c:y val="0.12790697674418605"/>
          <c:w val="0.8947368421052635"/>
          <c:h val="0.76744186046512053"/>
        </c:manualLayout>
      </c:layout>
      <c:barChart>
        <c:barDir val="col"/>
        <c:grouping val="clustered"/>
        <c:varyColors val="0"/>
        <c:dLbls>
          <c:showLegendKey val="0"/>
          <c:showVal val="0"/>
          <c:showCatName val="0"/>
          <c:showSerName val="0"/>
          <c:showPercent val="0"/>
          <c:showBubbleSize val="0"/>
        </c:dLbls>
        <c:gapWidth val="150"/>
        <c:axId val="402355144"/>
        <c:axId val="402355536"/>
      </c:barChart>
      <c:catAx>
        <c:axId val="40235514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2355536"/>
        <c:crosses val="autoZero"/>
        <c:auto val="1"/>
        <c:lblAlgn val="ctr"/>
        <c:lblOffset val="100"/>
        <c:tickMarkSkip val="1"/>
        <c:noMultiLvlLbl val="0"/>
      </c:catAx>
      <c:valAx>
        <c:axId val="40235553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235514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ser>
        <c:dLbls>
          <c:showLegendKey val="0"/>
          <c:showVal val="0"/>
          <c:showCatName val="0"/>
          <c:showSerName val="0"/>
          <c:showPercent val="0"/>
          <c:showBubbleSize val="0"/>
        </c:dLbls>
        <c:gapWidth val="50"/>
        <c:axId val="402356320"/>
        <c:axId val="40235671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ser>
        <c:dLbls>
          <c:showLegendKey val="0"/>
          <c:showVal val="0"/>
          <c:showCatName val="0"/>
          <c:showSerName val="0"/>
          <c:showPercent val="0"/>
          <c:showBubbleSize val="0"/>
        </c:dLbls>
        <c:marker val="1"/>
        <c:smooth val="0"/>
        <c:axId val="402357104"/>
        <c:axId val="402357496"/>
      </c:lineChart>
      <c:catAx>
        <c:axId val="4023563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2356712"/>
        <c:crosses val="autoZero"/>
        <c:auto val="0"/>
        <c:lblAlgn val="ctr"/>
        <c:lblOffset val="100"/>
        <c:tickLblSkip val="1"/>
        <c:tickMarkSkip val="1"/>
        <c:noMultiLvlLbl val="0"/>
      </c:catAx>
      <c:valAx>
        <c:axId val="40235671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2356320"/>
        <c:crosses val="autoZero"/>
        <c:crossBetween val="between"/>
        <c:majorUnit val="5"/>
        <c:minorUnit val="5"/>
      </c:valAx>
      <c:catAx>
        <c:axId val="402357104"/>
        <c:scaling>
          <c:orientation val="minMax"/>
        </c:scaling>
        <c:delete val="1"/>
        <c:axPos val="b"/>
        <c:numFmt formatCode="General" sourceLinked="1"/>
        <c:majorTickMark val="out"/>
        <c:minorTickMark val="none"/>
        <c:tickLblPos val="none"/>
        <c:crossAx val="402357496"/>
        <c:crosses val="autoZero"/>
        <c:auto val="0"/>
        <c:lblAlgn val="ctr"/>
        <c:lblOffset val="100"/>
        <c:noMultiLvlLbl val="0"/>
      </c:catAx>
      <c:valAx>
        <c:axId val="402357496"/>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2357104"/>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97E-2"/>
          <c:y val="0.12790697674418605"/>
          <c:w val="0.8947368421052635"/>
          <c:h val="0.76744186046512175"/>
        </c:manualLayout>
      </c:layout>
      <c:barChart>
        <c:barDir val="col"/>
        <c:grouping val="clustered"/>
        <c:varyColors val="0"/>
        <c:dLbls>
          <c:showLegendKey val="0"/>
          <c:showVal val="0"/>
          <c:showCatName val="0"/>
          <c:showSerName val="0"/>
          <c:showPercent val="0"/>
          <c:showBubbleSize val="0"/>
        </c:dLbls>
        <c:gapWidth val="150"/>
        <c:axId val="403717680"/>
        <c:axId val="403718072"/>
      </c:barChart>
      <c:catAx>
        <c:axId val="40371768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718072"/>
        <c:crosses val="autoZero"/>
        <c:auto val="1"/>
        <c:lblAlgn val="ctr"/>
        <c:lblOffset val="100"/>
        <c:tickMarkSkip val="1"/>
        <c:noMultiLvlLbl val="0"/>
      </c:catAx>
      <c:valAx>
        <c:axId val="40371807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71768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ser>
        <c:dLbls>
          <c:showLegendKey val="0"/>
          <c:showVal val="0"/>
          <c:showCatName val="0"/>
          <c:showSerName val="0"/>
          <c:showPercent val="0"/>
          <c:showBubbleSize val="0"/>
        </c:dLbls>
        <c:gapWidth val="50"/>
        <c:axId val="403720424"/>
        <c:axId val="40372081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ser>
        <c:dLbls>
          <c:showLegendKey val="0"/>
          <c:showVal val="0"/>
          <c:showCatName val="0"/>
          <c:showSerName val="0"/>
          <c:showPercent val="0"/>
          <c:showBubbleSize val="0"/>
        </c:dLbls>
        <c:marker val="1"/>
        <c:smooth val="0"/>
        <c:axId val="403721208"/>
        <c:axId val="403721600"/>
      </c:lineChart>
      <c:catAx>
        <c:axId val="4037204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3720816"/>
        <c:crosses val="autoZero"/>
        <c:auto val="0"/>
        <c:lblAlgn val="ctr"/>
        <c:lblOffset val="100"/>
        <c:tickLblSkip val="1"/>
        <c:tickMarkSkip val="1"/>
        <c:noMultiLvlLbl val="0"/>
      </c:catAx>
      <c:valAx>
        <c:axId val="403720816"/>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3720424"/>
        <c:crosses val="autoZero"/>
        <c:crossBetween val="between"/>
        <c:majorUnit val="5"/>
        <c:minorUnit val="5"/>
      </c:valAx>
      <c:catAx>
        <c:axId val="403721208"/>
        <c:scaling>
          <c:orientation val="minMax"/>
        </c:scaling>
        <c:delete val="1"/>
        <c:axPos val="b"/>
        <c:numFmt formatCode="General" sourceLinked="1"/>
        <c:majorTickMark val="out"/>
        <c:minorTickMark val="none"/>
        <c:tickLblPos val="none"/>
        <c:crossAx val="403721600"/>
        <c:crosses val="autoZero"/>
        <c:auto val="0"/>
        <c:lblAlgn val="ctr"/>
        <c:lblOffset val="100"/>
        <c:noMultiLvlLbl val="0"/>
      </c:catAx>
      <c:valAx>
        <c:axId val="403721600"/>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372120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033E-2"/>
          <c:y val="0.12790697674418605"/>
          <c:w val="0.8947368421052635"/>
          <c:h val="0.76744186046512231"/>
        </c:manualLayout>
      </c:layout>
      <c:barChart>
        <c:barDir val="col"/>
        <c:grouping val="clustered"/>
        <c:varyColors val="0"/>
        <c:dLbls>
          <c:showLegendKey val="0"/>
          <c:showVal val="0"/>
          <c:showCatName val="0"/>
          <c:showSerName val="0"/>
          <c:showPercent val="0"/>
          <c:showBubbleSize val="0"/>
        </c:dLbls>
        <c:gapWidth val="150"/>
        <c:axId val="403862344"/>
        <c:axId val="403862736"/>
      </c:barChart>
      <c:catAx>
        <c:axId val="40386234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862736"/>
        <c:crosses val="autoZero"/>
        <c:auto val="1"/>
        <c:lblAlgn val="ctr"/>
        <c:lblOffset val="100"/>
        <c:tickMarkSkip val="1"/>
        <c:noMultiLvlLbl val="0"/>
      </c:catAx>
      <c:valAx>
        <c:axId val="40386273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86234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spPr>
              <a:solidFill>
                <a:schemeClr val="bg1">
                  <a:lumMod val="75000"/>
                </a:schemeClr>
              </a:solidFill>
              <a:ln w="33507">
                <a:noFill/>
              </a:ln>
            </c:spPr>
          </c:dPt>
          <c:dPt>
            <c:idx val="13"/>
            <c:invertIfNegative val="0"/>
            <c:bubble3D val="0"/>
            <c:spPr>
              <a:solidFill>
                <a:schemeClr val="bg1">
                  <a:lumMod val="75000"/>
                </a:schemeClr>
              </a:solidFill>
              <a:ln w="33507">
                <a:noFill/>
              </a:ln>
            </c:spPr>
          </c:dPt>
          <c:dPt>
            <c:idx val="14"/>
            <c:invertIfNegative val="0"/>
            <c:bubble3D val="0"/>
            <c:spPr>
              <a:solidFill>
                <a:schemeClr val="bg1">
                  <a:lumMod val="75000"/>
                </a:schemeClr>
              </a:solidFill>
              <a:ln w="33507">
                <a:noFill/>
              </a:ln>
            </c:spPr>
          </c:dPt>
          <c:dPt>
            <c:idx val="15"/>
            <c:invertIfNegative val="0"/>
            <c:bubble3D val="0"/>
            <c:spPr>
              <a:solidFill>
                <a:schemeClr val="bg1">
                  <a:lumMod val="75000"/>
                </a:schemeClr>
              </a:solidFill>
              <a:ln w="33507">
                <a:noFill/>
              </a:ln>
            </c:spPr>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ser>
        <c:dLbls>
          <c:showLegendKey val="0"/>
          <c:showVal val="0"/>
          <c:showCatName val="0"/>
          <c:showSerName val="0"/>
          <c:showPercent val="0"/>
          <c:showBubbleSize val="0"/>
        </c:dLbls>
        <c:gapWidth val="50"/>
        <c:axId val="327926456"/>
        <c:axId val="327926848"/>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ser>
        <c:dLbls>
          <c:showLegendKey val="0"/>
          <c:showVal val="0"/>
          <c:showCatName val="0"/>
          <c:showSerName val="0"/>
          <c:showPercent val="0"/>
          <c:showBubbleSize val="0"/>
        </c:dLbls>
        <c:marker val="1"/>
        <c:smooth val="0"/>
        <c:axId val="327927240"/>
        <c:axId val="327927632"/>
      </c:lineChart>
      <c:catAx>
        <c:axId val="327926456"/>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7926848"/>
        <c:crossesAt val="50"/>
        <c:auto val="1"/>
        <c:lblAlgn val="ctr"/>
        <c:lblOffset val="100"/>
        <c:tickLblSkip val="1"/>
        <c:tickMarkSkip val="1"/>
        <c:noMultiLvlLbl val="0"/>
      </c:catAx>
      <c:valAx>
        <c:axId val="327926848"/>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7926456"/>
        <c:crosses val="autoZero"/>
        <c:crossBetween val="between"/>
        <c:majorUnit val="10"/>
      </c:valAx>
      <c:catAx>
        <c:axId val="327927240"/>
        <c:scaling>
          <c:orientation val="minMax"/>
        </c:scaling>
        <c:delete val="1"/>
        <c:axPos val="b"/>
        <c:numFmt formatCode="General" sourceLinked="1"/>
        <c:majorTickMark val="out"/>
        <c:minorTickMark val="none"/>
        <c:tickLblPos val="none"/>
        <c:crossAx val="327927632"/>
        <c:crosses val="autoZero"/>
        <c:auto val="1"/>
        <c:lblAlgn val="ctr"/>
        <c:lblOffset val="100"/>
        <c:noMultiLvlLbl val="0"/>
      </c:catAx>
      <c:valAx>
        <c:axId val="327927632"/>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792724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ser>
        <c:dLbls>
          <c:showLegendKey val="0"/>
          <c:showVal val="0"/>
          <c:showCatName val="0"/>
          <c:showSerName val="0"/>
          <c:showPercent val="0"/>
          <c:showBubbleSize val="0"/>
        </c:dLbls>
        <c:gapWidth val="50"/>
        <c:axId val="400609904"/>
        <c:axId val="40061029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ser>
        <c:dLbls>
          <c:showLegendKey val="0"/>
          <c:showVal val="0"/>
          <c:showCatName val="0"/>
          <c:showSerName val="0"/>
          <c:showPercent val="0"/>
          <c:showBubbleSize val="0"/>
        </c:dLbls>
        <c:marker val="1"/>
        <c:smooth val="0"/>
        <c:axId val="400610688"/>
        <c:axId val="400611080"/>
      </c:lineChart>
      <c:catAx>
        <c:axId val="40060990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0610296"/>
        <c:crosses val="autoZero"/>
        <c:auto val="0"/>
        <c:lblAlgn val="ctr"/>
        <c:lblOffset val="100"/>
        <c:tickLblSkip val="1"/>
        <c:tickMarkSkip val="1"/>
        <c:noMultiLvlLbl val="0"/>
      </c:catAx>
      <c:valAx>
        <c:axId val="40061029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0609904"/>
        <c:crosses val="autoZero"/>
        <c:crossBetween val="between"/>
        <c:majorUnit val="5"/>
        <c:minorUnit val="5"/>
      </c:valAx>
      <c:catAx>
        <c:axId val="400610688"/>
        <c:scaling>
          <c:orientation val="minMax"/>
        </c:scaling>
        <c:delete val="1"/>
        <c:axPos val="b"/>
        <c:numFmt formatCode="General" sourceLinked="1"/>
        <c:majorTickMark val="out"/>
        <c:minorTickMark val="none"/>
        <c:tickLblPos val="none"/>
        <c:crossAx val="400611080"/>
        <c:crosses val="autoZero"/>
        <c:auto val="0"/>
        <c:lblAlgn val="ctr"/>
        <c:lblOffset val="100"/>
        <c:noMultiLvlLbl val="0"/>
      </c:catAx>
      <c:valAx>
        <c:axId val="40061108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061068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13E-2"/>
          <c:y val="0.12790697674418605"/>
          <c:w val="0.8947368421052635"/>
          <c:h val="0.76744186046512308"/>
        </c:manualLayout>
      </c:layout>
      <c:barChart>
        <c:barDir val="col"/>
        <c:grouping val="clustered"/>
        <c:varyColors val="0"/>
        <c:dLbls>
          <c:showLegendKey val="0"/>
          <c:showVal val="0"/>
          <c:showCatName val="0"/>
          <c:showSerName val="0"/>
          <c:showPercent val="0"/>
          <c:showBubbleSize val="0"/>
        </c:dLbls>
        <c:gapWidth val="150"/>
        <c:axId val="400612648"/>
        <c:axId val="400613432"/>
      </c:barChart>
      <c:catAx>
        <c:axId val="40061264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0613432"/>
        <c:crosses val="autoZero"/>
        <c:auto val="1"/>
        <c:lblAlgn val="ctr"/>
        <c:lblOffset val="100"/>
        <c:tickMarkSkip val="1"/>
        <c:noMultiLvlLbl val="0"/>
      </c:catAx>
      <c:valAx>
        <c:axId val="40061343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061264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ser>
        <c:dLbls>
          <c:showLegendKey val="0"/>
          <c:showVal val="0"/>
          <c:showCatName val="0"/>
          <c:showSerName val="0"/>
          <c:showPercent val="0"/>
          <c:showBubbleSize val="0"/>
        </c:dLbls>
        <c:gapWidth val="50"/>
        <c:axId val="400614216"/>
        <c:axId val="40061460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ser>
        <c:dLbls>
          <c:showLegendKey val="0"/>
          <c:showVal val="0"/>
          <c:showCatName val="0"/>
          <c:showSerName val="0"/>
          <c:showPercent val="0"/>
          <c:showBubbleSize val="0"/>
        </c:dLbls>
        <c:marker val="1"/>
        <c:smooth val="0"/>
        <c:axId val="400615000"/>
        <c:axId val="400615392"/>
      </c:lineChart>
      <c:catAx>
        <c:axId val="40061421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0614608"/>
        <c:crosses val="autoZero"/>
        <c:auto val="0"/>
        <c:lblAlgn val="ctr"/>
        <c:lblOffset val="100"/>
        <c:tickLblSkip val="1"/>
        <c:tickMarkSkip val="1"/>
        <c:noMultiLvlLbl val="0"/>
      </c:catAx>
      <c:valAx>
        <c:axId val="40061460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0614216"/>
        <c:crosses val="autoZero"/>
        <c:crossBetween val="between"/>
        <c:majorUnit val="5"/>
        <c:minorUnit val="5"/>
      </c:valAx>
      <c:catAx>
        <c:axId val="400615000"/>
        <c:scaling>
          <c:orientation val="minMax"/>
        </c:scaling>
        <c:delete val="1"/>
        <c:axPos val="b"/>
        <c:numFmt formatCode="General" sourceLinked="1"/>
        <c:majorTickMark val="out"/>
        <c:minorTickMark val="none"/>
        <c:tickLblPos val="none"/>
        <c:crossAx val="400615392"/>
        <c:crosses val="autoZero"/>
        <c:auto val="0"/>
        <c:lblAlgn val="ctr"/>
        <c:lblOffset val="100"/>
        <c:noMultiLvlLbl val="0"/>
      </c:catAx>
      <c:valAx>
        <c:axId val="40061539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061500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179E-2"/>
          <c:y val="0.12790697674418605"/>
          <c:w val="0.8947368421052635"/>
          <c:h val="0.76744186046512353"/>
        </c:manualLayout>
      </c:layout>
      <c:barChart>
        <c:barDir val="col"/>
        <c:grouping val="clustered"/>
        <c:varyColors val="0"/>
        <c:dLbls>
          <c:showLegendKey val="0"/>
          <c:showVal val="0"/>
          <c:showCatName val="0"/>
          <c:showSerName val="0"/>
          <c:showPercent val="0"/>
          <c:showBubbleSize val="0"/>
        </c:dLbls>
        <c:gapWidth val="150"/>
        <c:axId val="404331952"/>
        <c:axId val="404332344"/>
      </c:barChart>
      <c:catAx>
        <c:axId val="40433195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332344"/>
        <c:crosses val="autoZero"/>
        <c:auto val="1"/>
        <c:lblAlgn val="ctr"/>
        <c:lblOffset val="100"/>
        <c:tickMarkSkip val="1"/>
        <c:noMultiLvlLbl val="0"/>
      </c:catAx>
      <c:valAx>
        <c:axId val="40433234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331952"/>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ser>
        <c:dLbls>
          <c:showLegendKey val="0"/>
          <c:showVal val="0"/>
          <c:showCatName val="0"/>
          <c:showSerName val="0"/>
          <c:showPercent val="0"/>
          <c:showBubbleSize val="0"/>
        </c:dLbls>
        <c:gapWidth val="50"/>
        <c:axId val="404333128"/>
        <c:axId val="40433352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ser>
        <c:dLbls>
          <c:showLegendKey val="0"/>
          <c:showVal val="0"/>
          <c:showCatName val="0"/>
          <c:showSerName val="0"/>
          <c:showPercent val="0"/>
          <c:showBubbleSize val="0"/>
        </c:dLbls>
        <c:marker val="1"/>
        <c:smooth val="0"/>
        <c:axId val="404333912"/>
        <c:axId val="404334304"/>
      </c:lineChart>
      <c:catAx>
        <c:axId val="4043331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333520"/>
        <c:crosses val="autoZero"/>
        <c:auto val="0"/>
        <c:lblAlgn val="ctr"/>
        <c:lblOffset val="100"/>
        <c:tickLblSkip val="1"/>
        <c:tickMarkSkip val="1"/>
        <c:noMultiLvlLbl val="0"/>
      </c:catAx>
      <c:valAx>
        <c:axId val="40433352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333128"/>
        <c:crosses val="autoZero"/>
        <c:crossBetween val="between"/>
        <c:majorUnit val="5"/>
        <c:minorUnit val="5"/>
      </c:valAx>
      <c:catAx>
        <c:axId val="404333912"/>
        <c:scaling>
          <c:orientation val="minMax"/>
        </c:scaling>
        <c:delete val="1"/>
        <c:axPos val="b"/>
        <c:numFmt formatCode="General" sourceLinked="1"/>
        <c:majorTickMark val="out"/>
        <c:minorTickMark val="none"/>
        <c:tickLblPos val="none"/>
        <c:crossAx val="404334304"/>
        <c:crosses val="autoZero"/>
        <c:auto val="0"/>
        <c:lblAlgn val="ctr"/>
        <c:lblOffset val="100"/>
        <c:noMultiLvlLbl val="0"/>
      </c:catAx>
      <c:valAx>
        <c:axId val="404334304"/>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33391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241E-2"/>
          <c:y val="0.12790697674418605"/>
          <c:w val="0.8947368421052635"/>
          <c:h val="0.76744186046512386"/>
        </c:manualLayout>
      </c:layout>
      <c:barChart>
        <c:barDir val="col"/>
        <c:grouping val="clustered"/>
        <c:varyColors val="0"/>
        <c:dLbls>
          <c:showLegendKey val="0"/>
          <c:showVal val="0"/>
          <c:showCatName val="0"/>
          <c:showSerName val="0"/>
          <c:showPercent val="0"/>
          <c:showBubbleSize val="0"/>
        </c:dLbls>
        <c:gapWidth val="150"/>
        <c:axId val="404335480"/>
        <c:axId val="404335872"/>
      </c:barChart>
      <c:catAx>
        <c:axId val="40433548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335872"/>
        <c:crosses val="autoZero"/>
        <c:auto val="1"/>
        <c:lblAlgn val="ctr"/>
        <c:lblOffset val="100"/>
        <c:tickMarkSkip val="1"/>
        <c:noMultiLvlLbl val="0"/>
      </c:catAx>
      <c:valAx>
        <c:axId val="40433587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33548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ser>
        <c:dLbls>
          <c:showLegendKey val="0"/>
          <c:showVal val="0"/>
          <c:showCatName val="0"/>
          <c:showSerName val="0"/>
          <c:showPercent val="0"/>
          <c:showBubbleSize val="0"/>
        </c:dLbls>
        <c:gapWidth val="50"/>
        <c:axId val="404337048"/>
        <c:axId val="4043374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dLbl>
              <c:idx val="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dLbl>
              <c:idx val="14"/>
              <c:layout/>
              <c:dLblPos val="t"/>
              <c:showLegendKey val="0"/>
              <c:showVal val="1"/>
              <c:showCatName val="0"/>
              <c:showSerName val="0"/>
              <c:showPercent val="0"/>
              <c:showBubbleSize val="0"/>
              <c:extLst>
                <c:ext xmlns:c15="http://schemas.microsoft.com/office/drawing/2012/chart" uri="{CE6537A1-D6FC-4f65-9D91-7224C49458BB}">
                  <c15:layout/>
                </c:ext>
              </c:extLst>
            </c:dLbl>
            <c:dLbl>
              <c:idx val="15"/>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ser>
        <c:dLbls>
          <c:showLegendKey val="0"/>
          <c:showVal val="0"/>
          <c:showCatName val="0"/>
          <c:showSerName val="0"/>
          <c:showPercent val="0"/>
          <c:showBubbleSize val="0"/>
        </c:dLbls>
        <c:marker val="1"/>
        <c:smooth val="0"/>
        <c:axId val="404337832"/>
        <c:axId val="405228280"/>
      </c:lineChart>
      <c:catAx>
        <c:axId val="4043370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337440"/>
        <c:crosses val="autoZero"/>
        <c:auto val="0"/>
        <c:lblAlgn val="ctr"/>
        <c:lblOffset val="100"/>
        <c:tickLblSkip val="1"/>
        <c:tickMarkSkip val="1"/>
        <c:noMultiLvlLbl val="0"/>
      </c:catAx>
      <c:valAx>
        <c:axId val="404337440"/>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337048"/>
        <c:crosses val="autoZero"/>
        <c:crossBetween val="between"/>
        <c:majorUnit val="5"/>
        <c:minorUnit val="5"/>
      </c:valAx>
      <c:catAx>
        <c:axId val="404337832"/>
        <c:scaling>
          <c:orientation val="minMax"/>
        </c:scaling>
        <c:delete val="1"/>
        <c:axPos val="b"/>
        <c:numFmt formatCode="General" sourceLinked="1"/>
        <c:majorTickMark val="out"/>
        <c:minorTickMark val="none"/>
        <c:tickLblPos val="none"/>
        <c:crossAx val="405228280"/>
        <c:crosses val="autoZero"/>
        <c:auto val="0"/>
        <c:lblAlgn val="ctr"/>
        <c:lblOffset val="100"/>
        <c:noMultiLvlLbl val="0"/>
      </c:catAx>
      <c:valAx>
        <c:axId val="40522828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33783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338E-2"/>
          <c:y val="0.12790697674418605"/>
          <c:w val="0.8947368421052635"/>
          <c:h val="0.76744186046512453"/>
        </c:manualLayout>
      </c:layout>
      <c:barChart>
        <c:barDir val="col"/>
        <c:grouping val="clustered"/>
        <c:varyColors val="0"/>
        <c:dLbls>
          <c:showLegendKey val="0"/>
          <c:showVal val="0"/>
          <c:showCatName val="0"/>
          <c:showSerName val="0"/>
          <c:showPercent val="0"/>
          <c:showBubbleSize val="0"/>
        </c:dLbls>
        <c:gapWidth val="150"/>
        <c:axId val="405229848"/>
        <c:axId val="405230240"/>
      </c:barChart>
      <c:catAx>
        <c:axId val="40522984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230240"/>
        <c:crosses val="autoZero"/>
        <c:auto val="1"/>
        <c:lblAlgn val="ctr"/>
        <c:lblOffset val="100"/>
        <c:tickMarkSkip val="1"/>
        <c:noMultiLvlLbl val="0"/>
      </c:catAx>
      <c:valAx>
        <c:axId val="40523024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22984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ser>
        <c:dLbls>
          <c:showLegendKey val="0"/>
          <c:showVal val="0"/>
          <c:showCatName val="0"/>
          <c:showSerName val="0"/>
          <c:showPercent val="0"/>
          <c:showBubbleSize val="0"/>
        </c:dLbls>
        <c:gapWidth val="50"/>
        <c:axId val="405231024"/>
        <c:axId val="40523141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ser>
        <c:dLbls>
          <c:showLegendKey val="0"/>
          <c:showVal val="0"/>
          <c:showCatName val="0"/>
          <c:showSerName val="0"/>
          <c:showPercent val="0"/>
          <c:showBubbleSize val="0"/>
        </c:dLbls>
        <c:marker val="1"/>
        <c:smooth val="0"/>
        <c:axId val="405231808"/>
        <c:axId val="405232200"/>
      </c:lineChart>
      <c:catAx>
        <c:axId val="405231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231416"/>
        <c:crosses val="autoZero"/>
        <c:auto val="0"/>
        <c:lblAlgn val="ctr"/>
        <c:lblOffset val="100"/>
        <c:tickLblSkip val="1"/>
        <c:tickMarkSkip val="1"/>
        <c:noMultiLvlLbl val="0"/>
      </c:catAx>
      <c:valAx>
        <c:axId val="40523141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231024"/>
        <c:crosses val="autoZero"/>
        <c:crossBetween val="between"/>
        <c:majorUnit val="5"/>
        <c:minorUnit val="5"/>
      </c:valAx>
      <c:catAx>
        <c:axId val="405231808"/>
        <c:scaling>
          <c:orientation val="minMax"/>
        </c:scaling>
        <c:delete val="1"/>
        <c:axPos val="b"/>
        <c:numFmt formatCode="General" sourceLinked="1"/>
        <c:majorTickMark val="out"/>
        <c:minorTickMark val="none"/>
        <c:tickLblPos val="none"/>
        <c:crossAx val="405232200"/>
        <c:crosses val="autoZero"/>
        <c:auto val="0"/>
        <c:lblAlgn val="ctr"/>
        <c:lblOffset val="100"/>
        <c:noMultiLvlLbl val="0"/>
      </c:catAx>
      <c:valAx>
        <c:axId val="40523220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23180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56E-2"/>
          <c:y val="0.12790697674418605"/>
          <c:w val="0.8947368421052635"/>
          <c:h val="0.7674418604651253"/>
        </c:manualLayout>
      </c:layout>
      <c:barChart>
        <c:barDir val="col"/>
        <c:grouping val="clustered"/>
        <c:varyColors val="0"/>
        <c:dLbls>
          <c:showLegendKey val="0"/>
          <c:showVal val="0"/>
          <c:showCatName val="0"/>
          <c:showSerName val="0"/>
          <c:showPercent val="0"/>
          <c:showBubbleSize val="0"/>
        </c:dLbls>
        <c:gapWidth val="150"/>
        <c:axId val="405232984"/>
        <c:axId val="405233376"/>
      </c:barChart>
      <c:catAx>
        <c:axId val="40523298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233376"/>
        <c:crosses val="autoZero"/>
        <c:auto val="1"/>
        <c:lblAlgn val="ctr"/>
        <c:lblOffset val="100"/>
        <c:tickMarkSkip val="1"/>
        <c:noMultiLvlLbl val="0"/>
      </c:catAx>
      <c:valAx>
        <c:axId val="40523337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23298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7928416"/>
        <c:axId val="327928808"/>
      </c:barChart>
      <c:catAx>
        <c:axId val="32792841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7928808"/>
        <c:crosses val="autoZero"/>
        <c:auto val="1"/>
        <c:lblAlgn val="ctr"/>
        <c:lblOffset val="100"/>
        <c:tickMarkSkip val="1"/>
        <c:noMultiLvlLbl val="0"/>
      </c:catAx>
      <c:valAx>
        <c:axId val="32792880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7928416"/>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ser>
        <c:dLbls>
          <c:showLegendKey val="0"/>
          <c:showVal val="0"/>
          <c:showCatName val="0"/>
          <c:showSerName val="0"/>
          <c:showPercent val="0"/>
          <c:showBubbleSize val="0"/>
        </c:dLbls>
        <c:gapWidth val="50"/>
        <c:axId val="405234160"/>
        <c:axId val="40523455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ser>
        <c:dLbls>
          <c:showLegendKey val="0"/>
          <c:showVal val="0"/>
          <c:showCatName val="0"/>
          <c:showSerName val="0"/>
          <c:showPercent val="0"/>
          <c:showBubbleSize val="0"/>
        </c:dLbls>
        <c:marker val="1"/>
        <c:smooth val="0"/>
        <c:axId val="405234944"/>
        <c:axId val="405235336"/>
      </c:lineChart>
      <c:catAx>
        <c:axId val="4052341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234552"/>
        <c:crosses val="autoZero"/>
        <c:auto val="0"/>
        <c:lblAlgn val="ctr"/>
        <c:lblOffset val="100"/>
        <c:tickLblSkip val="1"/>
        <c:tickMarkSkip val="1"/>
        <c:noMultiLvlLbl val="0"/>
      </c:catAx>
      <c:valAx>
        <c:axId val="405234552"/>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234160"/>
        <c:crosses val="autoZero"/>
        <c:crossBetween val="between"/>
        <c:majorUnit val="5"/>
        <c:minorUnit val="5"/>
      </c:valAx>
      <c:catAx>
        <c:axId val="405234944"/>
        <c:scaling>
          <c:orientation val="minMax"/>
        </c:scaling>
        <c:delete val="1"/>
        <c:axPos val="b"/>
        <c:numFmt formatCode="General" sourceLinked="1"/>
        <c:majorTickMark val="out"/>
        <c:minorTickMark val="none"/>
        <c:tickLblPos val="none"/>
        <c:crossAx val="405235336"/>
        <c:crosses val="autoZero"/>
        <c:auto val="0"/>
        <c:lblAlgn val="ctr"/>
        <c:lblOffset val="100"/>
        <c:noMultiLvlLbl val="0"/>
      </c:catAx>
      <c:valAx>
        <c:axId val="405235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23494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6661288"/>
        <c:axId val="406661680"/>
      </c:barChart>
      <c:catAx>
        <c:axId val="40666128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661680"/>
        <c:crosses val="autoZero"/>
        <c:auto val="1"/>
        <c:lblAlgn val="ctr"/>
        <c:lblOffset val="100"/>
        <c:tickMarkSkip val="1"/>
        <c:noMultiLvlLbl val="0"/>
      </c:catAx>
      <c:valAx>
        <c:axId val="40666168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66128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ser>
        <c:dLbls>
          <c:showLegendKey val="0"/>
          <c:showVal val="0"/>
          <c:showCatName val="0"/>
          <c:showSerName val="0"/>
          <c:showPercent val="0"/>
          <c:showBubbleSize val="0"/>
        </c:dLbls>
        <c:gapWidth val="50"/>
        <c:axId val="403716896"/>
        <c:axId val="4066624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ser>
        <c:dLbls>
          <c:showLegendKey val="0"/>
          <c:showVal val="0"/>
          <c:showCatName val="0"/>
          <c:showSerName val="0"/>
          <c:showPercent val="0"/>
          <c:showBubbleSize val="0"/>
        </c:dLbls>
        <c:marker val="1"/>
        <c:smooth val="0"/>
        <c:axId val="406662856"/>
        <c:axId val="406663248"/>
      </c:lineChart>
      <c:catAx>
        <c:axId val="403716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662464"/>
        <c:crosses val="autoZero"/>
        <c:auto val="0"/>
        <c:lblAlgn val="ctr"/>
        <c:lblOffset val="100"/>
        <c:tickLblSkip val="1"/>
        <c:tickMarkSkip val="1"/>
        <c:noMultiLvlLbl val="0"/>
      </c:catAx>
      <c:valAx>
        <c:axId val="40666246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3716896"/>
        <c:crosses val="autoZero"/>
        <c:crossBetween val="between"/>
        <c:majorUnit val="5"/>
        <c:minorUnit val="5"/>
      </c:valAx>
      <c:catAx>
        <c:axId val="406662856"/>
        <c:scaling>
          <c:orientation val="minMax"/>
        </c:scaling>
        <c:delete val="1"/>
        <c:axPos val="b"/>
        <c:numFmt formatCode="General" sourceLinked="1"/>
        <c:majorTickMark val="out"/>
        <c:minorTickMark val="none"/>
        <c:tickLblPos val="none"/>
        <c:crossAx val="406663248"/>
        <c:crosses val="autoZero"/>
        <c:auto val="0"/>
        <c:lblAlgn val="ctr"/>
        <c:lblOffset val="100"/>
        <c:noMultiLvlLbl val="0"/>
      </c:catAx>
      <c:valAx>
        <c:axId val="40666324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66285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6664032"/>
        <c:axId val="406664424"/>
      </c:barChart>
      <c:catAx>
        <c:axId val="40666403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664424"/>
        <c:crosses val="autoZero"/>
        <c:auto val="1"/>
        <c:lblAlgn val="ctr"/>
        <c:lblOffset val="100"/>
        <c:tickMarkSkip val="1"/>
        <c:noMultiLvlLbl val="0"/>
      </c:catAx>
      <c:valAx>
        <c:axId val="40666442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664032"/>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ser>
        <c:dLbls>
          <c:showLegendKey val="0"/>
          <c:showVal val="0"/>
          <c:showCatName val="0"/>
          <c:showSerName val="0"/>
          <c:showPercent val="0"/>
          <c:showBubbleSize val="0"/>
        </c:dLbls>
        <c:gapWidth val="50"/>
        <c:axId val="406665208"/>
        <c:axId val="4066656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ser>
        <c:dLbls>
          <c:showLegendKey val="0"/>
          <c:showVal val="0"/>
          <c:showCatName val="0"/>
          <c:showSerName val="0"/>
          <c:showPercent val="0"/>
          <c:showBubbleSize val="0"/>
        </c:dLbls>
        <c:marker val="1"/>
        <c:smooth val="0"/>
        <c:axId val="406665992"/>
        <c:axId val="406666384"/>
      </c:lineChart>
      <c:catAx>
        <c:axId val="4066652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665600"/>
        <c:crosses val="autoZero"/>
        <c:auto val="0"/>
        <c:lblAlgn val="ctr"/>
        <c:lblOffset val="100"/>
        <c:tickLblSkip val="1"/>
        <c:tickMarkSkip val="1"/>
        <c:noMultiLvlLbl val="0"/>
      </c:catAx>
      <c:valAx>
        <c:axId val="40666560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665208"/>
        <c:crosses val="autoZero"/>
        <c:crossBetween val="between"/>
        <c:majorUnit val="10"/>
        <c:minorUnit val="5"/>
      </c:valAx>
      <c:catAx>
        <c:axId val="406665992"/>
        <c:scaling>
          <c:orientation val="minMax"/>
        </c:scaling>
        <c:delete val="1"/>
        <c:axPos val="b"/>
        <c:numFmt formatCode="General" sourceLinked="1"/>
        <c:majorTickMark val="out"/>
        <c:minorTickMark val="none"/>
        <c:tickLblPos val="none"/>
        <c:crossAx val="406666384"/>
        <c:crosses val="autoZero"/>
        <c:auto val="0"/>
        <c:lblAlgn val="ctr"/>
        <c:lblOffset val="100"/>
        <c:noMultiLvlLbl val="0"/>
      </c:catAx>
      <c:valAx>
        <c:axId val="406666384"/>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665992"/>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6667168"/>
        <c:axId val="406667560"/>
      </c:barChart>
      <c:catAx>
        <c:axId val="40666716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667560"/>
        <c:crosses val="autoZero"/>
        <c:auto val="1"/>
        <c:lblAlgn val="ctr"/>
        <c:lblOffset val="100"/>
        <c:tickMarkSkip val="1"/>
        <c:noMultiLvlLbl val="0"/>
      </c:catAx>
      <c:valAx>
        <c:axId val="40666756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66716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accent2">
                  <a:lumMod val="60000"/>
                  <a:lumOff val="40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ser>
        <c:dLbls>
          <c:showLegendKey val="0"/>
          <c:showVal val="0"/>
          <c:showCatName val="0"/>
          <c:showSerName val="0"/>
          <c:showPercent val="0"/>
          <c:showBubbleSize val="0"/>
        </c:dLbls>
        <c:gapWidth val="50"/>
        <c:axId val="406668344"/>
        <c:axId val="40666873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ser>
        <c:dLbls>
          <c:showLegendKey val="0"/>
          <c:showVal val="0"/>
          <c:showCatName val="0"/>
          <c:showSerName val="0"/>
          <c:showPercent val="0"/>
          <c:showBubbleSize val="0"/>
        </c:dLbls>
        <c:marker val="1"/>
        <c:smooth val="0"/>
        <c:axId val="404336264"/>
        <c:axId val="404335088"/>
      </c:lineChart>
      <c:catAx>
        <c:axId val="40666834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668736"/>
        <c:crosses val="autoZero"/>
        <c:auto val="0"/>
        <c:lblAlgn val="ctr"/>
        <c:lblOffset val="100"/>
        <c:tickLblSkip val="1"/>
        <c:tickMarkSkip val="1"/>
        <c:noMultiLvlLbl val="0"/>
      </c:catAx>
      <c:valAx>
        <c:axId val="406668736"/>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668344"/>
        <c:crosses val="autoZero"/>
        <c:crossBetween val="between"/>
        <c:majorUnit val="10"/>
        <c:minorUnit val="5"/>
      </c:valAx>
      <c:catAx>
        <c:axId val="404336264"/>
        <c:scaling>
          <c:orientation val="minMax"/>
        </c:scaling>
        <c:delete val="1"/>
        <c:axPos val="b"/>
        <c:numFmt formatCode="General" sourceLinked="1"/>
        <c:majorTickMark val="out"/>
        <c:minorTickMark val="none"/>
        <c:tickLblPos val="none"/>
        <c:crossAx val="404335088"/>
        <c:crosses val="autoZero"/>
        <c:auto val="0"/>
        <c:lblAlgn val="ctr"/>
        <c:lblOffset val="100"/>
        <c:noMultiLvlLbl val="0"/>
      </c:catAx>
      <c:valAx>
        <c:axId val="4043350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33626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3865088"/>
        <c:axId val="403864696"/>
      </c:barChart>
      <c:catAx>
        <c:axId val="40386508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864696"/>
        <c:crosses val="autoZero"/>
        <c:auto val="1"/>
        <c:lblAlgn val="ctr"/>
        <c:lblOffset val="100"/>
        <c:tickMarkSkip val="1"/>
        <c:noMultiLvlLbl val="0"/>
      </c:catAx>
      <c:valAx>
        <c:axId val="40386469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86508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accent2">
                  <a:lumMod val="60000"/>
                  <a:lumOff val="40000"/>
                </a:schemeClr>
              </a:solidFill>
              <a:ln w="33503">
                <a:noFill/>
              </a:ln>
            </c:spPr>
          </c:dPt>
          <c:dPt>
            <c:idx val="11"/>
            <c:invertIfNegative val="0"/>
            <c:bubble3D val="0"/>
            <c:spPr>
              <a:solidFill>
                <a:schemeClr val="accent2">
                  <a:lumMod val="60000"/>
                  <a:lumOff val="40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ser>
        <c:dLbls>
          <c:showLegendKey val="0"/>
          <c:showVal val="0"/>
          <c:showCatName val="0"/>
          <c:showSerName val="0"/>
          <c:showPercent val="0"/>
          <c:showBubbleSize val="0"/>
        </c:dLbls>
        <c:gapWidth val="50"/>
        <c:axId val="403859992"/>
        <c:axId val="40385920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bubble3D val="0"/>
          </c:dPt>
          <c:dPt>
            <c:idx val="11"/>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ser>
        <c:dLbls>
          <c:showLegendKey val="0"/>
          <c:showVal val="0"/>
          <c:showCatName val="0"/>
          <c:showSerName val="0"/>
          <c:showPercent val="0"/>
          <c:showBubbleSize val="0"/>
        </c:dLbls>
        <c:marker val="1"/>
        <c:smooth val="0"/>
        <c:axId val="403858816"/>
        <c:axId val="403858424"/>
      </c:lineChart>
      <c:catAx>
        <c:axId val="4038599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3859208"/>
        <c:crosses val="autoZero"/>
        <c:auto val="0"/>
        <c:lblAlgn val="ctr"/>
        <c:lblOffset val="100"/>
        <c:tickLblSkip val="1"/>
        <c:tickMarkSkip val="1"/>
        <c:noMultiLvlLbl val="0"/>
      </c:catAx>
      <c:valAx>
        <c:axId val="403859208"/>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3859992"/>
        <c:crosses val="autoZero"/>
        <c:crossBetween val="between"/>
        <c:majorUnit val="10"/>
        <c:minorUnit val="5"/>
      </c:valAx>
      <c:catAx>
        <c:axId val="403858816"/>
        <c:scaling>
          <c:orientation val="minMax"/>
        </c:scaling>
        <c:delete val="1"/>
        <c:axPos val="b"/>
        <c:numFmt formatCode="General" sourceLinked="1"/>
        <c:majorTickMark val="out"/>
        <c:minorTickMark val="none"/>
        <c:tickLblPos val="none"/>
        <c:crossAx val="403858424"/>
        <c:crosses val="autoZero"/>
        <c:auto val="0"/>
        <c:lblAlgn val="ctr"/>
        <c:lblOffset val="100"/>
        <c:noMultiLvlLbl val="0"/>
      </c:catAx>
      <c:valAx>
        <c:axId val="403858424"/>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38588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3714936"/>
        <c:axId val="403714544"/>
      </c:barChart>
      <c:catAx>
        <c:axId val="40371493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714544"/>
        <c:crosses val="autoZero"/>
        <c:auto val="1"/>
        <c:lblAlgn val="ctr"/>
        <c:lblOffset val="100"/>
        <c:tickMarkSkip val="1"/>
        <c:noMultiLvlLbl val="0"/>
      </c:catAx>
      <c:valAx>
        <c:axId val="40371454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371493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spPr>
              <a:solidFill>
                <a:schemeClr val="bg1">
                  <a:lumMod val="75000"/>
                </a:schemeClr>
              </a:solidFill>
              <a:ln w="33507">
                <a:noFill/>
              </a:ln>
            </c:spPr>
          </c:dPt>
          <c:dPt>
            <c:idx val="13"/>
            <c:invertIfNegative val="0"/>
            <c:bubble3D val="0"/>
            <c:spPr>
              <a:solidFill>
                <a:schemeClr val="bg1">
                  <a:lumMod val="75000"/>
                </a:schemeClr>
              </a:solidFill>
              <a:ln w="33507">
                <a:noFill/>
              </a:ln>
            </c:spPr>
          </c:dPt>
          <c:dPt>
            <c:idx val="14"/>
            <c:invertIfNegative val="0"/>
            <c:bubble3D val="0"/>
            <c:spPr>
              <a:solidFill>
                <a:schemeClr val="bg1">
                  <a:lumMod val="75000"/>
                </a:schemeClr>
              </a:solidFill>
              <a:ln w="33507">
                <a:noFill/>
              </a:ln>
            </c:spPr>
          </c:dPt>
          <c:dPt>
            <c:idx val="15"/>
            <c:invertIfNegative val="0"/>
            <c:bubble3D val="0"/>
            <c:spPr>
              <a:solidFill>
                <a:schemeClr val="bg1">
                  <a:lumMod val="75000"/>
                </a:schemeClr>
              </a:solidFill>
              <a:ln w="33507">
                <a:noFill/>
              </a:ln>
            </c:spPr>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ser>
        <c:dLbls>
          <c:showLegendKey val="0"/>
          <c:showVal val="0"/>
          <c:showCatName val="0"/>
          <c:showSerName val="0"/>
          <c:showPercent val="0"/>
          <c:showBubbleSize val="0"/>
        </c:dLbls>
        <c:gapWidth val="50"/>
        <c:axId val="327929592"/>
        <c:axId val="32792998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dLblPos val="b"/>
              <c:showLegendKey val="0"/>
              <c:showVal val="1"/>
              <c:showCatName val="0"/>
              <c:showSerName val="0"/>
              <c:showPercent val="0"/>
              <c:showBubbleSize val="0"/>
              <c:extLst>
                <c:ext xmlns:c15="http://schemas.microsoft.com/office/drawing/2012/chart" uri="{CE6537A1-D6FC-4f65-9D91-7224C49458BB}">
                  <c15:layout/>
                </c:ext>
              </c:extLst>
            </c:dLbl>
            <c:dLbl>
              <c:idx val="4"/>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dLblPos val="b"/>
              <c:showLegendKey val="0"/>
              <c:showVal val="1"/>
              <c:showCatName val="0"/>
              <c:showSerName val="0"/>
              <c:showPercent val="0"/>
              <c:showBubbleSize val="0"/>
              <c:extLst>
                <c:ext xmlns:c15="http://schemas.microsoft.com/office/drawing/2012/chart" uri="{CE6537A1-D6FC-4f65-9D91-7224C49458BB}">
                  <c15:layout/>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Lst>
            </c:dLbl>
            <c:dLbl>
              <c:idx val="7"/>
              <c:layout/>
              <c:dLblPos val="b"/>
              <c:showLegendKey val="0"/>
              <c:showVal val="1"/>
              <c:showCatName val="0"/>
              <c:showSerName val="0"/>
              <c:showPercent val="0"/>
              <c:showBubbleSize val="0"/>
              <c:extLst>
                <c:ext xmlns:c15="http://schemas.microsoft.com/office/drawing/2012/chart" uri="{CE6537A1-D6FC-4f65-9D91-7224C49458BB}">
                  <c15:layout/>
                </c:ext>
              </c:extLst>
            </c:dLbl>
            <c:dLbl>
              <c:idx val="8"/>
              <c:layout/>
              <c:dLblPos val="b"/>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ser>
        <c:dLbls>
          <c:showLegendKey val="0"/>
          <c:showVal val="0"/>
          <c:showCatName val="0"/>
          <c:showSerName val="0"/>
          <c:showPercent val="0"/>
          <c:showBubbleSize val="0"/>
        </c:dLbls>
        <c:marker val="1"/>
        <c:smooth val="0"/>
        <c:axId val="327930376"/>
        <c:axId val="327930768"/>
      </c:lineChart>
      <c:catAx>
        <c:axId val="327929592"/>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7929984"/>
        <c:crossesAt val="50"/>
        <c:auto val="1"/>
        <c:lblAlgn val="ctr"/>
        <c:lblOffset val="100"/>
        <c:tickLblSkip val="1"/>
        <c:tickMarkSkip val="1"/>
        <c:noMultiLvlLbl val="0"/>
      </c:catAx>
      <c:valAx>
        <c:axId val="32792998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7929592"/>
        <c:crosses val="autoZero"/>
        <c:crossBetween val="between"/>
        <c:majorUnit val="10"/>
      </c:valAx>
      <c:catAx>
        <c:axId val="327930376"/>
        <c:scaling>
          <c:orientation val="minMax"/>
        </c:scaling>
        <c:delete val="1"/>
        <c:axPos val="b"/>
        <c:numFmt formatCode="General" sourceLinked="1"/>
        <c:majorTickMark val="out"/>
        <c:minorTickMark val="none"/>
        <c:tickLblPos val="none"/>
        <c:crossAx val="327930768"/>
        <c:crosses val="autoZero"/>
        <c:auto val="1"/>
        <c:lblAlgn val="ctr"/>
        <c:lblOffset val="100"/>
        <c:noMultiLvlLbl val="0"/>
      </c:catAx>
      <c:valAx>
        <c:axId val="327930768"/>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793037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ser>
        <c:dLbls>
          <c:showLegendKey val="0"/>
          <c:showVal val="0"/>
          <c:showCatName val="0"/>
          <c:showSerName val="0"/>
          <c:showPercent val="0"/>
          <c:showBubbleSize val="0"/>
        </c:dLbls>
        <c:gapWidth val="50"/>
        <c:axId val="406950088"/>
        <c:axId val="40695048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circle"/>
              <c:size val="6"/>
            </c:marker>
            <c:bubble3D val="0"/>
          </c:dPt>
          <c:dPt>
            <c:idx val="11"/>
            <c:marker>
              <c:symbol val="circle"/>
              <c:size val="6"/>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ser>
        <c:dLbls>
          <c:showLegendKey val="0"/>
          <c:showVal val="0"/>
          <c:showCatName val="0"/>
          <c:showSerName val="0"/>
          <c:showPercent val="0"/>
          <c:showBubbleSize val="0"/>
        </c:dLbls>
        <c:marker val="1"/>
        <c:smooth val="0"/>
        <c:axId val="406950872"/>
        <c:axId val="406951264"/>
      </c:lineChart>
      <c:catAx>
        <c:axId val="40695008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0480"/>
        <c:crosses val="autoZero"/>
        <c:auto val="0"/>
        <c:lblAlgn val="ctr"/>
        <c:lblOffset val="100"/>
        <c:tickLblSkip val="1"/>
        <c:tickMarkSkip val="1"/>
        <c:noMultiLvlLbl val="0"/>
      </c:catAx>
      <c:valAx>
        <c:axId val="40695048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0088"/>
        <c:crosses val="autoZero"/>
        <c:crossBetween val="between"/>
        <c:majorUnit val="10"/>
        <c:minorUnit val="5"/>
      </c:valAx>
      <c:catAx>
        <c:axId val="406950872"/>
        <c:scaling>
          <c:orientation val="minMax"/>
        </c:scaling>
        <c:delete val="1"/>
        <c:axPos val="b"/>
        <c:numFmt formatCode="General" sourceLinked="1"/>
        <c:majorTickMark val="out"/>
        <c:minorTickMark val="none"/>
        <c:tickLblPos val="none"/>
        <c:crossAx val="406951264"/>
        <c:crosses val="autoZero"/>
        <c:auto val="0"/>
        <c:lblAlgn val="ctr"/>
        <c:lblOffset val="100"/>
        <c:noMultiLvlLbl val="0"/>
      </c:catAx>
      <c:valAx>
        <c:axId val="406951264"/>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0872"/>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6952048"/>
        <c:axId val="406951656"/>
      </c:barChart>
      <c:catAx>
        <c:axId val="40695204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1656"/>
        <c:crosses val="autoZero"/>
        <c:auto val="1"/>
        <c:lblAlgn val="ctr"/>
        <c:lblOffset val="100"/>
        <c:tickMarkSkip val="1"/>
        <c:noMultiLvlLbl val="0"/>
      </c:catAx>
      <c:valAx>
        <c:axId val="40695165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204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ser>
        <c:dLbls>
          <c:showLegendKey val="0"/>
          <c:showVal val="0"/>
          <c:showCatName val="0"/>
          <c:showSerName val="0"/>
          <c:showPercent val="0"/>
          <c:showBubbleSize val="0"/>
        </c:dLbls>
        <c:gapWidth val="50"/>
        <c:axId val="406948912"/>
        <c:axId val="406948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circle"/>
              <c:size val="6"/>
            </c:marker>
            <c:bubble3D val="0"/>
          </c:dPt>
          <c:dPt>
            <c:idx val="11"/>
            <c:marker>
              <c:symbol val="circle"/>
              <c:size val="6"/>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ser>
        <c:dLbls>
          <c:showLegendKey val="0"/>
          <c:showVal val="0"/>
          <c:showCatName val="0"/>
          <c:showSerName val="0"/>
          <c:showPercent val="0"/>
          <c:showBubbleSize val="0"/>
        </c:dLbls>
        <c:marker val="1"/>
        <c:smooth val="0"/>
        <c:axId val="406947736"/>
        <c:axId val="406952832"/>
      </c:lineChart>
      <c:catAx>
        <c:axId val="406948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8128"/>
        <c:crosses val="autoZero"/>
        <c:auto val="0"/>
        <c:lblAlgn val="ctr"/>
        <c:lblOffset val="100"/>
        <c:tickLblSkip val="1"/>
        <c:tickMarkSkip val="1"/>
        <c:noMultiLvlLbl val="0"/>
      </c:catAx>
      <c:valAx>
        <c:axId val="406948128"/>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912"/>
        <c:crosses val="autoZero"/>
        <c:crossBetween val="between"/>
        <c:majorUnit val="10"/>
        <c:minorUnit val="5"/>
      </c:valAx>
      <c:catAx>
        <c:axId val="406947736"/>
        <c:scaling>
          <c:orientation val="minMax"/>
        </c:scaling>
        <c:delete val="1"/>
        <c:axPos val="b"/>
        <c:numFmt formatCode="General" sourceLinked="1"/>
        <c:majorTickMark val="out"/>
        <c:minorTickMark val="none"/>
        <c:tickLblPos val="none"/>
        <c:crossAx val="406952832"/>
        <c:crosses val="autoZero"/>
        <c:auto val="0"/>
        <c:lblAlgn val="ctr"/>
        <c:lblOffset val="100"/>
        <c:noMultiLvlLbl val="0"/>
      </c:catAx>
      <c:valAx>
        <c:axId val="40695283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77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6954008"/>
        <c:axId val="406954400"/>
      </c:barChart>
      <c:catAx>
        <c:axId val="40695400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4400"/>
        <c:crosses val="autoZero"/>
        <c:auto val="1"/>
        <c:lblAlgn val="ctr"/>
        <c:lblOffset val="100"/>
        <c:tickMarkSkip val="1"/>
        <c:noMultiLvlLbl val="0"/>
      </c:catAx>
      <c:valAx>
        <c:axId val="40695440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400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accent2">
                  <a:lumMod val="60000"/>
                  <a:lumOff val="40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ser>
        <c:dLbls>
          <c:showLegendKey val="0"/>
          <c:showVal val="0"/>
          <c:showCatName val="0"/>
          <c:showSerName val="0"/>
          <c:showPercent val="0"/>
          <c:showBubbleSize val="0"/>
        </c:dLbls>
        <c:gapWidth val="50"/>
        <c:axId val="406955184"/>
        <c:axId val="4069555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circle"/>
              <c:size val="6"/>
            </c:marker>
            <c:bubble3D val="0"/>
          </c:dPt>
          <c:dPt>
            <c:idx val="11"/>
            <c:marker>
              <c:symbol val="triangle"/>
              <c:size val="6"/>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ser>
        <c:dLbls>
          <c:showLegendKey val="0"/>
          <c:showVal val="0"/>
          <c:showCatName val="0"/>
          <c:showSerName val="0"/>
          <c:showPercent val="0"/>
          <c:showBubbleSize val="0"/>
        </c:dLbls>
        <c:marker val="1"/>
        <c:smooth val="0"/>
        <c:axId val="406955968"/>
        <c:axId val="406956360"/>
      </c:lineChart>
      <c:catAx>
        <c:axId val="4069551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5576"/>
        <c:crosses val="autoZero"/>
        <c:auto val="0"/>
        <c:lblAlgn val="ctr"/>
        <c:lblOffset val="100"/>
        <c:tickLblSkip val="1"/>
        <c:tickMarkSkip val="1"/>
        <c:noMultiLvlLbl val="0"/>
      </c:catAx>
      <c:valAx>
        <c:axId val="406955576"/>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5184"/>
        <c:crosses val="autoZero"/>
        <c:crossBetween val="between"/>
        <c:majorUnit val="10"/>
        <c:minorUnit val="5"/>
      </c:valAx>
      <c:catAx>
        <c:axId val="406955968"/>
        <c:scaling>
          <c:orientation val="minMax"/>
        </c:scaling>
        <c:delete val="1"/>
        <c:axPos val="b"/>
        <c:numFmt formatCode="General" sourceLinked="1"/>
        <c:majorTickMark val="out"/>
        <c:minorTickMark val="none"/>
        <c:tickLblPos val="none"/>
        <c:crossAx val="406956360"/>
        <c:crosses val="autoZero"/>
        <c:auto val="0"/>
        <c:lblAlgn val="ctr"/>
        <c:lblOffset val="100"/>
        <c:noMultiLvlLbl val="0"/>
      </c:catAx>
      <c:valAx>
        <c:axId val="40695636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596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6958320"/>
        <c:axId val="406958712"/>
      </c:barChart>
      <c:catAx>
        <c:axId val="40695832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8712"/>
        <c:crosses val="autoZero"/>
        <c:auto val="1"/>
        <c:lblAlgn val="ctr"/>
        <c:lblOffset val="100"/>
        <c:tickMarkSkip val="1"/>
        <c:noMultiLvlLbl val="0"/>
      </c:catAx>
      <c:valAx>
        <c:axId val="40695871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832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accent2">
                  <a:lumMod val="60000"/>
                  <a:lumOff val="40000"/>
                </a:schemeClr>
              </a:solidFill>
              <a:ln w="33503">
                <a:noFill/>
              </a:ln>
            </c:spPr>
          </c:dPt>
          <c:dPt>
            <c:idx val="11"/>
            <c:invertIfNegative val="0"/>
            <c:bubble3D val="0"/>
            <c:spPr>
              <a:solidFill>
                <a:schemeClr val="accent2">
                  <a:lumMod val="60000"/>
                  <a:lumOff val="40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ser>
        <c:dLbls>
          <c:showLegendKey val="0"/>
          <c:showVal val="0"/>
          <c:showCatName val="0"/>
          <c:showSerName val="0"/>
          <c:showPercent val="0"/>
          <c:showBubbleSize val="0"/>
        </c:dLbls>
        <c:gapWidth val="50"/>
        <c:axId val="406961848"/>
        <c:axId val="4069622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triangle"/>
              <c:size val="6"/>
            </c:marker>
            <c:bubble3D val="0"/>
          </c:dPt>
          <c:dPt>
            <c:idx val="11"/>
            <c:marker>
              <c:symbol val="triangle"/>
              <c:size val="6"/>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ser>
        <c:dLbls>
          <c:showLegendKey val="0"/>
          <c:showVal val="0"/>
          <c:showCatName val="0"/>
          <c:showSerName val="0"/>
          <c:showPercent val="0"/>
          <c:showBubbleSize val="0"/>
        </c:dLbls>
        <c:marker val="1"/>
        <c:smooth val="0"/>
        <c:axId val="406962632"/>
        <c:axId val="406963024"/>
      </c:lineChart>
      <c:catAx>
        <c:axId val="4069618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62240"/>
        <c:crosses val="autoZero"/>
        <c:auto val="0"/>
        <c:lblAlgn val="ctr"/>
        <c:lblOffset val="100"/>
        <c:tickLblSkip val="1"/>
        <c:tickMarkSkip val="1"/>
        <c:noMultiLvlLbl val="0"/>
      </c:catAx>
      <c:valAx>
        <c:axId val="406962240"/>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61848"/>
        <c:crosses val="autoZero"/>
        <c:crossBetween val="between"/>
        <c:majorUnit val="10"/>
        <c:minorUnit val="5"/>
      </c:valAx>
      <c:catAx>
        <c:axId val="406962632"/>
        <c:scaling>
          <c:orientation val="minMax"/>
        </c:scaling>
        <c:delete val="1"/>
        <c:axPos val="b"/>
        <c:numFmt formatCode="General" sourceLinked="1"/>
        <c:majorTickMark val="out"/>
        <c:minorTickMark val="none"/>
        <c:tickLblPos val="none"/>
        <c:crossAx val="406963024"/>
        <c:crosses val="autoZero"/>
        <c:auto val="0"/>
        <c:lblAlgn val="ctr"/>
        <c:lblOffset val="100"/>
        <c:noMultiLvlLbl val="0"/>
      </c:catAx>
      <c:valAx>
        <c:axId val="406963024"/>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62632"/>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8104064"/>
        <c:axId val="408104456"/>
      </c:barChart>
      <c:catAx>
        <c:axId val="40810406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04456"/>
        <c:crosses val="autoZero"/>
        <c:auto val="1"/>
        <c:lblAlgn val="ctr"/>
        <c:lblOffset val="100"/>
        <c:tickMarkSkip val="1"/>
        <c:noMultiLvlLbl val="0"/>
      </c:catAx>
      <c:valAx>
        <c:axId val="40810445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0406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bg1">
                  <a:lumMod val="75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ser>
        <c:dLbls>
          <c:showLegendKey val="0"/>
          <c:showVal val="0"/>
          <c:showCatName val="0"/>
          <c:showSerName val="0"/>
          <c:showPercent val="0"/>
          <c:showBubbleSize val="0"/>
        </c:dLbls>
        <c:gapWidth val="50"/>
        <c:axId val="408105240"/>
        <c:axId val="4081056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bubble3D val="0"/>
          </c:dPt>
          <c:dPt>
            <c:idx val="9"/>
            <c:bubble3D val="0"/>
          </c:dPt>
          <c:dPt>
            <c:idx val="10"/>
            <c:bubble3D val="0"/>
          </c:dPt>
          <c:dPt>
            <c:idx val="11"/>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ser>
        <c:dLbls>
          <c:showLegendKey val="0"/>
          <c:showVal val="0"/>
          <c:showCatName val="0"/>
          <c:showSerName val="0"/>
          <c:showPercent val="0"/>
          <c:showBubbleSize val="0"/>
        </c:dLbls>
        <c:marker val="1"/>
        <c:smooth val="0"/>
        <c:axId val="408106024"/>
        <c:axId val="408106416"/>
      </c:lineChart>
      <c:catAx>
        <c:axId val="40810524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05632"/>
        <c:crosses val="autoZero"/>
        <c:auto val="0"/>
        <c:lblAlgn val="ctr"/>
        <c:lblOffset val="100"/>
        <c:tickLblSkip val="1"/>
        <c:tickMarkSkip val="1"/>
        <c:noMultiLvlLbl val="0"/>
      </c:catAx>
      <c:valAx>
        <c:axId val="408105632"/>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05240"/>
        <c:crosses val="autoZero"/>
        <c:crossBetween val="between"/>
        <c:majorUnit val="10"/>
        <c:minorUnit val="5"/>
      </c:valAx>
      <c:catAx>
        <c:axId val="408106024"/>
        <c:scaling>
          <c:orientation val="minMax"/>
        </c:scaling>
        <c:delete val="1"/>
        <c:axPos val="b"/>
        <c:numFmt formatCode="General" sourceLinked="1"/>
        <c:majorTickMark val="out"/>
        <c:minorTickMark val="none"/>
        <c:tickLblPos val="none"/>
        <c:crossAx val="408106416"/>
        <c:crosses val="autoZero"/>
        <c:auto val="0"/>
        <c:lblAlgn val="ctr"/>
        <c:lblOffset val="100"/>
        <c:noMultiLvlLbl val="0"/>
      </c:catAx>
      <c:valAx>
        <c:axId val="408106416"/>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0602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8107200"/>
        <c:axId val="408107592"/>
      </c:barChart>
      <c:catAx>
        <c:axId val="40810720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07592"/>
        <c:crosses val="autoZero"/>
        <c:auto val="1"/>
        <c:lblAlgn val="ctr"/>
        <c:lblOffset val="100"/>
        <c:tickMarkSkip val="1"/>
        <c:noMultiLvlLbl val="0"/>
      </c:catAx>
      <c:valAx>
        <c:axId val="40810759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0720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9092344"/>
        <c:axId val="329092736"/>
      </c:barChart>
      <c:catAx>
        <c:axId val="32909234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092736"/>
        <c:crosses val="autoZero"/>
        <c:auto val="1"/>
        <c:lblAlgn val="ctr"/>
        <c:lblOffset val="100"/>
        <c:tickMarkSkip val="1"/>
        <c:noMultiLvlLbl val="0"/>
      </c:catAx>
      <c:valAx>
        <c:axId val="32909273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092344"/>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bg1">
                  <a:lumMod val="75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ser>
        <c:dLbls>
          <c:showLegendKey val="0"/>
          <c:showVal val="0"/>
          <c:showCatName val="0"/>
          <c:showSerName val="0"/>
          <c:showPercent val="0"/>
          <c:showBubbleSize val="0"/>
        </c:dLbls>
        <c:gapWidth val="50"/>
        <c:axId val="408108376"/>
        <c:axId val="408108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bubble3D val="0"/>
          </c:dPt>
          <c:dPt>
            <c:idx val="8"/>
            <c:bubble3D val="0"/>
          </c:dPt>
          <c:dPt>
            <c:idx val="9"/>
            <c:bubble3D val="0"/>
          </c:dPt>
          <c:dPt>
            <c:idx val="10"/>
            <c:bubble3D val="0"/>
          </c:dPt>
          <c:dPt>
            <c:idx val="11"/>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ser>
        <c:dLbls>
          <c:showLegendKey val="0"/>
          <c:showVal val="0"/>
          <c:showCatName val="0"/>
          <c:showSerName val="0"/>
          <c:showPercent val="0"/>
          <c:showBubbleSize val="0"/>
        </c:dLbls>
        <c:marker val="1"/>
        <c:smooth val="0"/>
        <c:axId val="408109160"/>
        <c:axId val="408109552"/>
      </c:lineChart>
      <c:catAx>
        <c:axId val="408108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08768"/>
        <c:crosses val="autoZero"/>
        <c:auto val="0"/>
        <c:lblAlgn val="ctr"/>
        <c:lblOffset val="100"/>
        <c:tickLblSkip val="1"/>
        <c:tickMarkSkip val="1"/>
        <c:noMultiLvlLbl val="0"/>
      </c:catAx>
      <c:valAx>
        <c:axId val="40810876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08376"/>
        <c:crosses val="autoZero"/>
        <c:crossBetween val="between"/>
        <c:majorUnit val="10"/>
        <c:minorUnit val="5"/>
      </c:valAx>
      <c:catAx>
        <c:axId val="408109160"/>
        <c:scaling>
          <c:orientation val="minMax"/>
        </c:scaling>
        <c:delete val="1"/>
        <c:axPos val="b"/>
        <c:numFmt formatCode="General" sourceLinked="1"/>
        <c:majorTickMark val="out"/>
        <c:minorTickMark val="none"/>
        <c:tickLblPos val="none"/>
        <c:crossAx val="408109552"/>
        <c:crosses val="autoZero"/>
        <c:auto val="0"/>
        <c:lblAlgn val="ctr"/>
        <c:lblOffset val="100"/>
        <c:noMultiLvlLbl val="0"/>
      </c:catAx>
      <c:valAx>
        <c:axId val="40810955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0916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8110336"/>
        <c:axId val="408110728"/>
      </c:barChart>
      <c:catAx>
        <c:axId val="40811033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10728"/>
        <c:crosses val="autoZero"/>
        <c:auto val="1"/>
        <c:lblAlgn val="ctr"/>
        <c:lblOffset val="100"/>
        <c:tickMarkSkip val="1"/>
        <c:noMultiLvlLbl val="0"/>
      </c:catAx>
      <c:valAx>
        <c:axId val="40811072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1033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spPr>
              <a:solidFill>
                <a:schemeClr val="bg1">
                  <a:lumMod val="75000"/>
                </a:schemeClr>
              </a:solidFill>
              <a:ln w="33503">
                <a:noFill/>
              </a:ln>
            </c:spPr>
          </c:dPt>
          <c:dPt>
            <c:idx val="1"/>
            <c:invertIfNegative val="0"/>
            <c:bubble3D val="0"/>
            <c:spPr>
              <a:solidFill>
                <a:schemeClr val="bg1">
                  <a:lumMod val="75000"/>
                </a:schemeClr>
              </a:solidFill>
              <a:ln w="33503">
                <a:noFill/>
              </a:ln>
            </c:spPr>
          </c:dPt>
          <c:dPt>
            <c:idx val="2"/>
            <c:invertIfNegative val="0"/>
            <c:bubble3D val="0"/>
            <c:spPr>
              <a:solidFill>
                <a:schemeClr val="bg1">
                  <a:lumMod val="75000"/>
                </a:schemeClr>
              </a:solidFill>
              <a:ln w="33503">
                <a:noFill/>
              </a:ln>
            </c:spPr>
          </c:dPt>
          <c:dPt>
            <c:idx val="3"/>
            <c:invertIfNegative val="0"/>
            <c:bubble3D val="0"/>
            <c:spPr>
              <a:solidFill>
                <a:schemeClr val="bg1">
                  <a:lumMod val="75000"/>
                </a:schemeClr>
              </a:solidFill>
              <a:ln w="33503">
                <a:noFill/>
              </a:ln>
            </c:spPr>
          </c:dPt>
          <c:dPt>
            <c:idx val="4"/>
            <c:invertIfNegative val="0"/>
            <c:bubble3D val="0"/>
            <c:spPr>
              <a:solidFill>
                <a:schemeClr val="bg1">
                  <a:lumMod val="75000"/>
                </a:schemeClr>
              </a:solidFill>
              <a:ln w="33503">
                <a:noFill/>
              </a:ln>
            </c:spPr>
          </c:dPt>
          <c:dPt>
            <c:idx val="5"/>
            <c:invertIfNegative val="0"/>
            <c:bubble3D val="0"/>
            <c:spPr>
              <a:solidFill>
                <a:schemeClr val="bg1">
                  <a:lumMod val="75000"/>
                </a:schemeClr>
              </a:solidFill>
              <a:ln w="33503">
                <a:noFill/>
              </a:ln>
            </c:spPr>
          </c:dPt>
          <c:dPt>
            <c:idx val="6"/>
            <c:invertIfNegative val="0"/>
            <c:bubble3D val="0"/>
            <c:spPr>
              <a:solidFill>
                <a:schemeClr val="bg1">
                  <a:lumMod val="75000"/>
                </a:schemeClr>
              </a:solidFill>
              <a:ln w="33503">
                <a:noFill/>
              </a:ln>
            </c:spPr>
          </c:dPt>
          <c:dPt>
            <c:idx val="7"/>
            <c:invertIfNegative val="0"/>
            <c:bubble3D val="0"/>
            <c:spPr>
              <a:solidFill>
                <a:schemeClr val="bg1">
                  <a:lumMod val="75000"/>
                </a:schemeClr>
              </a:solidFill>
              <a:ln w="33503">
                <a:noFill/>
              </a:ln>
            </c:spPr>
          </c:dPt>
          <c:dPt>
            <c:idx val="8"/>
            <c:invertIfNegative val="0"/>
            <c:bubble3D val="0"/>
            <c:spPr>
              <a:solidFill>
                <a:schemeClr val="bg1">
                  <a:lumMod val="75000"/>
                </a:schemeClr>
              </a:solidFill>
              <a:ln w="33503">
                <a:noFill/>
              </a:ln>
            </c:spPr>
          </c:dPt>
          <c:dPt>
            <c:idx val="9"/>
            <c:invertIfNegative val="0"/>
            <c:bubble3D val="0"/>
            <c:spPr>
              <a:solidFill>
                <a:schemeClr val="bg1">
                  <a:lumMod val="75000"/>
                </a:schemeClr>
              </a:solidFill>
              <a:ln w="33503">
                <a:noFill/>
              </a:ln>
            </c:spPr>
          </c:dPt>
          <c:dPt>
            <c:idx val="10"/>
            <c:invertIfNegative val="0"/>
            <c:bubble3D val="0"/>
            <c:spPr>
              <a:solidFill>
                <a:schemeClr val="bg1">
                  <a:lumMod val="75000"/>
                </a:schemeClr>
              </a:solidFill>
              <a:ln w="33503">
                <a:noFill/>
              </a:ln>
            </c:spPr>
          </c:dPt>
          <c:dPt>
            <c:idx val="11"/>
            <c:invertIfNegative val="0"/>
            <c:bubble3D val="0"/>
            <c:spPr>
              <a:solidFill>
                <a:schemeClr val="bg1">
                  <a:lumMod val="75000"/>
                </a:schemeClr>
              </a:solidFill>
              <a:ln w="33503">
                <a:noFill/>
              </a:ln>
            </c:spPr>
          </c:dPt>
          <c:dPt>
            <c:idx val="12"/>
            <c:invertIfNegative val="0"/>
            <c:bubble3D val="0"/>
            <c:spPr>
              <a:solidFill>
                <a:schemeClr val="accent2">
                  <a:lumMod val="60000"/>
                  <a:lumOff val="40000"/>
                </a:schemeClr>
              </a:solidFill>
              <a:ln w="33503">
                <a:noFill/>
              </a:ln>
            </c:spPr>
          </c:dPt>
          <c:dPt>
            <c:idx val="13"/>
            <c:invertIfNegative val="0"/>
            <c:bubble3D val="0"/>
            <c:spPr>
              <a:solidFill>
                <a:schemeClr val="accent2">
                  <a:lumMod val="60000"/>
                  <a:lumOff val="40000"/>
                </a:schemeClr>
              </a:solidFill>
              <a:ln w="33503">
                <a:noFill/>
              </a:ln>
            </c:spPr>
          </c:dPt>
          <c:dPt>
            <c:idx val="14"/>
            <c:invertIfNegative val="0"/>
            <c:bubble3D val="0"/>
            <c:spPr>
              <a:solidFill>
                <a:schemeClr val="accent2">
                  <a:lumMod val="60000"/>
                  <a:lumOff val="40000"/>
                </a:schemeClr>
              </a:solidFill>
              <a:ln w="33503">
                <a:noFill/>
              </a:ln>
            </c:spPr>
          </c:dPt>
          <c:dPt>
            <c:idx val="15"/>
            <c:invertIfNegative val="0"/>
            <c:bubble3D val="0"/>
            <c:spPr>
              <a:solidFill>
                <a:schemeClr val="accent2">
                  <a:lumMod val="60000"/>
                  <a:lumOff val="40000"/>
                </a:schemeClr>
              </a:solidFill>
              <a:ln w="33503">
                <a:noFill/>
              </a:ln>
            </c:spPr>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ser>
        <c:dLbls>
          <c:showLegendKey val="0"/>
          <c:showVal val="0"/>
          <c:showCatName val="0"/>
          <c:showSerName val="0"/>
          <c:showPercent val="0"/>
          <c:showBubbleSize val="0"/>
        </c:dLbls>
        <c:gapWidth val="50"/>
        <c:axId val="405229064"/>
        <c:axId val="409287432"/>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dPt>
          <c:dPt>
            <c:idx val="8"/>
            <c:bubble3D val="0"/>
          </c:dPt>
          <c:dPt>
            <c:idx val="9"/>
            <c:bubble3D val="0"/>
          </c:dPt>
          <c:dPt>
            <c:idx val="10"/>
            <c:bubble3D val="0"/>
          </c:dPt>
          <c:dPt>
            <c:idx val="11"/>
            <c:bubble3D val="0"/>
          </c:dPt>
          <c:dPt>
            <c:idx val="12"/>
            <c:marker>
              <c:symbol val="none"/>
            </c:marker>
            <c:bubble3D val="0"/>
          </c:dPt>
          <c:dPt>
            <c:idx val="13"/>
            <c:marker>
              <c:symbol val="none"/>
            </c:marker>
            <c:bubble3D val="0"/>
          </c:dPt>
          <c:dPt>
            <c:idx val="14"/>
            <c:marker>
              <c:symbol val="none"/>
            </c:marker>
            <c:bubble3D val="0"/>
          </c:dPt>
          <c:dPt>
            <c:idx val="15"/>
            <c:marker>
              <c:symbol val="none"/>
            </c:marker>
            <c:bubble3D val="0"/>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ser>
        <c:dLbls>
          <c:showLegendKey val="0"/>
          <c:showVal val="0"/>
          <c:showCatName val="0"/>
          <c:showSerName val="0"/>
          <c:showPercent val="0"/>
          <c:showBubbleSize val="0"/>
        </c:dLbls>
        <c:marker val="1"/>
        <c:smooth val="0"/>
        <c:axId val="409287824"/>
        <c:axId val="409288216"/>
      </c:lineChart>
      <c:catAx>
        <c:axId val="4052290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287432"/>
        <c:crosses val="autoZero"/>
        <c:auto val="0"/>
        <c:lblAlgn val="ctr"/>
        <c:lblOffset val="100"/>
        <c:tickLblSkip val="1"/>
        <c:tickMarkSkip val="1"/>
        <c:noMultiLvlLbl val="0"/>
      </c:catAx>
      <c:valAx>
        <c:axId val="409287432"/>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229064"/>
        <c:crosses val="autoZero"/>
        <c:crossBetween val="between"/>
        <c:majorUnit val="10"/>
        <c:minorUnit val="5"/>
      </c:valAx>
      <c:catAx>
        <c:axId val="409287824"/>
        <c:scaling>
          <c:orientation val="minMax"/>
        </c:scaling>
        <c:delete val="1"/>
        <c:axPos val="b"/>
        <c:numFmt formatCode="General" sourceLinked="1"/>
        <c:majorTickMark val="out"/>
        <c:minorTickMark val="none"/>
        <c:tickLblPos val="none"/>
        <c:crossAx val="409288216"/>
        <c:crosses val="autoZero"/>
        <c:auto val="0"/>
        <c:lblAlgn val="ctr"/>
        <c:lblOffset val="100"/>
        <c:noMultiLvlLbl val="0"/>
      </c:catAx>
      <c:valAx>
        <c:axId val="409288216"/>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28782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ser>
        <c:dLbls>
          <c:showLegendKey val="0"/>
          <c:showVal val="0"/>
          <c:showCatName val="0"/>
          <c:showSerName val="0"/>
          <c:showPercent val="0"/>
          <c:showBubbleSize val="0"/>
        </c:dLbls>
        <c:gapWidth val="70"/>
        <c:axId val="409289000"/>
        <c:axId val="409289392"/>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ser>
        <c:dLbls>
          <c:showLegendKey val="0"/>
          <c:showVal val="0"/>
          <c:showCatName val="0"/>
          <c:showSerName val="0"/>
          <c:showPercent val="0"/>
          <c:showBubbleSize val="0"/>
        </c:dLbls>
        <c:marker val="1"/>
        <c:smooth val="0"/>
        <c:axId val="409290176"/>
        <c:axId val="409289784"/>
      </c:lineChart>
      <c:catAx>
        <c:axId val="409289000"/>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09289392"/>
        <c:crosses val="autoZero"/>
        <c:auto val="1"/>
        <c:lblAlgn val="ctr"/>
        <c:lblOffset val="100"/>
        <c:noMultiLvlLbl val="0"/>
      </c:catAx>
      <c:valAx>
        <c:axId val="409289392"/>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09289000"/>
        <c:crosses val="autoZero"/>
        <c:crossBetween val="between"/>
        <c:majorUnit val="25"/>
      </c:valAx>
      <c:valAx>
        <c:axId val="409289784"/>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09290176"/>
        <c:crosses val="max"/>
        <c:crossBetween val="between"/>
      </c:valAx>
      <c:catAx>
        <c:axId val="409290176"/>
        <c:scaling>
          <c:orientation val="minMax"/>
        </c:scaling>
        <c:delete val="1"/>
        <c:axPos val="b"/>
        <c:numFmt formatCode="General" sourceLinked="1"/>
        <c:majorTickMark val="out"/>
        <c:minorTickMark val="none"/>
        <c:tickLblPos val="nextTo"/>
        <c:crossAx val="40928978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ser>
        <c:dLbls>
          <c:showLegendKey val="0"/>
          <c:showVal val="0"/>
          <c:showCatName val="0"/>
          <c:showSerName val="0"/>
          <c:showPercent val="0"/>
          <c:showBubbleSize val="0"/>
        </c:dLbls>
        <c:gapWidth val="70"/>
        <c:axId val="409293312"/>
        <c:axId val="409293704"/>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ser>
        <c:dLbls>
          <c:showLegendKey val="0"/>
          <c:showVal val="0"/>
          <c:showCatName val="0"/>
          <c:showSerName val="0"/>
          <c:showPercent val="0"/>
          <c:showBubbleSize val="0"/>
        </c:dLbls>
        <c:marker val="1"/>
        <c:smooth val="0"/>
        <c:axId val="409294488"/>
        <c:axId val="409294096"/>
      </c:lineChart>
      <c:catAx>
        <c:axId val="409293312"/>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09293704"/>
        <c:crosses val="autoZero"/>
        <c:auto val="1"/>
        <c:lblAlgn val="ctr"/>
        <c:lblOffset val="100"/>
        <c:noMultiLvlLbl val="0"/>
      </c:catAx>
      <c:valAx>
        <c:axId val="40929370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09293312"/>
        <c:crosses val="autoZero"/>
        <c:crossBetween val="between"/>
        <c:majorUnit val="25"/>
      </c:valAx>
      <c:valAx>
        <c:axId val="409294096"/>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94488"/>
        <c:crosses val="max"/>
        <c:crossBetween val="between"/>
      </c:valAx>
      <c:catAx>
        <c:axId val="409294488"/>
        <c:scaling>
          <c:orientation val="minMax"/>
        </c:scaling>
        <c:delete val="1"/>
        <c:axPos val="b"/>
        <c:numFmt formatCode="General" sourceLinked="1"/>
        <c:majorTickMark val="out"/>
        <c:minorTickMark val="none"/>
        <c:tickLblPos val="nextTo"/>
        <c:crossAx val="409294096"/>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ser>
        <c:dLbls>
          <c:showLegendKey val="0"/>
          <c:showVal val="0"/>
          <c:showCatName val="0"/>
          <c:showSerName val="0"/>
          <c:showPercent val="0"/>
          <c:showBubbleSize val="0"/>
        </c:dLbls>
        <c:gapWidth val="70"/>
        <c:axId val="409298800"/>
        <c:axId val="409299192"/>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ser>
        <c:dLbls>
          <c:showLegendKey val="0"/>
          <c:showVal val="0"/>
          <c:showCatName val="0"/>
          <c:showSerName val="0"/>
          <c:showPercent val="0"/>
          <c:showBubbleSize val="0"/>
        </c:dLbls>
        <c:marker val="1"/>
        <c:smooth val="0"/>
        <c:axId val="409299976"/>
        <c:axId val="409299584"/>
      </c:lineChart>
      <c:catAx>
        <c:axId val="409298800"/>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09299192"/>
        <c:crosses val="autoZero"/>
        <c:auto val="1"/>
        <c:lblAlgn val="ctr"/>
        <c:lblOffset val="100"/>
        <c:noMultiLvlLbl val="0"/>
      </c:catAx>
      <c:valAx>
        <c:axId val="409299192"/>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09298800"/>
        <c:crosses val="autoZero"/>
        <c:crossBetween val="between"/>
        <c:majorUnit val="25"/>
      </c:valAx>
      <c:valAx>
        <c:axId val="409299584"/>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99976"/>
        <c:crosses val="max"/>
        <c:crossBetween val="between"/>
      </c:valAx>
      <c:catAx>
        <c:axId val="409299976"/>
        <c:scaling>
          <c:orientation val="minMax"/>
        </c:scaling>
        <c:delete val="1"/>
        <c:axPos val="b"/>
        <c:numFmt formatCode="General" sourceLinked="1"/>
        <c:majorTickMark val="out"/>
        <c:minorTickMark val="none"/>
        <c:tickLblPos val="nextTo"/>
        <c:crossAx val="40929958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ser>
        <c:dLbls>
          <c:showLegendKey val="0"/>
          <c:showVal val="0"/>
          <c:showCatName val="0"/>
          <c:showSerName val="0"/>
          <c:showPercent val="0"/>
          <c:showBubbleSize val="0"/>
        </c:dLbls>
        <c:gapWidth val="70"/>
        <c:axId val="406949304"/>
        <c:axId val="406961456"/>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ser>
        <c:dLbls>
          <c:showLegendKey val="0"/>
          <c:showVal val="0"/>
          <c:showCatName val="0"/>
          <c:showSerName val="0"/>
          <c:showPercent val="0"/>
          <c:showBubbleSize val="0"/>
        </c:dLbls>
        <c:marker val="1"/>
        <c:smooth val="0"/>
        <c:axId val="406960672"/>
        <c:axId val="406961064"/>
      </c:lineChart>
      <c:catAx>
        <c:axId val="406949304"/>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06961456"/>
        <c:crosses val="autoZero"/>
        <c:auto val="1"/>
        <c:lblAlgn val="ctr"/>
        <c:lblOffset val="100"/>
        <c:noMultiLvlLbl val="0"/>
      </c:catAx>
      <c:valAx>
        <c:axId val="4069614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06949304"/>
        <c:crosses val="autoZero"/>
        <c:crossBetween val="between"/>
        <c:majorUnit val="25"/>
      </c:valAx>
      <c:valAx>
        <c:axId val="40696106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06960672"/>
        <c:crosses val="max"/>
        <c:crossBetween val="between"/>
      </c:valAx>
      <c:catAx>
        <c:axId val="406960672"/>
        <c:scaling>
          <c:orientation val="minMax"/>
        </c:scaling>
        <c:delete val="1"/>
        <c:axPos val="b"/>
        <c:numFmt formatCode="General" sourceLinked="1"/>
        <c:majorTickMark val="out"/>
        <c:minorTickMark val="none"/>
        <c:tickLblPos val="nextTo"/>
        <c:crossAx val="40696106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ser>
        <c:dLbls>
          <c:showLegendKey val="0"/>
          <c:showVal val="0"/>
          <c:showCatName val="0"/>
          <c:showSerName val="0"/>
          <c:showPercent val="0"/>
          <c:showBubbleSize val="0"/>
        </c:dLbls>
        <c:gapWidth val="70"/>
        <c:axId val="403861952"/>
        <c:axId val="403860776"/>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ser>
        <c:dLbls>
          <c:showLegendKey val="0"/>
          <c:showVal val="0"/>
          <c:showCatName val="0"/>
          <c:showSerName val="0"/>
          <c:showPercent val="0"/>
          <c:showBubbleSize val="0"/>
        </c:dLbls>
        <c:marker val="1"/>
        <c:smooth val="0"/>
        <c:axId val="403858032"/>
        <c:axId val="403859600"/>
      </c:lineChart>
      <c:catAx>
        <c:axId val="403861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3860776"/>
        <c:crosses val="autoZero"/>
        <c:auto val="1"/>
        <c:lblAlgn val="ctr"/>
        <c:lblOffset val="100"/>
        <c:noMultiLvlLbl val="0"/>
      </c:catAx>
      <c:valAx>
        <c:axId val="403860776"/>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3861952"/>
        <c:crosses val="autoZero"/>
        <c:crossBetween val="between"/>
        <c:majorUnit val="25"/>
      </c:valAx>
      <c:valAx>
        <c:axId val="403859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3858032"/>
        <c:crosses val="max"/>
        <c:crossBetween val="between"/>
      </c:valAx>
      <c:catAx>
        <c:axId val="403858032"/>
        <c:scaling>
          <c:orientation val="minMax"/>
        </c:scaling>
        <c:delete val="1"/>
        <c:axPos val="b"/>
        <c:numFmt formatCode="General" sourceLinked="1"/>
        <c:majorTickMark val="out"/>
        <c:minorTickMark val="none"/>
        <c:tickLblPos val="nextTo"/>
        <c:crossAx val="403859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ser>
        <c:dLbls>
          <c:showLegendKey val="0"/>
          <c:showVal val="0"/>
          <c:showCatName val="0"/>
          <c:showSerName val="0"/>
          <c:showPercent val="0"/>
          <c:showBubbleSize val="0"/>
        </c:dLbls>
        <c:gapWidth val="70"/>
        <c:axId val="403863128"/>
        <c:axId val="403863520"/>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ser>
        <c:dLbls>
          <c:showLegendKey val="0"/>
          <c:showVal val="0"/>
          <c:showCatName val="0"/>
          <c:showSerName val="0"/>
          <c:showPercent val="0"/>
          <c:showBubbleSize val="0"/>
        </c:dLbls>
        <c:marker val="1"/>
        <c:smooth val="0"/>
        <c:axId val="400608336"/>
        <c:axId val="400615784"/>
      </c:lineChart>
      <c:catAx>
        <c:axId val="403863128"/>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3863520"/>
        <c:crosses val="autoZero"/>
        <c:auto val="1"/>
        <c:lblAlgn val="ctr"/>
        <c:lblOffset val="100"/>
        <c:noMultiLvlLbl val="0"/>
      </c:catAx>
      <c:valAx>
        <c:axId val="403863520"/>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3863128"/>
        <c:crosses val="autoZero"/>
        <c:crossBetween val="between"/>
        <c:majorUnit val="25"/>
      </c:valAx>
      <c:valAx>
        <c:axId val="40061578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0608336"/>
        <c:crosses val="max"/>
        <c:crossBetween val="between"/>
      </c:valAx>
      <c:catAx>
        <c:axId val="400608336"/>
        <c:scaling>
          <c:orientation val="minMax"/>
        </c:scaling>
        <c:delete val="1"/>
        <c:axPos val="b"/>
        <c:numFmt formatCode="General" sourceLinked="1"/>
        <c:majorTickMark val="out"/>
        <c:minorTickMark val="none"/>
        <c:tickLblPos val="nextTo"/>
        <c:crossAx val="40061578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ser>
        <c:dLbls>
          <c:showLegendKey val="0"/>
          <c:showVal val="0"/>
          <c:showCatName val="0"/>
          <c:showSerName val="0"/>
          <c:showPercent val="0"/>
          <c:showBubbleSize val="0"/>
        </c:dLbls>
        <c:gapWidth val="70"/>
        <c:axId val="400611472"/>
        <c:axId val="400611864"/>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ser>
        <c:dLbls>
          <c:showLegendKey val="0"/>
          <c:showVal val="0"/>
          <c:showCatName val="0"/>
          <c:showSerName val="0"/>
          <c:showPercent val="0"/>
          <c:showBubbleSize val="0"/>
        </c:dLbls>
        <c:marker val="1"/>
        <c:smooth val="0"/>
        <c:axId val="403716504"/>
        <c:axId val="400612256"/>
      </c:lineChart>
      <c:catAx>
        <c:axId val="40061147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0611864"/>
        <c:crosses val="autoZero"/>
        <c:auto val="1"/>
        <c:lblAlgn val="ctr"/>
        <c:lblOffset val="100"/>
        <c:noMultiLvlLbl val="0"/>
      </c:catAx>
      <c:valAx>
        <c:axId val="40061186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0611472"/>
        <c:crosses val="autoZero"/>
        <c:crossBetween val="between"/>
        <c:majorUnit val="25"/>
      </c:valAx>
      <c:valAx>
        <c:axId val="40061225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3716504"/>
        <c:crosses val="max"/>
        <c:crossBetween val="between"/>
      </c:valAx>
      <c:catAx>
        <c:axId val="403716504"/>
        <c:scaling>
          <c:orientation val="minMax"/>
        </c:scaling>
        <c:delete val="1"/>
        <c:axPos val="b"/>
        <c:numFmt formatCode="General" sourceLinked="1"/>
        <c:majorTickMark val="out"/>
        <c:minorTickMark val="none"/>
        <c:tickLblPos val="nextTo"/>
        <c:crossAx val="40061225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spPr>
              <a:solidFill>
                <a:schemeClr val="bg1">
                  <a:lumMod val="75000"/>
                </a:schemeClr>
              </a:solidFill>
              <a:ln w="33507">
                <a:noFill/>
              </a:ln>
            </c:spPr>
          </c:dPt>
          <c:dPt>
            <c:idx val="13"/>
            <c:invertIfNegative val="0"/>
            <c:bubble3D val="0"/>
            <c:spPr>
              <a:solidFill>
                <a:schemeClr val="bg1">
                  <a:lumMod val="75000"/>
                </a:schemeClr>
              </a:solidFill>
              <a:ln w="33507">
                <a:noFill/>
              </a:ln>
            </c:spPr>
          </c:dPt>
          <c:dPt>
            <c:idx val="14"/>
            <c:invertIfNegative val="0"/>
            <c:bubble3D val="0"/>
            <c:spPr>
              <a:solidFill>
                <a:schemeClr val="bg1">
                  <a:lumMod val="75000"/>
                </a:schemeClr>
              </a:solidFill>
              <a:ln w="33507">
                <a:noFill/>
              </a:ln>
            </c:spPr>
          </c:dPt>
          <c:dPt>
            <c:idx val="15"/>
            <c:invertIfNegative val="0"/>
            <c:bubble3D val="0"/>
            <c:spPr>
              <a:solidFill>
                <a:schemeClr val="bg1">
                  <a:lumMod val="75000"/>
                </a:schemeClr>
              </a:solidFill>
              <a:ln w="33507">
                <a:noFill/>
              </a:ln>
            </c:spPr>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ser>
        <c:dLbls>
          <c:showLegendKey val="0"/>
          <c:showVal val="0"/>
          <c:showCatName val="0"/>
          <c:showSerName val="0"/>
          <c:showPercent val="0"/>
          <c:showBubbleSize val="0"/>
        </c:dLbls>
        <c:gapWidth val="50"/>
        <c:axId val="329093520"/>
        <c:axId val="32909391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ser>
        <c:dLbls>
          <c:showLegendKey val="0"/>
          <c:showVal val="0"/>
          <c:showCatName val="0"/>
          <c:showSerName val="0"/>
          <c:showPercent val="0"/>
          <c:showBubbleSize val="0"/>
        </c:dLbls>
        <c:marker val="1"/>
        <c:smooth val="0"/>
        <c:axId val="329094304"/>
        <c:axId val="329094696"/>
      </c:lineChart>
      <c:catAx>
        <c:axId val="32909352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093912"/>
        <c:crossesAt val="50"/>
        <c:auto val="1"/>
        <c:lblAlgn val="ctr"/>
        <c:lblOffset val="100"/>
        <c:tickLblSkip val="1"/>
        <c:tickMarkSkip val="1"/>
        <c:noMultiLvlLbl val="0"/>
      </c:catAx>
      <c:valAx>
        <c:axId val="32909391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093520"/>
        <c:crosses val="autoZero"/>
        <c:crossBetween val="between"/>
        <c:majorUnit val="10"/>
      </c:valAx>
      <c:catAx>
        <c:axId val="329094304"/>
        <c:scaling>
          <c:orientation val="minMax"/>
        </c:scaling>
        <c:delete val="1"/>
        <c:axPos val="b"/>
        <c:numFmt formatCode="General" sourceLinked="1"/>
        <c:majorTickMark val="out"/>
        <c:minorTickMark val="none"/>
        <c:tickLblPos val="none"/>
        <c:crossAx val="329094696"/>
        <c:crosses val="autoZero"/>
        <c:auto val="1"/>
        <c:lblAlgn val="ctr"/>
        <c:lblOffset val="100"/>
        <c:noMultiLvlLbl val="0"/>
      </c:catAx>
      <c:valAx>
        <c:axId val="329094696"/>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094304"/>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ser>
        <c:dLbls>
          <c:showLegendKey val="0"/>
          <c:showVal val="0"/>
          <c:showCatName val="0"/>
          <c:showSerName val="0"/>
          <c:showPercent val="0"/>
          <c:showBubbleSize val="0"/>
        </c:dLbls>
        <c:gapWidth val="70"/>
        <c:axId val="403719248"/>
        <c:axId val="403719640"/>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ser>
        <c:dLbls>
          <c:showLegendKey val="0"/>
          <c:showVal val="0"/>
          <c:showCatName val="0"/>
          <c:showSerName val="0"/>
          <c:showPercent val="0"/>
          <c:showBubbleSize val="0"/>
        </c:dLbls>
        <c:marker val="1"/>
        <c:smooth val="0"/>
        <c:axId val="403721992"/>
        <c:axId val="403720032"/>
      </c:lineChart>
      <c:catAx>
        <c:axId val="403719248"/>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3719640"/>
        <c:crosses val="autoZero"/>
        <c:auto val="1"/>
        <c:lblAlgn val="ctr"/>
        <c:lblOffset val="100"/>
        <c:noMultiLvlLbl val="0"/>
      </c:catAx>
      <c:valAx>
        <c:axId val="403719640"/>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3719248"/>
        <c:crosses val="autoZero"/>
        <c:crossBetween val="between"/>
        <c:majorUnit val="25"/>
      </c:valAx>
      <c:valAx>
        <c:axId val="4037200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3721992"/>
        <c:crosses val="max"/>
        <c:crossBetween val="between"/>
      </c:valAx>
      <c:catAx>
        <c:axId val="403721992"/>
        <c:scaling>
          <c:orientation val="minMax"/>
        </c:scaling>
        <c:delete val="1"/>
        <c:axPos val="b"/>
        <c:numFmt formatCode="General" sourceLinked="1"/>
        <c:majorTickMark val="out"/>
        <c:minorTickMark val="none"/>
        <c:tickLblPos val="nextTo"/>
        <c:crossAx val="4037200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ser>
        <c:dLbls>
          <c:showLegendKey val="0"/>
          <c:showVal val="0"/>
          <c:showCatName val="0"/>
          <c:showSerName val="0"/>
          <c:showPercent val="0"/>
          <c:showBubbleSize val="0"/>
        </c:dLbls>
        <c:gapWidth val="70"/>
        <c:axId val="329496744"/>
        <c:axId val="408103280"/>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ser>
        <c:dLbls>
          <c:showLegendKey val="0"/>
          <c:showVal val="0"/>
          <c:showCatName val="0"/>
          <c:showSerName val="0"/>
          <c:showPercent val="0"/>
          <c:showBubbleSize val="0"/>
        </c:dLbls>
        <c:marker val="1"/>
        <c:smooth val="0"/>
        <c:axId val="409978408"/>
        <c:axId val="409978016"/>
      </c:lineChart>
      <c:catAx>
        <c:axId val="329496744"/>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8103280"/>
        <c:crosses val="autoZero"/>
        <c:auto val="1"/>
        <c:lblAlgn val="ctr"/>
        <c:lblOffset val="100"/>
        <c:noMultiLvlLbl val="0"/>
      </c:catAx>
      <c:valAx>
        <c:axId val="408103280"/>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329496744"/>
        <c:crosses val="autoZero"/>
        <c:crossBetween val="between"/>
        <c:majorUnit val="25"/>
      </c:valAx>
      <c:valAx>
        <c:axId val="40997801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978408"/>
        <c:crosses val="max"/>
        <c:crossBetween val="between"/>
      </c:valAx>
      <c:catAx>
        <c:axId val="409978408"/>
        <c:scaling>
          <c:orientation val="minMax"/>
        </c:scaling>
        <c:delete val="1"/>
        <c:axPos val="b"/>
        <c:numFmt formatCode="General" sourceLinked="1"/>
        <c:majorTickMark val="out"/>
        <c:minorTickMark val="none"/>
        <c:tickLblPos val="nextTo"/>
        <c:crossAx val="40997801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spPr>
              <a:solidFill>
                <a:schemeClr val="accent3"/>
              </a:solidFill>
            </c:spPr>
          </c:dPt>
          <c:dPt>
            <c:idx val="14"/>
            <c:invertIfNegative val="0"/>
            <c:bubble3D val="0"/>
            <c:spPr>
              <a:solidFill>
                <a:schemeClr val="accent3"/>
              </a:solidFill>
            </c:spPr>
          </c:dPt>
          <c:dPt>
            <c:idx val="15"/>
            <c:invertIfNegative val="0"/>
            <c:bubble3D val="0"/>
            <c:spPr>
              <a:solidFill>
                <a:schemeClr val="accent3"/>
              </a:solidFill>
            </c:spPr>
          </c:dPt>
          <c:dPt>
            <c:idx val="16"/>
            <c:invertIfNegative val="0"/>
            <c:bubble3D val="0"/>
            <c:spPr>
              <a:solidFill>
                <a:schemeClr val="accent3"/>
              </a:solidFill>
            </c:spPr>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ser>
        <c:dLbls>
          <c:showLegendKey val="0"/>
          <c:showVal val="0"/>
          <c:showCatName val="0"/>
          <c:showSerName val="0"/>
          <c:showPercent val="0"/>
          <c:showBubbleSize val="0"/>
        </c:dLbls>
        <c:gapWidth val="70"/>
        <c:axId val="696028288"/>
        <c:axId val="696027896"/>
      </c:barChart>
      <c:lineChart>
        <c:grouping val="standard"/>
        <c:varyColors val="0"/>
        <c:ser>
          <c:idx val="1"/>
          <c:order val="1"/>
          <c:tx>
            <c:strRef>
              <c:f>Sheet1!$C$1</c:f>
              <c:strCache>
                <c:ptCount val="1"/>
                <c:pt idx="0">
                  <c:v>Historical Estimates</c:v>
                </c:pt>
              </c:strCache>
            </c:strRef>
          </c:tx>
          <c:marker>
            <c:symbol val="circl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marker>
              <c:symbol val="none"/>
            </c:marker>
            <c:bubble3D val="0"/>
          </c:dPt>
          <c:dPt>
            <c:idx val="14"/>
            <c:marker>
              <c:symbol val="none"/>
            </c:marker>
            <c:bubble3D val="0"/>
          </c:dPt>
          <c:dPt>
            <c:idx val="15"/>
            <c:marker>
              <c:symbol val="none"/>
            </c:marker>
            <c:bubble3D val="0"/>
          </c:dPt>
          <c:dPt>
            <c:idx val="16"/>
            <c:marker>
              <c:symbol val="none"/>
            </c:marker>
            <c:bubble3D val="0"/>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Pt>
            <c:idx val="7"/>
            <c:marker>
              <c:symbol val="none"/>
            </c:marker>
            <c:bubble3D val="0"/>
          </c:dPt>
          <c:dPt>
            <c:idx val="8"/>
            <c:marker>
              <c:symbol val="none"/>
            </c:marker>
            <c:bubble3D val="0"/>
          </c:dPt>
          <c:dPt>
            <c:idx val="9"/>
            <c:marker>
              <c:symbol val="none"/>
            </c:marker>
            <c:bubble3D val="0"/>
          </c:dPt>
          <c:dPt>
            <c:idx val="10"/>
            <c:marker>
              <c:symbol val="none"/>
            </c:marker>
            <c:bubble3D val="0"/>
          </c:dPt>
          <c:dPt>
            <c:idx val="11"/>
            <c:marker>
              <c:symbol val="none"/>
            </c:marker>
            <c:bubble3D val="0"/>
          </c:dPt>
          <c:dPt>
            <c:idx val="12"/>
            <c:marker>
              <c:symbol val="none"/>
            </c:marker>
            <c:bubble3D val="0"/>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ser>
        <c:dLbls>
          <c:showLegendKey val="0"/>
          <c:showVal val="0"/>
          <c:showCatName val="0"/>
          <c:showSerName val="0"/>
          <c:showPercent val="0"/>
          <c:showBubbleSize val="0"/>
        </c:dLbls>
        <c:marker val="1"/>
        <c:smooth val="0"/>
        <c:axId val="696027112"/>
        <c:axId val="696027504"/>
      </c:lineChart>
      <c:catAx>
        <c:axId val="696028288"/>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696027896"/>
        <c:crosses val="autoZero"/>
        <c:auto val="1"/>
        <c:lblAlgn val="ctr"/>
        <c:lblOffset val="100"/>
        <c:noMultiLvlLbl val="0"/>
      </c:catAx>
      <c:valAx>
        <c:axId val="696027896"/>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696028288"/>
        <c:crosses val="autoZero"/>
        <c:crossBetween val="between"/>
        <c:majorUnit val="25"/>
      </c:valAx>
      <c:valAx>
        <c:axId val="69602750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696027112"/>
        <c:crosses val="max"/>
        <c:crossBetween val="between"/>
      </c:valAx>
      <c:catAx>
        <c:axId val="696027112"/>
        <c:scaling>
          <c:orientation val="minMax"/>
        </c:scaling>
        <c:delete val="1"/>
        <c:axPos val="b"/>
        <c:numFmt formatCode="General" sourceLinked="1"/>
        <c:majorTickMark val="out"/>
        <c:minorTickMark val="none"/>
        <c:tickLblPos val="nextTo"/>
        <c:crossAx val="69602750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9095480"/>
        <c:axId val="329095872"/>
      </c:barChart>
      <c:catAx>
        <c:axId val="32909548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095872"/>
        <c:crosses val="autoZero"/>
        <c:auto val="1"/>
        <c:lblAlgn val="ctr"/>
        <c:lblOffset val="100"/>
        <c:tickMarkSkip val="1"/>
        <c:noMultiLvlLbl val="0"/>
      </c:catAx>
      <c:valAx>
        <c:axId val="32909587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09548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887413" y="695325"/>
            <a:ext cx="52228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0287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39700"/>
            <a:ext cx="9957816" cy="6560820"/>
          </a:xfrm>
          <a:prstGeom prst="rect">
            <a:avLst/>
          </a:prstGeom>
        </p:spPr>
      </p:pic>
      <p:sp>
        <p:nvSpPr>
          <p:cNvPr id="2" name="Title 1"/>
          <p:cNvSpPr>
            <a:spLocks noGrp="1"/>
          </p:cNvSpPr>
          <p:nvPr>
            <p:ph type="ctrTitle"/>
          </p:nvPr>
        </p:nvSpPr>
        <p:spPr>
          <a:xfrm>
            <a:off x="771525" y="1467357"/>
            <a:ext cx="8743950" cy="1470025"/>
          </a:xfrm>
        </p:spPr>
        <p:txBody>
          <a:bodyPr>
            <a:normAutofit/>
          </a:bodyPr>
          <a:lstStyle>
            <a:lvl1pPr algn="ctr">
              <a:defRPr sz="44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43050" y="3886200"/>
            <a:ext cx="72009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625" y="304800"/>
            <a:ext cx="942975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47800"/>
            <a:ext cx="874395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transition spd="med">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C5737-1FD2-A549-8C7D-0E565AA8B7CE}"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C5737-1FD2-A549-8C7D-0E565AA8B7CE}" type="datetimeFigureOut">
              <a:rPr lang="en-US" smtClean="0"/>
              <a:pPr/>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C5737-1FD2-A549-8C7D-0E565AA8B7CE}" type="datetimeFigureOut">
              <a:rPr lang="en-US" smtClean="0"/>
              <a:pPr/>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4350" y="6356351"/>
            <a:ext cx="2400300" cy="365125"/>
          </a:xfrm>
          <a:prstGeom prst="rect">
            <a:avLst/>
          </a:prstGeom>
        </p:spPr>
        <p:txBody>
          <a:bodyPr/>
          <a:lstStyle/>
          <a:p>
            <a:endParaRPr lang="en-US"/>
          </a:p>
        </p:txBody>
      </p:sp>
      <p:sp>
        <p:nvSpPr>
          <p:cNvPr id="5" name="Footer Placeholder 4"/>
          <p:cNvSpPr>
            <a:spLocks noGrp="1"/>
          </p:cNvSpPr>
          <p:nvPr>
            <p:ph type="ftr" sz="quarter" idx="11"/>
          </p:nvPr>
        </p:nvSpPr>
        <p:spPr>
          <a:xfrm>
            <a:off x="3514725" y="6356351"/>
            <a:ext cx="325755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transition spd="med">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035040"/>
          </a:xfrm>
          <a:prstGeom prst="rect">
            <a:avLst/>
          </a:prstGeom>
        </p:spPr>
      </p:pic>
      <p:sp>
        <p:nvSpPr>
          <p:cNvPr id="2" name="Title 1"/>
          <p:cNvSpPr>
            <a:spLocks noGrp="1"/>
          </p:cNvSpPr>
          <p:nvPr>
            <p:ph type="title"/>
          </p:nvPr>
        </p:nvSpPr>
        <p:spPr>
          <a:xfrm>
            <a:off x="812602" y="3035684"/>
            <a:ext cx="8743950" cy="1662270"/>
          </a:xfrm>
        </p:spPr>
        <p:txBody>
          <a:bodyPr anchor="t">
            <a:normAutofit/>
          </a:bodyPr>
          <a:lstStyle>
            <a:lvl1pPr algn="l">
              <a:defRPr sz="3000" b="1" cap="a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602" y="1535498"/>
            <a:ext cx="874395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2">
            <a:extLst>
              <a:ext uri="{28A0092B-C50C-407E-A947-70E740481C1C}">
                <a14:useLocalDpi xmlns:a14="http://schemas.microsoft.com/office/drawing/2010/main" val="0"/>
              </a:ext>
            </a:extLst>
          </a:blip>
          <a:srcRect l="3521" b="3521"/>
          <a:stretch/>
        </p:blipFill>
        <p:spPr>
          <a:xfrm>
            <a:off x="0" y="0"/>
            <a:ext cx="10287000" cy="6035040"/>
          </a:xfrm>
          <a:prstGeom prst="rect">
            <a:avLst/>
          </a:prstGeom>
        </p:spPr>
      </p:pic>
    </p:spTree>
    <p:extLst>
      <p:ext uri="{BB962C8B-B14F-4D97-AF65-F5344CB8AC3E}">
        <p14:creationId xmlns:p14="http://schemas.microsoft.com/office/powerpoint/2010/main" val="4094254554"/>
      </p:ext>
    </p:extLst>
  </p:cSld>
  <p:clrMapOvr>
    <a:masterClrMapping/>
  </p:clrMapOvr>
  <p:transition spd="med">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transition spd="med">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14350" y="6356351"/>
            <a:ext cx="2400300" cy="365125"/>
          </a:xfrm>
          <a:prstGeom prst="rect">
            <a:avLst/>
          </a:prstGeom>
        </p:spPr>
        <p:txBody>
          <a:bodyPr/>
          <a:lstStyle/>
          <a:p>
            <a:endParaRPr lang="en-US"/>
          </a:p>
        </p:txBody>
      </p:sp>
      <p:sp>
        <p:nvSpPr>
          <p:cNvPr id="8" name="Footer Placeholder 7"/>
          <p:cNvSpPr>
            <a:spLocks noGrp="1"/>
          </p:cNvSpPr>
          <p:nvPr>
            <p:ph type="ftr" sz="quarter" idx="11"/>
          </p:nvPr>
        </p:nvSpPr>
        <p:spPr>
          <a:xfrm>
            <a:off x="3514725" y="6356351"/>
            <a:ext cx="325755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transition spd="med">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14350" y="6356351"/>
            <a:ext cx="2400300" cy="365125"/>
          </a:xfrm>
          <a:prstGeom prst="rect">
            <a:avLst/>
          </a:prstGeom>
        </p:spPr>
        <p:txBody>
          <a:bodyPr/>
          <a:lstStyle/>
          <a:p>
            <a:endParaRPr lang="en-US"/>
          </a:p>
        </p:txBody>
      </p:sp>
      <p:sp>
        <p:nvSpPr>
          <p:cNvPr id="4" name="Footer Placeholder 3"/>
          <p:cNvSpPr>
            <a:spLocks noGrp="1"/>
          </p:cNvSpPr>
          <p:nvPr>
            <p:ph type="ftr" sz="quarter" idx="11"/>
          </p:nvPr>
        </p:nvSpPr>
        <p:spPr>
          <a:xfrm>
            <a:off x="3514725" y="6356351"/>
            <a:ext cx="325755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transition spd="med">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4350" y="6356351"/>
            <a:ext cx="2400300" cy="365125"/>
          </a:xfrm>
          <a:prstGeom prst="rect">
            <a:avLst/>
          </a:prstGeom>
        </p:spPr>
        <p:txBody>
          <a:bodyPr/>
          <a:lstStyle/>
          <a:p>
            <a:endParaRPr lang="en-US"/>
          </a:p>
        </p:txBody>
      </p:sp>
      <p:sp>
        <p:nvSpPr>
          <p:cNvPr id="3" name="Footer Placeholder 2"/>
          <p:cNvSpPr>
            <a:spLocks noGrp="1"/>
          </p:cNvSpPr>
          <p:nvPr>
            <p:ph type="ftr" sz="quarter" idx="11"/>
          </p:nvPr>
        </p:nvSpPr>
        <p:spPr>
          <a:xfrm>
            <a:off x="3514725" y="6356351"/>
            <a:ext cx="325755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transition spd="med">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1176730"/>
            <a:ext cx="3384352"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021931" y="117673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233878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4350" y="6356351"/>
            <a:ext cx="2400300" cy="365125"/>
          </a:xfrm>
          <a:prstGeom prst="rect">
            <a:avLst/>
          </a:prstGeom>
        </p:spPr>
        <p:txBody>
          <a:bodyPr/>
          <a:lstStyle/>
          <a:p>
            <a:endParaRPr lang="en-US"/>
          </a:p>
        </p:txBody>
      </p:sp>
      <p:sp>
        <p:nvSpPr>
          <p:cNvPr id="6" name="Footer Placeholder 5"/>
          <p:cNvSpPr>
            <a:spLocks noGrp="1"/>
          </p:cNvSpPr>
          <p:nvPr>
            <p:ph type="ftr" sz="quarter" idx="11"/>
          </p:nvPr>
        </p:nvSpPr>
        <p:spPr>
          <a:xfrm>
            <a:off x="3514725" y="6356351"/>
            <a:ext cx="325755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transition spd="med">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1252538"/>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4350" y="6356351"/>
            <a:ext cx="2400300" cy="365125"/>
          </a:xfrm>
          <a:prstGeom prst="rect">
            <a:avLst/>
          </a:prstGeom>
        </p:spPr>
        <p:txBody>
          <a:bodyPr/>
          <a:lstStyle/>
          <a:p>
            <a:endParaRPr lang="en-US"/>
          </a:p>
        </p:txBody>
      </p:sp>
      <p:sp>
        <p:nvSpPr>
          <p:cNvPr id="6" name="Footer Placeholder 5"/>
          <p:cNvSpPr>
            <a:spLocks noGrp="1"/>
          </p:cNvSpPr>
          <p:nvPr>
            <p:ph type="ftr" sz="quarter" idx="11"/>
          </p:nvPr>
        </p:nvSpPr>
        <p:spPr>
          <a:xfrm>
            <a:off x="3514725" y="6356351"/>
            <a:ext cx="325755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transition spd="med">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161768"/>
            <a:ext cx="10287000" cy="714375"/>
          </a:xfrm>
          <a:prstGeom prst="rect">
            <a:avLst/>
          </a:prstGeom>
        </p:spPr>
      </p:pic>
      <p:sp>
        <p:nvSpPr>
          <p:cNvPr id="2" name="Title Placeholder 1"/>
          <p:cNvSpPr>
            <a:spLocks noGrp="1"/>
          </p:cNvSpPr>
          <p:nvPr>
            <p:ph type="title"/>
          </p:nvPr>
        </p:nvSpPr>
        <p:spPr>
          <a:xfrm>
            <a:off x="405962" y="307851"/>
            <a:ext cx="9258300" cy="8114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1332256"/>
            <a:ext cx="9258300" cy="47237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86300" y="6229771"/>
            <a:ext cx="2400300" cy="485982"/>
          </a:xfrm>
          <a:prstGeom prst="rect">
            <a:avLst/>
          </a:prstGeom>
        </p:spPr>
        <p:txBody>
          <a:bodyPr vert="horz" lIns="91440" tIns="45720" rIns="91440" bIns="45720" rtlCol="0" anchor="ctr"/>
          <a:lstStyle>
            <a:lvl1pPr algn="r">
              <a:defRPr sz="1000">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014814" y="6627168"/>
            <a:ext cx="7289964" cy="184666"/>
          </a:xfrm>
          <a:prstGeom prst="rect">
            <a:avLst/>
          </a:prstGeom>
          <a:noFill/>
        </p:spPr>
        <p:txBody>
          <a:bodyPr wrap="square" rtlCol="0">
            <a:spAutoFit/>
          </a:bodyPr>
          <a:lstStyle/>
          <a:p>
            <a:pPr algn="ctr"/>
            <a:r>
              <a:rPr lang="en-US" sz="600" b="0" kern="0" spc="100" dirty="0" smtClean="0">
                <a:solidFill>
                  <a:schemeClr val="tx1">
                    <a:lumMod val="50000"/>
                  </a:schemeClr>
                </a:solidFill>
                <a:latin typeface="+mn-lt"/>
                <a:ea typeface="+mn-ea"/>
                <a:cs typeface="+mn-cs"/>
              </a:rPr>
              <a:t>© PRESIDENT AND FELLOWS OF HARVARD COLLEGE</a:t>
            </a:r>
            <a:endParaRPr lang="en-US" sz="600" b="0" kern="0" spc="100"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spd="med">
    <p:pull dir="d"/>
  </p:transition>
  <p:timing>
    <p:tnLst>
      <p:par>
        <p:cTn id="1" dur="indefinite" restart="never" nodeType="tmRoot"/>
      </p:par>
    </p:tnLst>
  </p:timing>
  <p:hf sldNum="0" hdr="0" ftr="0" dt="0"/>
  <p:txStyles>
    <p:titleStyle>
      <a:lvl1pPr algn="l" defTabSz="457200" rtl="0" eaLnBrk="1" latinLnBrk="0" hangingPunct="1">
        <a:spcBef>
          <a:spcPct val="0"/>
        </a:spcBef>
        <a:buNone/>
        <a:defRPr sz="3000" b="1" kern="1200">
          <a:solidFill>
            <a:srgbClr val="5393A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C5737-1FD2-A549-8C7D-0E565AA8B7CE}" type="datetimeFigureOut">
              <a:rPr lang="en-US" smtClean="0"/>
              <a:pPr/>
              <a:t>7/10/2018</a:t>
            </a:fld>
            <a:endParaRPr lang="en-US"/>
          </a:p>
        </p:txBody>
      </p:sp>
      <p:sp>
        <p:nvSpPr>
          <p:cNvPr id="5" name="Footer Placeholder 4"/>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chart" Target="../charts/char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32.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2.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36.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chart" Target="../charts/chart40.xml"/></Relationships>
</file>

<file path=ppt/slides/_rels/slide2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2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2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2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50.xml"/></Relationships>
</file>

<file path=ppt/slides/_rels/slide2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hart" Target="../charts/chart5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chart" Target="../charts/chart54.xml"/></Relationships>
</file>

<file path=ppt/slides/_rels/slide3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chart" Target="../charts/chart56.xml"/></Relationships>
</file>

<file path=ppt/slides/_rels/slide3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chart" Target="../charts/chart58.xml"/></Relationships>
</file>

<file path=ppt/slides/_rels/slide3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chart" Target="../charts/chart60.xml"/></Relationships>
</file>

<file path=ppt/slides/_rels/slide3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chart" Target="../charts/chart62.xml"/></Relationships>
</file>

<file path=ppt/slides/_rels/slide3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chart" Target="../charts/chart64.xml"/></Relationships>
</file>

<file path=ppt/slides/_rels/slide3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66.xml"/></Relationships>
</file>

<file path=ppt/slides/_rels/slide3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68.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hyperlink" Target="http://www.census.gov/construction/c30/news.html" TargetMode="External"/><Relationship Id="rId4" Type="http://schemas.openxmlformats.org/officeDocument/2006/relationships/chart" Target="../charts/chart7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50.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Historical Record of Charts from the Quarterly Press Releases of the Leading Indicator of Remodeling Activity</a:t>
            </a:r>
            <a:endParaRPr lang="en-US" dirty="0"/>
          </a:p>
        </p:txBody>
      </p:sp>
      <p:sp>
        <p:nvSpPr>
          <p:cNvPr id="3" name="Subtitle 2"/>
          <p:cNvSpPr>
            <a:spLocks noGrp="1"/>
          </p:cNvSpPr>
          <p:nvPr>
            <p:ph type="subTitle" idx="1"/>
          </p:nvPr>
        </p:nvSpPr>
        <p:spPr/>
        <p:txBody>
          <a:bodyPr/>
          <a:lstStyle/>
          <a:p>
            <a:r>
              <a:rPr lang="en-US" dirty="0" smtClean="0"/>
              <a:t>2007 to Present</a:t>
            </a:r>
            <a:endParaRPr lang="en-US" dirty="0"/>
          </a:p>
        </p:txBody>
      </p:sp>
    </p:spTree>
    <p:extLst>
      <p:ext uri="{BB962C8B-B14F-4D97-AF65-F5344CB8AC3E}">
        <p14:creationId xmlns:p14="http://schemas.microsoft.com/office/powerpoint/2010/main" val="21972987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5300" y="152400"/>
            <a:ext cx="9258300" cy="714375"/>
          </a:xfrm>
        </p:spPr>
        <p:txBody>
          <a:bodyPr anchor="ctr"/>
          <a:lstStyle/>
          <a:p>
            <a:pPr algn="ctr"/>
            <a:r>
              <a:rPr lang="en-US" sz="2000" dirty="0">
                <a:latin typeface="Arial" pitchFamily="34" charset="0"/>
                <a:cs typeface="Arial" pitchFamily="34" charset="0"/>
              </a:rPr>
              <a:t>Leading Indicator of Remodeling Activity – Third Quarter </a:t>
            </a:r>
            <a:r>
              <a:rPr lang="en-US" sz="2000" dirty="0" smtClean="0">
                <a:latin typeface="Arial" pitchFamily="34" charset="0"/>
                <a:cs typeface="Arial" pitchFamily="34" charset="0"/>
              </a:rPr>
              <a:t>2008</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2008</a:t>
            </a:r>
            <a:endParaRPr lang="en-US" sz="1100" dirty="0">
              <a:latin typeface="Arial" pitchFamily="34" charset="0"/>
              <a:cs typeface="Arial" pitchFamily="34" charset="0"/>
            </a:endParaRPr>
          </a:p>
        </p:txBody>
      </p:sp>
      <p:sp>
        <p:nvSpPr>
          <p:cNvPr id="53252" name="Text Box 4"/>
          <p:cNvSpPr txBox="1">
            <a:spLocks noChangeArrowheads="1"/>
          </p:cNvSpPr>
          <p:nvPr/>
        </p:nvSpPr>
        <p:spPr bwMode="auto">
          <a:xfrm>
            <a:off x="342900" y="8382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53253" name="Text Box 5"/>
          <p:cNvSpPr txBox="1">
            <a:spLocks noChangeArrowheads="1"/>
          </p:cNvSpPr>
          <p:nvPr/>
        </p:nvSpPr>
        <p:spPr bwMode="auto">
          <a:xfrm>
            <a:off x="6667500" y="8382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516535691"/>
              </p:ext>
            </p:extLst>
          </p:nvPr>
        </p:nvGraphicFramePr>
        <p:xfrm>
          <a:off x="342900" y="1600200"/>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42000"/>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Fourth Quarter </a:t>
            </a:r>
            <a:r>
              <a:rPr lang="en-US" sz="2000" dirty="0" smtClean="0">
                <a:latin typeface="Arial" pitchFamily="34" charset="0"/>
                <a:cs typeface="Arial" pitchFamily="34" charset="0"/>
              </a:rPr>
              <a:t>2008</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January 2009</a:t>
            </a:r>
            <a:endParaRPr lang="en-US" sz="1100" dirty="0">
              <a:latin typeface="Arial" pitchFamily="34" charset="0"/>
              <a:cs typeface="Arial" pitchFamily="34" charset="0"/>
            </a:endParaRPr>
          </a:p>
        </p:txBody>
      </p:sp>
      <p:sp>
        <p:nvSpPr>
          <p:cNvPr id="56324" name="Text Box 4"/>
          <p:cNvSpPr txBox="1">
            <a:spLocks noChangeArrowheads="1"/>
          </p:cNvSpPr>
          <p:nvPr/>
        </p:nvSpPr>
        <p:spPr bwMode="auto">
          <a:xfrm>
            <a:off x="317500" y="762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56325" name="Text Box 5"/>
          <p:cNvSpPr txBox="1">
            <a:spLocks noChangeArrowheads="1"/>
          </p:cNvSpPr>
          <p:nvPr/>
        </p:nvSpPr>
        <p:spPr bwMode="auto">
          <a:xfrm>
            <a:off x="6642100" y="762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224687242"/>
              </p:ext>
            </p:extLst>
          </p:nvPr>
        </p:nvGraphicFramePr>
        <p:xfrm>
          <a:off x="292100" y="1476375"/>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95300" y="5718175"/>
            <a:ext cx="9258300" cy="461665"/>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Notes: </a:t>
            </a:r>
            <a:r>
              <a:rPr lang="en-US" sz="800" dirty="0">
                <a:latin typeface="Arial" panose="020B0604020202020204" pitchFamily="34" charset="0"/>
                <a:cs typeface="Arial" panose="020B0604020202020204" pitchFamily="34" charset="0"/>
              </a:rPr>
              <a:t>The fourth quarter 2008 estimate was calculated using partial-quarter C-30 data from the Census Bureau</a:t>
            </a:r>
            <a:r>
              <a:rPr lang="en-US" sz="800" dirty="0" smtClean="0">
                <a:latin typeface="Arial" panose="020B0604020202020204" pitchFamily="34" charset="0"/>
                <a:cs typeface="Arial" panose="020B0604020202020204" pitchFamily="34" charset="0"/>
              </a:rPr>
              <a:t>. The </a:t>
            </a:r>
            <a:r>
              <a:rPr lang="en-US" sz="800" dirty="0">
                <a:latin typeface="Arial" panose="020B0604020202020204" pitchFamily="34" charset="0"/>
                <a:cs typeface="Arial" panose="020B0604020202020204" pitchFamily="34" charset="0"/>
              </a:rPr>
              <a:t>former LIRA modeled homeowner improvement and maintenance/repair activity, while the re-benchmarked LIRA models only home improvement activity. </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First Quarter </a:t>
            </a:r>
            <a:r>
              <a:rPr lang="en-US" sz="2000" dirty="0" smtClean="0">
                <a:latin typeface="Arial" pitchFamily="34" charset="0"/>
                <a:cs typeface="Arial" pitchFamily="34" charset="0"/>
              </a:rPr>
              <a:t>2009</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2009</a:t>
            </a:r>
            <a:endParaRPr lang="en-US" sz="1100" dirty="0">
              <a:latin typeface="Arial" pitchFamily="34" charset="0"/>
              <a:cs typeface="Arial" pitchFamily="34" charset="0"/>
            </a:endParaRPr>
          </a:p>
        </p:txBody>
      </p:sp>
      <p:sp>
        <p:nvSpPr>
          <p:cNvPr id="60420" name="Text Box 4"/>
          <p:cNvSpPr txBox="1">
            <a:spLocks noChangeArrowheads="1"/>
          </p:cNvSpPr>
          <p:nvPr/>
        </p:nvSpPr>
        <p:spPr bwMode="auto">
          <a:xfrm>
            <a:off x="292100" y="744853"/>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60421" name="Text Box 5"/>
          <p:cNvSpPr txBox="1">
            <a:spLocks noChangeArrowheads="1"/>
          </p:cNvSpPr>
          <p:nvPr/>
        </p:nvSpPr>
        <p:spPr bwMode="auto">
          <a:xfrm>
            <a:off x="6616700" y="744853"/>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425251471"/>
              </p:ext>
            </p:extLst>
          </p:nvPr>
        </p:nvGraphicFramePr>
        <p:xfrm>
          <a:off x="278442" y="1454150"/>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723900" y="5713097"/>
            <a:ext cx="9029700"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a:t>
            </a:r>
            <a:r>
              <a:rPr lang="en-US" sz="800" dirty="0" smtClean="0">
                <a:latin typeface="Arial" panose="020B0604020202020204" pitchFamily="34" charset="0"/>
                <a:cs typeface="Arial" panose="020B0604020202020204" pitchFamily="34" charset="0"/>
              </a:rPr>
              <a:t>first quarter 2009 </a:t>
            </a:r>
            <a:r>
              <a:rPr lang="en-US" sz="800" dirty="0">
                <a:latin typeface="Arial" panose="020B0604020202020204" pitchFamily="34" charset="0"/>
                <a:cs typeface="Arial" panose="020B0604020202020204" pitchFamily="34" charset="0"/>
              </a:rPr>
              <a:t>estimate was calculated using partial-quarter C-30 data from the Census Bureau</a:t>
            </a:r>
            <a:r>
              <a:rPr lang="en-US" sz="800" dirty="0" smtClean="0">
                <a:latin typeface="Arial" panose="020B0604020202020204" pitchFamily="34" charset="0"/>
                <a:cs typeface="Arial" panose="020B0604020202020204" pitchFamily="34" charset="0"/>
              </a:rPr>
              <a:t>. The </a:t>
            </a:r>
            <a:r>
              <a:rPr lang="en-US" sz="800" dirty="0">
                <a:latin typeface="Arial" panose="020B0604020202020204" pitchFamily="34" charset="0"/>
                <a:cs typeface="Arial" panose="020B0604020202020204" pitchFamily="34" charset="0"/>
              </a:rPr>
              <a:t>former LIRA modeled homeowner improvement and maintenance/repair activity, while the re-benchmarked LIRA models only home improvement activity. </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Second Quarter </a:t>
            </a:r>
            <a:r>
              <a:rPr lang="en-US" sz="2000" dirty="0" smtClean="0">
                <a:latin typeface="Arial" pitchFamily="34" charset="0"/>
                <a:cs typeface="Arial" pitchFamily="34" charset="0"/>
              </a:rPr>
              <a:t>2009</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July 2009</a:t>
            </a:r>
            <a:endParaRPr lang="en-US" sz="1100" dirty="0">
              <a:latin typeface="Arial" pitchFamily="34" charset="0"/>
              <a:cs typeface="Arial" pitchFamily="34" charset="0"/>
            </a:endParaRPr>
          </a:p>
        </p:txBody>
      </p:sp>
      <p:sp>
        <p:nvSpPr>
          <p:cNvPr id="6042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60421"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660969492"/>
              </p:ext>
            </p:extLst>
          </p:nvPr>
        </p:nvGraphicFramePr>
        <p:xfrm>
          <a:off x="317500" y="1727200"/>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Third Quarter </a:t>
            </a:r>
            <a:r>
              <a:rPr lang="en-US" sz="2000" dirty="0" smtClean="0">
                <a:latin typeface="Arial" pitchFamily="34" charset="0"/>
                <a:cs typeface="Arial" pitchFamily="34" charset="0"/>
              </a:rPr>
              <a:t>2009</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2009</a:t>
            </a:r>
            <a:endParaRPr lang="en-US" sz="1100" dirty="0">
              <a:latin typeface="Arial" pitchFamily="34" charset="0"/>
              <a:cs typeface="Arial" pitchFamily="34" charset="0"/>
            </a:endParaRPr>
          </a:p>
        </p:txBody>
      </p:sp>
      <p:sp>
        <p:nvSpPr>
          <p:cNvPr id="78852"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78853"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a:latin typeface="Arial" pitchFamily="34" charset="0"/>
                <a:cs typeface="Arial" pitchFamily="34" charset="0"/>
              </a:rPr>
              <a:t>Four-Quarter Moving</a:t>
            </a:r>
          </a:p>
          <a:p>
            <a:pPr algn="r" eaLnBrk="0" hangingPunct="0"/>
            <a:r>
              <a:rPr lang="en-US" sz="120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718575628"/>
              </p:ext>
            </p:extLst>
          </p:nvPr>
        </p:nvGraphicFramePr>
        <p:xfrm>
          <a:off x="444500" y="1517878"/>
          <a:ext cx="9359900" cy="4279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Fourth Quarter </a:t>
            </a:r>
            <a:r>
              <a:rPr lang="en-US" sz="2000" dirty="0" smtClean="0">
                <a:latin typeface="Arial" pitchFamily="34" charset="0"/>
                <a:cs typeface="Arial" pitchFamily="34" charset="0"/>
              </a:rPr>
              <a:t>2009</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January 2010</a:t>
            </a:r>
            <a:endParaRPr lang="en-US" sz="1100" dirty="0">
              <a:latin typeface="Arial" pitchFamily="34" charset="0"/>
              <a:cs typeface="Arial" pitchFamily="34" charset="0"/>
            </a:endParaRPr>
          </a:p>
        </p:txBody>
      </p:sp>
      <p:sp>
        <p:nvSpPr>
          <p:cNvPr id="87044"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87045"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695414284"/>
              </p:ext>
            </p:extLst>
          </p:nvPr>
        </p:nvGraphicFramePr>
        <p:xfrm>
          <a:off x="444500" y="1689100"/>
          <a:ext cx="9359900" cy="4279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First Quarter </a:t>
            </a:r>
            <a:r>
              <a:rPr lang="en-US" sz="2000" dirty="0" smtClean="0">
                <a:latin typeface="Arial" pitchFamily="34" charset="0"/>
                <a:cs typeface="Arial" pitchFamily="34" charset="0"/>
              </a:rPr>
              <a:t>2010</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2010</a:t>
            </a:r>
            <a:endParaRPr lang="en-US" sz="1100" dirty="0">
              <a:latin typeface="Arial" pitchFamily="34" charset="0"/>
              <a:cs typeface="Arial" pitchFamily="34" charset="0"/>
            </a:endParaRPr>
          </a:p>
        </p:txBody>
      </p:sp>
      <p:sp>
        <p:nvSpPr>
          <p:cNvPr id="87044"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87045" name="Text Box 5"/>
          <p:cNvSpPr txBox="1">
            <a:spLocks noChangeArrowheads="1"/>
          </p:cNvSpPr>
          <p:nvPr/>
        </p:nvSpPr>
        <p:spPr bwMode="auto">
          <a:xfrm>
            <a:off x="6624637" y="1142544"/>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585970523"/>
              </p:ext>
            </p:extLst>
          </p:nvPr>
        </p:nvGraphicFramePr>
        <p:xfrm>
          <a:off x="444500" y="1689100"/>
          <a:ext cx="9359900" cy="4279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Second Quarter </a:t>
            </a:r>
            <a:r>
              <a:rPr lang="en-US" sz="2000" dirty="0" smtClean="0">
                <a:latin typeface="Arial" pitchFamily="34" charset="0"/>
                <a:cs typeface="Arial" pitchFamily="34" charset="0"/>
              </a:rPr>
              <a:t>2010</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July 2010</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150290932"/>
              </p:ext>
            </p:extLst>
          </p:nvPr>
        </p:nvGraphicFramePr>
        <p:xfrm>
          <a:off x="441325" y="1459056"/>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Third Quarter 2010</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2010</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544086388"/>
              </p:ext>
            </p:extLst>
          </p:nvPr>
        </p:nvGraphicFramePr>
        <p:xfrm>
          <a:off x="441325" y="156058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Fourth Quarter 2010</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January 2011</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645404664"/>
              </p:ext>
            </p:extLst>
          </p:nvPr>
        </p:nvGraphicFramePr>
        <p:xfrm>
          <a:off x="441325" y="150661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the LIRA and User Notes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F</a:t>
            </a:r>
            <a:r>
              <a:rPr lang="en-US" dirty="0" smtClean="0"/>
              <a:t>irst </a:t>
            </a:r>
            <a:r>
              <a:rPr lang="en-US" dirty="0"/>
              <a:t>developed in </a:t>
            </a:r>
            <a:r>
              <a:rPr lang="en-US" dirty="0" smtClean="0"/>
              <a:t>2007, the LIRA was originally benchmarked to the Census Bureau’s quarterly Construction Spending (C-50) series of home improvements and maintenance/repairs to owner-occupied units.</a:t>
            </a:r>
          </a:p>
          <a:p>
            <a:pPr lvl="1"/>
            <a:r>
              <a:rPr lang="en-US" dirty="0">
                <a:hlinkClick r:id="rId2"/>
              </a:rPr>
              <a:t>http://</a:t>
            </a:r>
            <a:r>
              <a:rPr lang="en-US" dirty="0" smtClean="0">
                <a:hlinkClick r:id="rId2"/>
              </a:rPr>
              <a:t>www.jchs.harvard.edu/sites/default/files/n07-1_bendimerad_0.pdf</a:t>
            </a:r>
            <a:r>
              <a:rPr lang="en-US" dirty="0" smtClean="0"/>
              <a:t> </a:t>
            </a:r>
          </a:p>
          <a:p>
            <a:pPr lvl="1"/>
            <a:endParaRPr lang="en-US" dirty="0"/>
          </a:p>
          <a:p>
            <a:r>
              <a:rPr lang="en-US" dirty="0" smtClean="0"/>
              <a:t>In 2008, the C-50 was discontinued, and the LIRA was re-benchmarked to </a:t>
            </a:r>
            <a:r>
              <a:rPr lang="en-US" dirty="0"/>
              <a:t>the Census Bureau’s </a:t>
            </a:r>
            <a:r>
              <a:rPr lang="en-US" dirty="0" smtClean="0"/>
              <a:t>monthly C-30 series of home improvement spending to owner-occupied units (maintenance spending was no longer available).</a:t>
            </a:r>
          </a:p>
          <a:p>
            <a:pPr lvl="1"/>
            <a:r>
              <a:rPr lang="en-US" dirty="0">
                <a:hlinkClick r:id="rId3"/>
              </a:rPr>
              <a:t>http://</a:t>
            </a:r>
            <a:r>
              <a:rPr lang="en-US" dirty="0" smtClean="0">
                <a:hlinkClick r:id="rId3"/>
              </a:rPr>
              <a:t>www.jchs.harvard.edu/sites/default/files/n08-1_will_0.pdf</a:t>
            </a:r>
            <a:r>
              <a:rPr lang="en-US" dirty="0" smtClean="0"/>
              <a:t>  </a:t>
            </a:r>
          </a:p>
          <a:p>
            <a:pPr lvl="1"/>
            <a:endParaRPr lang="en-US" dirty="0"/>
          </a:p>
          <a:p>
            <a:r>
              <a:rPr lang="en-US" dirty="0" smtClean="0"/>
              <a:t>In 2016, the LIRA was again re-benchmarked to historical estimates of home improvement and maintenance/repair spending based on data from HUD’s biennial American Housing Survey. </a:t>
            </a:r>
          </a:p>
          <a:p>
            <a:pPr lvl="1"/>
            <a:r>
              <a:rPr lang="en-US" dirty="0">
                <a:hlinkClick r:id="rId4"/>
              </a:rPr>
              <a:t>http://</a:t>
            </a:r>
            <a:r>
              <a:rPr lang="en-US" dirty="0" smtClean="0">
                <a:hlinkClick r:id="rId4"/>
              </a:rPr>
              <a:t>www.jchs.harvard.edu/sites/default/files/n16-4_will_0.pdf</a:t>
            </a:r>
            <a:r>
              <a:rPr lang="en-US" dirty="0" smtClean="0"/>
              <a:t> </a:t>
            </a:r>
            <a:endParaRPr lang="en-US" dirty="0"/>
          </a:p>
        </p:txBody>
      </p:sp>
    </p:spTree>
    <p:extLst>
      <p:ext uri="{BB962C8B-B14F-4D97-AF65-F5344CB8AC3E}">
        <p14:creationId xmlns:p14="http://schemas.microsoft.com/office/powerpoint/2010/main" val="3137098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First Quarter 2011</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2011</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727722367"/>
              </p:ext>
            </p:extLst>
          </p:nvPr>
        </p:nvGraphicFramePr>
        <p:xfrm>
          <a:off x="431442" y="143986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Second Quarter 2011</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July 2011</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863788963"/>
              </p:ext>
            </p:extLst>
          </p:nvPr>
        </p:nvGraphicFramePr>
        <p:xfrm>
          <a:off x="430213" y="1516444"/>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Third Quarter 2011</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2011</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416807599"/>
              </p:ext>
            </p:extLst>
          </p:nvPr>
        </p:nvGraphicFramePr>
        <p:xfrm>
          <a:off x="430213" y="1493837"/>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Fourth Quarter 2011</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January 2012</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147727163"/>
              </p:ext>
            </p:extLst>
          </p:nvPr>
        </p:nvGraphicFramePr>
        <p:xfrm>
          <a:off x="430213" y="150057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First Quarter 2012</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2012</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339955538"/>
              </p:ext>
            </p:extLst>
          </p:nvPr>
        </p:nvGraphicFramePr>
        <p:xfrm>
          <a:off x="446190" y="1493837"/>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Historical data and LIRA weights are revised annually in July.</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Second Quarter 2012</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July 2012</a:t>
            </a:r>
            <a:endParaRPr lang="en-US" sz="12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229108914"/>
              </p:ext>
            </p:extLst>
          </p:nvPr>
        </p:nvGraphicFramePr>
        <p:xfrm>
          <a:off x="431800" y="1679575"/>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Third Quarter 2012</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2012</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240410440"/>
              </p:ext>
            </p:extLst>
          </p:nvPr>
        </p:nvGraphicFramePr>
        <p:xfrm>
          <a:off x="431800" y="1679575"/>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a:t>
            </a:r>
            <a:r>
              <a:rPr lang="en-US" sz="2000" dirty="0" smtClean="0">
                <a:latin typeface="Arial" pitchFamily="34" charset="0"/>
                <a:cs typeface="Arial" pitchFamily="34" charset="0"/>
              </a:rPr>
              <a:t>Fourth Quarter 2012</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January 2013</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030679269"/>
              </p:ext>
            </p:extLst>
          </p:nvPr>
        </p:nvGraphicFramePr>
        <p:xfrm>
          <a:off x="451107" y="157287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The fourth quarter 2012 estimate is calculated using preliminary Census Bureau data and LIRA projections.</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First Quarter </a:t>
            </a:r>
            <a:r>
              <a:rPr lang="en-US" sz="2000" dirty="0" smtClean="0">
                <a:latin typeface="Arial" pitchFamily="34" charset="0"/>
                <a:cs typeface="Arial" pitchFamily="34" charset="0"/>
              </a:rPr>
              <a:t>2013</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2013</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200" b="0" dirty="0"/>
              <a:t>Homeowner Improvements</a:t>
            </a:r>
          </a:p>
          <a:p>
            <a:r>
              <a:rPr lang="en-US" sz="1200" b="0" dirty="0"/>
              <a:t>Four-Quarter Moving Totals</a:t>
            </a:r>
          </a:p>
          <a:p>
            <a:r>
              <a:rPr lang="en-US" sz="1200" b="0" dirty="0"/>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200" b="0" dirty="0"/>
              <a:t>Four-Quarter Moving</a:t>
            </a:r>
          </a:p>
          <a:p>
            <a:r>
              <a:rPr lang="en-US" sz="1200" b="0" dirty="0"/>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560191532"/>
              </p:ext>
            </p:extLst>
          </p:nvPr>
        </p:nvGraphicFramePr>
        <p:xfrm>
          <a:off x="387350" y="1521025"/>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The first quarter 2013 estimate is calculated using preliminary Census Bureau data and LIRA projections.</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Second Quarter </a:t>
            </a:r>
            <a:r>
              <a:rPr lang="en-US" sz="2000" dirty="0" smtClean="0">
                <a:latin typeface="Arial" pitchFamily="34" charset="0"/>
                <a:cs typeface="Arial" pitchFamily="34" charset="0"/>
              </a:rPr>
              <a:t>2013</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July 2013</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200" b="0" dirty="0"/>
              <a:t>Homeowner Improvements</a:t>
            </a:r>
          </a:p>
          <a:p>
            <a:r>
              <a:rPr lang="en-US" sz="1200" b="0" dirty="0"/>
              <a:t>Four-Quarter Moving Totals</a:t>
            </a:r>
          </a:p>
          <a:p>
            <a:r>
              <a:rPr lang="en-US" sz="1200" b="0" dirty="0"/>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200" b="0" dirty="0"/>
              <a:t>Four-Quarter Moving</a:t>
            </a:r>
          </a:p>
          <a:p>
            <a:r>
              <a:rPr lang="en-US" sz="1200" b="0" dirty="0"/>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15544446"/>
              </p:ext>
            </p:extLst>
          </p:nvPr>
        </p:nvGraphicFramePr>
        <p:xfrm>
          <a:off x="430213" y="1512887"/>
          <a:ext cx="9366250" cy="43402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The second quarter 2013 estimate is calculated using preliminary Census Bureau data and LIRA projections.</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476250"/>
            <a:ext cx="9429750" cy="428625"/>
          </a:xfrm>
        </p:spPr>
        <p:txBody>
          <a:bodyPr>
            <a:normAutofit fontScale="90000"/>
          </a:bodyPr>
          <a:lstStyle/>
          <a:p>
            <a:pPr algn="ctr"/>
            <a:r>
              <a:rPr lang="en-US" sz="2200" dirty="0">
                <a:latin typeface="Arial" pitchFamily="34" charset="0"/>
                <a:cs typeface="Arial" pitchFamily="34" charset="0"/>
              </a:rPr>
              <a:t>Leading Remodeling Activity Indicator – First Quarter </a:t>
            </a:r>
            <a:r>
              <a:rPr lang="en-US" sz="2200" dirty="0" smtClean="0">
                <a:latin typeface="Arial" pitchFamily="34" charset="0"/>
                <a:cs typeface="Arial" pitchFamily="34" charset="0"/>
              </a:rPr>
              <a:t>2007</a:t>
            </a:r>
            <a:br>
              <a:rPr lang="en-US" sz="22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2007</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04800" y="1219200"/>
            <a:ext cx="2391552" cy="830997"/>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latin typeface="Arial"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smtClean="0">
                <a:latin typeface="Arial" charset="0"/>
              </a:rPr>
              <a:t>Billions </a:t>
            </a:r>
            <a:r>
              <a:rPr lang="en-US" sz="1200" dirty="0">
                <a:latin typeface="Arial" charset="0"/>
              </a:rPr>
              <a:t>of $</a:t>
            </a:r>
          </a:p>
          <a:p>
            <a:pPr eaLnBrk="0" hangingPunct="0"/>
            <a:endParaRPr lang="en-US" sz="1200" dirty="0">
              <a:latin typeface="Arial" charset="0"/>
            </a:endParaRP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14"/>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355600" y="2032000"/>
          <a:ext cx="9671050" cy="3683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44183"/>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Third Quarter </a:t>
            </a:r>
            <a:r>
              <a:rPr lang="en-US" sz="2000" dirty="0" smtClean="0">
                <a:latin typeface="Arial" pitchFamily="34" charset="0"/>
                <a:cs typeface="Arial" pitchFamily="34" charset="0"/>
              </a:rPr>
              <a:t>2013</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2013</a:t>
            </a:r>
            <a:endParaRPr lang="en-US" sz="16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237373222"/>
              </p:ext>
            </p:extLst>
          </p:nvPr>
        </p:nvGraphicFramePr>
        <p:xfrm>
          <a:off x="430213" y="1398588"/>
          <a:ext cx="9366250" cy="44011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The third quarter 2013 estimate is calculated using preliminary Census Bureau data and LIRA projections.</a:t>
            </a:r>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Fourth Quarter </a:t>
            </a:r>
            <a:r>
              <a:rPr lang="en-US" sz="2000" dirty="0" smtClean="0">
                <a:latin typeface="Arial" pitchFamily="34" charset="0"/>
                <a:cs typeface="Arial" pitchFamily="34" charset="0"/>
              </a:rPr>
              <a:t>2013</a:t>
            </a:r>
            <a:br>
              <a:rPr lang="en-US" sz="2000" dirty="0" smtClean="0">
                <a:latin typeface="Arial" pitchFamily="34" charset="0"/>
                <a:cs typeface="Arial" pitchFamily="34" charset="0"/>
              </a:rPr>
            </a:br>
            <a:r>
              <a:rPr lang="en-US" sz="1100" i="1" dirty="0" smtClean="0">
                <a:latin typeface="Arial" pitchFamily="34" charset="0"/>
                <a:cs typeface="Arial" pitchFamily="34" charset="0"/>
              </a:rPr>
              <a:t>Published: January 2014</a:t>
            </a:r>
            <a:endParaRPr lang="en-US" sz="11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524723788"/>
              </p:ext>
            </p:extLst>
          </p:nvPr>
        </p:nvGraphicFramePr>
        <p:xfrm>
          <a:off x="387350" y="1474787"/>
          <a:ext cx="9366250" cy="44164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3"/>
          <p:cNvSpPr txBox="1">
            <a:spLocks noChangeArrowheads="1"/>
          </p:cNvSpPr>
          <p:nvPr/>
        </p:nvSpPr>
        <p:spPr bwMode="auto">
          <a:xfrm>
            <a:off x="342900" y="5867239"/>
            <a:ext cx="967740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 </a:t>
            </a:r>
            <a:r>
              <a:rPr lang="en-US" sz="800" dirty="0" smtClean="0">
                <a:latin typeface="Arial" panose="020B0604020202020204" pitchFamily="34" charset="0"/>
                <a:cs typeface="Arial" panose="020B0604020202020204" pitchFamily="34" charset="0"/>
              </a:rPr>
              <a:t>Third </a:t>
            </a:r>
            <a:r>
              <a:rPr lang="en-US" sz="800" dirty="0" smtClean="0">
                <a:latin typeface="Arial" panose="020B0604020202020204" pitchFamily="34" charset="0"/>
                <a:cs typeface="Arial" panose="020B0604020202020204" pitchFamily="34" charset="0"/>
              </a:rPr>
              <a:t>quarter 2013 </a:t>
            </a:r>
            <a:r>
              <a:rPr lang="en-US" sz="800" dirty="0" smtClean="0">
                <a:latin typeface="Arial" panose="020B0604020202020204" pitchFamily="34" charset="0"/>
                <a:cs typeface="Arial" panose="020B0604020202020204" pitchFamily="34" charset="0"/>
              </a:rPr>
              <a:t>estimate does not include Census Bureau data, because third quarter </a:t>
            </a:r>
            <a:r>
              <a:rPr lang="en-US" sz="800" dirty="0" smtClean="0">
                <a:latin typeface="Arial" panose="020B0604020202020204" pitchFamily="34" charset="0"/>
                <a:cs typeface="Arial" panose="020B0604020202020204" pitchFamily="34" charset="0"/>
              </a:rPr>
              <a:t>data collection for home improvement spending </a:t>
            </a:r>
            <a:r>
              <a:rPr lang="en-US" sz="800" dirty="0" smtClean="0">
                <a:latin typeface="Arial" panose="020B0604020202020204" pitchFamily="34" charset="0"/>
                <a:cs typeface="Arial" panose="020B0604020202020204" pitchFamily="34" charset="0"/>
              </a:rPr>
              <a:t>was affected by </a:t>
            </a:r>
            <a:r>
              <a:rPr lang="en-US" sz="800" dirty="0" smtClean="0">
                <a:latin typeface="Arial" panose="020B0604020202020204" pitchFamily="34" charset="0"/>
                <a:cs typeface="Arial" panose="020B0604020202020204" pitchFamily="34" charset="0"/>
              </a:rPr>
              <a:t>the October 2013 government shutdown</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r>
              <a:rPr lang="en-US" sz="800" dirty="0" smtClean="0">
                <a:latin typeface="Arial" panose="020B0604020202020204" pitchFamily="34" charset="0"/>
                <a:cs typeface="Arial" panose="020B0604020202020204" pitchFamily="34" charset="0"/>
              </a:rPr>
              <a:t> </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7202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First Quarter </a:t>
            </a:r>
            <a:r>
              <a:rPr lang="en-US" sz="2000" dirty="0" smtClean="0">
                <a:latin typeface="Arial" pitchFamily="34" charset="0"/>
                <a:cs typeface="Arial" pitchFamily="34" charset="0"/>
              </a:rPr>
              <a:t>2014</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2014</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54855848"/>
              </p:ext>
            </p:extLst>
          </p:nvPr>
        </p:nvGraphicFramePr>
        <p:xfrm>
          <a:off x="430213" y="1474787"/>
          <a:ext cx="9366250" cy="4240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134579" y="5783490"/>
            <a:ext cx="9979742"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r>
              <a:rPr lang="en-US" sz="800" dirty="0" smtClean="0">
                <a:latin typeface="Arial" panose="020B0604020202020204" pitchFamily="34" charset="0"/>
                <a:cs typeface="Arial" panose="020B0604020202020204" pitchFamily="34" charset="0"/>
              </a:rPr>
              <a:t> </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4974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a:t>
            </a:r>
            <a:r>
              <a:rPr lang="en-US" sz="2000" dirty="0" smtClean="0"/>
              <a:t>Second Quarter 2014</a:t>
            </a:r>
            <a:r>
              <a:rPr lang="en-US" sz="2400" dirty="0" smtClean="0"/>
              <a:t/>
            </a:r>
            <a:br>
              <a:rPr lang="en-US" sz="2400" dirty="0" smtClean="0"/>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July 2014</a:t>
            </a:r>
            <a:endParaRPr lang="en-US" sz="1100" b="1" i="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204909419"/>
              </p:ext>
            </p:extLst>
          </p:nvPr>
        </p:nvGraphicFramePr>
        <p:xfrm>
          <a:off x="441325" y="1474787"/>
          <a:ext cx="9366250" cy="4240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70055" y="5783490"/>
            <a:ext cx="1010879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Notes: The historical data from the U.S. Census Bureau reflects annual revisions that were released on July 1</a:t>
            </a:r>
            <a:r>
              <a:rPr lang="en-US" sz="800" baseline="30000" dirty="0" smtClean="0">
                <a:latin typeface="Arial" panose="020B0604020202020204" pitchFamily="34" charset="0"/>
                <a:cs typeface="Arial" panose="020B0604020202020204" pitchFamily="34" charset="0"/>
              </a:rPr>
              <a:t>st</a:t>
            </a:r>
            <a:r>
              <a:rPr lang="en-US" sz="800" dirty="0" smtClean="0">
                <a:latin typeface="Arial" panose="020B0604020202020204" pitchFamily="34" charset="0"/>
                <a:cs typeface="Arial" panose="020B0604020202020204" pitchFamily="34" charset="0"/>
              </a:rPr>
              <a:t>. The second quarter 2014 is calculated using preliminary Census Bureau data and LIRA projections</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66313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a:t>
            </a:r>
            <a:r>
              <a:rPr lang="en-US" sz="2000" dirty="0" smtClean="0"/>
              <a:t>Third Quarter 2014</a:t>
            </a:r>
            <a:br>
              <a:rPr lang="en-US" sz="2000" dirty="0" smtClean="0"/>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2014</a:t>
            </a:r>
            <a:endParaRPr lang="en-US" sz="1100" b="1" i="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196420221"/>
              </p:ext>
            </p:extLst>
          </p:nvPr>
        </p:nvGraphicFramePr>
        <p:xfrm>
          <a:off x="430213" y="1474787"/>
          <a:ext cx="9366250" cy="43164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267878" y="5791200"/>
            <a:ext cx="9690919"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Notes: The historical data from the U.S. Census Bureau reflects annual revisions that were released on July 1</a:t>
            </a:r>
            <a:r>
              <a:rPr lang="en-US" sz="800" baseline="30000" dirty="0" smtClean="0">
                <a:latin typeface="Arial" panose="020B0604020202020204" pitchFamily="34" charset="0"/>
                <a:cs typeface="Arial" panose="020B0604020202020204" pitchFamily="34" charset="0"/>
              </a:rPr>
              <a:t>st</a:t>
            </a:r>
            <a:r>
              <a:rPr lang="en-US" sz="800" dirty="0" smtClean="0">
                <a:latin typeface="Arial" panose="020B0604020202020204" pitchFamily="34" charset="0"/>
                <a:cs typeface="Arial" panose="020B0604020202020204" pitchFamily="34" charset="0"/>
              </a:rPr>
              <a:t>. The third quarter 2014 is calculated using preliminary Census Bureau data and LIRA projections</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89998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a:t>
            </a:r>
            <a:r>
              <a:rPr lang="en-US" sz="2000" dirty="0" smtClean="0"/>
              <a:t>Fourth Quarter 2014</a:t>
            </a:r>
            <a:br>
              <a:rPr lang="en-US" sz="2000" dirty="0" smtClean="0"/>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January 2015</a:t>
            </a:r>
            <a:endParaRPr lang="en-US" sz="1100" b="1" i="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95893176"/>
              </p:ext>
            </p:extLst>
          </p:nvPr>
        </p:nvGraphicFramePr>
        <p:xfrm>
          <a:off x="430213" y="1571755"/>
          <a:ext cx="9366250" cy="41878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247650" y="5815781"/>
            <a:ext cx="950595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800" baseline="30000" dirty="0" smtClean="0">
                <a:latin typeface="Arial" panose="020B0604020202020204" pitchFamily="34" charset="0"/>
                <a:cs typeface="Arial" panose="020B0604020202020204" pitchFamily="34" charset="0"/>
              </a:rPr>
              <a:t>st</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r>
              <a:rPr lang="en-US" sz="800" dirty="0" smtClean="0">
                <a:latin typeface="Arial" panose="020B0604020202020204" pitchFamily="34" charset="0"/>
                <a:cs typeface="Arial" panose="020B0604020202020204" pitchFamily="34" charset="0"/>
              </a:rPr>
              <a:t>  </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56469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a:t>
            </a:r>
            <a:r>
              <a:rPr lang="en-US" sz="2000" dirty="0" smtClean="0"/>
              <a:t>First Quarter 2015</a:t>
            </a:r>
            <a:br>
              <a:rPr lang="en-US" sz="2000" dirty="0" smtClean="0"/>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2015</a:t>
            </a:r>
            <a:endParaRPr lang="en-US" sz="1100" b="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76546671"/>
              </p:ext>
            </p:extLst>
          </p:nvPr>
        </p:nvGraphicFramePr>
        <p:xfrm>
          <a:off x="430213" y="1550987"/>
          <a:ext cx="9366250" cy="42640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906821" y="5815012"/>
            <a:ext cx="883920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800" baseline="30000" dirty="0" smtClean="0">
                <a:latin typeface="Arial" panose="020B0604020202020204" pitchFamily="34" charset="0"/>
                <a:cs typeface="Arial" panose="020B0604020202020204" pitchFamily="34" charset="0"/>
              </a:rPr>
              <a:t>st</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r>
              <a:rPr lang="en-US" sz="800" dirty="0" smtClean="0">
                <a:latin typeface="Arial" panose="020B0604020202020204" pitchFamily="34" charset="0"/>
                <a:cs typeface="Arial" panose="020B0604020202020204" pitchFamily="34" charset="0"/>
              </a:rPr>
              <a:t>  </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79881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Second Quarter 2015</a:t>
            </a:r>
            <a:br>
              <a:rPr lang="en-US" sz="2000" dirty="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July 2015</a:t>
            </a:r>
            <a:endParaRPr lang="en-US" sz="1100" i="1" dirty="0">
              <a:latin typeface="Arial" panose="020B0604020202020204" pitchFamily="34" charset="0"/>
              <a:cs typeface="Arial" panose="020B0604020202020204"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09860322"/>
              </p:ext>
            </p:extLst>
          </p:nvPr>
        </p:nvGraphicFramePr>
        <p:xfrm>
          <a:off x="430213" y="1474787"/>
          <a:ext cx="9366250" cy="428517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908050" y="5791200"/>
            <a:ext cx="8229599"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Notes: (e) – estimated; (p) – projected.  Historical data from the second quarter 2014 onward is estimated using the LIRA</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93865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Third Quarter </a:t>
            </a:r>
            <a:r>
              <a:rPr lang="en-US" sz="2000" dirty="0" smtClean="0"/>
              <a:t>2015</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October 2015</a:t>
            </a:r>
            <a:endParaRPr lang="en-US" sz="1100" dirty="0"/>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121870757"/>
              </p:ext>
            </p:extLst>
          </p:nvPr>
        </p:nvGraphicFramePr>
        <p:xfrm>
          <a:off x="430213" y="1474787"/>
          <a:ext cx="9366250" cy="4240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655637" y="5791200"/>
            <a:ext cx="8915401"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Notes: (e) – estimated; (p) – projected.  Historical data from the second quarter 2014 onward is estimated using the LIRA</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4059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Fourth Quarter </a:t>
            </a:r>
            <a:r>
              <a:rPr lang="en-US" sz="2000" dirty="0" smtClean="0"/>
              <a:t>2015</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January 2016</a:t>
            </a:r>
            <a:endParaRPr lang="en-US" sz="1100" dirty="0"/>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656068706"/>
              </p:ext>
            </p:extLst>
          </p:nvPr>
        </p:nvGraphicFramePr>
        <p:xfrm>
          <a:off x="430213" y="1497013"/>
          <a:ext cx="9366250" cy="40655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655637" y="5662591"/>
            <a:ext cx="8915401" cy="461665"/>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smtClean="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a:t>
            </a:r>
            <a:r>
              <a:rPr lang="en-US" sz="800" dirty="0">
                <a:latin typeface="Arial" panose="020B0604020202020204" pitchFamily="34" charset="0"/>
                <a:cs typeface="Arial" panose="020B0604020202020204" pitchFamily="34" charset="0"/>
              </a:rPr>
              <a:t>e information, see: </a:t>
            </a:r>
            <a:r>
              <a:rPr lang="en-US" sz="800" dirty="0">
                <a:latin typeface="Arial" panose="020B0604020202020204" pitchFamily="34" charset="0"/>
                <a:cs typeface="Arial" panose="020B0604020202020204" pitchFamily="34" charset="0"/>
                <a:hlinkClick r:id="rId5"/>
              </a:rPr>
              <a:t>http://</a:t>
            </a:r>
            <a:r>
              <a:rPr lang="en-US" sz="800" dirty="0" smtClean="0">
                <a:latin typeface="Arial" panose="020B0604020202020204" pitchFamily="34" charset="0"/>
                <a:cs typeface="Arial" panose="020B0604020202020204" pitchFamily="34" charset="0"/>
                <a:hlinkClick r:id="rId5"/>
              </a:rPr>
              <a:t>www.census.gov/construction/c30/news.html</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The </a:t>
            </a:r>
            <a:r>
              <a:rPr lang="en-US" sz="800" dirty="0" smtClean="0">
                <a:latin typeface="Arial" panose="020B0604020202020204" pitchFamily="34" charset="0"/>
                <a:cs typeface="Arial" panose="020B0604020202020204" pitchFamily="34" charset="0"/>
              </a:rPr>
              <a:t>fourth quarter 2015 </a:t>
            </a:r>
            <a:r>
              <a:rPr lang="en-US" sz="800" dirty="0">
                <a:latin typeface="Arial" panose="020B0604020202020204" pitchFamily="34" charset="0"/>
                <a:cs typeface="Arial" panose="020B0604020202020204" pitchFamily="34" charset="0"/>
              </a:rPr>
              <a:t>is calculated using preliminary Census Bureau data and LIRA projections</a:t>
            </a:r>
            <a:r>
              <a:rPr lang="en-US" sz="800" dirty="0" smtClean="0">
                <a:latin typeface="Arial" panose="020B0604020202020204" pitchFamily="34" charset="0"/>
                <a:cs typeface="Arial" panose="020B0604020202020204" pitchFamily="34" charset="0"/>
              </a:rPr>
              <a:t>.</a:t>
            </a:r>
          </a:p>
          <a:p>
            <a:pPr eaLnBrk="0" hangingPunct="0"/>
            <a:r>
              <a:rPr lang="en-US" sz="800" dirty="0" smtClean="0">
                <a:latin typeface="Arial" panose="020B0604020202020204" pitchFamily="34" charset="0"/>
                <a:cs typeface="Arial" panose="020B0604020202020204" pitchFamily="34" charset="0"/>
              </a:rPr>
              <a:t>Source: Joint Center for Housing Studies.</a:t>
            </a:r>
            <a:endParaRPr 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0877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5300" y="381000"/>
            <a:ext cx="9258300" cy="714375"/>
          </a:xfrm>
        </p:spPr>
        <p:txBody>
          <a:bodyPr anchor="ctr"/>
          <a:lstStyle/>
          <a:p>
            <a:pPr algn="ctr"/>
            <a:r>
              <a:rPr lang="en-US" sz="2000" dirty="0">
                <a:latin typeface="Arial" pitchFamily="34" charset="0"/>
                <a:cs typeface="Arial" pitchFamily="34" charset="0"/>
              </a:rPr>
              <a:t>Leading Indicator of Remodeling Activity – Second Quarter </a:t>
            </a:r>
            <a:r>
              <a:rPr lang="en-US" sz="2000" dirty="0" smtClean="0">
                <a:latin typeface="Arial" pitchFamily="34" charset="0"/>
                <a:cs typeface="Arial" pitchFamily="34" charset="0"/>
              </a:rPr>
              <a:t>2007</a:t>
            </a:r>
            <a:br>
              <a:rPr lang="en-US" sz="2000" dirty="0" smtClean="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July 2007</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smtClean="0">
                <a:latin typeface="Arial" pitchFamily="34" charset="0"/>
                <a:cs typeface="Arial" pitchFamily="34" charset="0"/>
              </a:rPr>
              <a:t>Billions </a:t>
            </a:r>
            <a:r>
              <a:rPr lang="en-US" sz="1200" dirty="0">
                <a:latin typeface="Arial" pitchFamily="34" charset="0"/>
                <a:cs typeface="Arial" pitchFamily="34" charset="0"/>
              </a:rPr>
              <a:t>of $</a:t>
            </a: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355600" y="2032000"/>
          <a:ext cx="9664700" cy="3683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26695" y="5742225"/>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bg1"/>
                </a:solidFill>
              </a:rPr>
              <a:t>LIRA RE-BENCHMARKED TO AHS-BASED SPENDING </a:t>
            </a:r>
            <a:r>
              <a:rPr lang="en-US" dirty="0" smtClean="0">
                <a:solidFill>
                  <a:schemeClr val="bg1"/>
                </a:solidFill>
              </a:rPr>
              <a:t>ESTIMATES</a:t>
            </a:r>
            <a:r>
              <a:rPr lang="en-US" dirty="0">
                <a:solidFill>
                  <a:schemeClr val="bg1"/>
                </a:solidFill>
              </a:rPr>
              <a:t/>
            </a:r>
            <a:br>
              <a:rPr lang="en-US" dirty="0">
                <a:solidFill>
                  <a:schemeClr val="bg1"/>
                </a:solidFill>
              </a:rPr>
            </a:br>
            <a:r>
              <a:rPr lang="en-US" sz="2000" b="0" cap="none" dirty="0" smtClean="0">
                <a:solidFill>
                  <a:schemeClr val="bg1"/>
                </a:solidFill>
                <a:hlinkClick r:id="rId2"/>
              </a:rPr>
              <a:t>http://www.jchs.harvard.edu/sites/default/files/n16-4_will_0.pdf</a:t>
            </a:r>
            <a:r>
              <a:rPr lang="en-US" sz="2000" b="0" cap="none" dirty="0" smtClean="0">
                <a:solidFill>
                  <a:schemeClr val="bg1"/>
                </a:solidFill>
              </a:rPr>
              <a:t> </a:t>
            </a:r>
            <a:endParaRPr lang="en-US" sz="2700" b="0" cap="none" dirty="0">
              <a:solidFill>
                <a:schemeClr val="bg1"/>
              </a:solidFill>
            </a:endParaRPr>
          </a:p>
        </p:txBody>
      </p:sp>
      <p:sp>
        <p:nvSpPr>
          <p:cNvPr id="5" name="Text Placeholder 4"/>
          <p:cNvSpPr>
            <a:spLocks noGrp="1"/>
          </p:cNvSpPr>
          <p:nvPr>
            <p:ph type="body" idx="1"/>
          </p:nvPr>
        </p:nvSpPr>
        <p:spPr/>
        <p:txBody>
          <a:bodyPr/>
          <a:lstStyle/>
          <a:p>
            <a:r>
              <a:rPr lang="en-US" dirty="0" smtClean="0"/>
              <a:t>APRIL 2016</a:t>
            </a:r>
            <a:endParaRPr lang="en-US" dirty="0"/>
          </a:p>
        </p:txBody>
      </p:sp>
    </p:spTree>
    <p:extLst>
      <p:ext uri="{BB962C8B-B14F-4D97-AF65-F5344CB8AC3E}">
        <p14:creationId xmlns:p14="http://schemas.microsoft.com/office/powerpoint/2010/main" val="4858860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87476"/>
            <a:ext cx="8229600" cy="664922"/>
          </a:xfrm>
          <a:noFill/>
          <a:ln w="9525">
            <a:noFill/>
            <a:miter lim="800000"/>
            <a:headEnd/>
            <a:tailEnd/>
          </a:ln>
          <a:effectLst/>
        </p:spPr>
        <p:txBody>
          <a:bodyPr vert="horz" wrap="square" lIns="91440" tIns="45720" rIns="91440" bIns="45720" numCol="1" anchor="b" anchorCtr="0" compatLnSpc="1">
            <a:prstTxWarp prst="textNoShape">
              <a:avLst/>
            </a:prstTxWarp>
            <a:normAutofit fontScale="90000"/>
          </a:bodyPr>
          <a:lstStyle/>
          <a:p>
            <a:pPr algn="ctr"/>
            <a:r>
              <a:rPr lang="en-US" sz="2000" dirty="0" smtClean="0"/>
              <a:t>Leading Indicator of Remodeling Activity – First Quarter 2016</a:t>
            </a:r>
            <a:br>
              <a:rPr lang="en-US" sz="2000" dirty="0" smtClean="0"/>
            </a:br>
            <a:r>
              <a:rPr lang="en-US" sz="2000" i="1" dirty="0">
                <a:latin typeface="Arial" pitchFamily="34" charset="0"/>
                <a:cs typeface="Arial" pitchFamily="34" charset="0"/>
              </a:rPr>
              <a:t>REBENCHMARKED TO </a:t>
            </a:r>
            <a:r>
              <a:rPr lang="en-US" sz="2000" i="1" dirty="0" smtClean="0">
                <a:latin typeface="Arial" pitchFamily="34" charset="0"/>
                <a:cs typeface="Arial" pitchFamily="34" charset="0"/>
              </a:rPr>
              <a:t>AHS-BASED SERIES</a:t>
            </a:r>
            <a:r>
              <a:rPr lang="en-US" sz="2000" i="1" dirty="0">
                <a:latin typeface="Arial" pitchFamily="34" charset="0"/>
                <a:cs typeface="Arial" pitchFamily="34" charset="0"/>
              </a:rPr>
              <a:t/>
            </a:r>
            <a:br>
              <a:rPr lang="en-US" sz="2000" i="1" dirty="0">
                <a:latin typeface="Arial" pitchFamily="34" charset="0"/>
                <a:cs typeface="Arial" pitchFamily="34" charset="0"/>
              </a:rPr>
            </a:br>
            <a:r>
              <a:rPr lang="en-US" sz="1100" i="1" dirty="0" smtClean="0">
                <a:latin typeface="Arial" panose="020B0604020202020204" pitchFamily="34" charset="0"/>
                <a:cs typeface="Arial" panose="020B0604020202020204" pitchFamily="34" charset="0"/>
              </a:rPr>
              <a:t>Published: April 2016</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2522686"/>
              </p:ext>
            </p:extLst>
          </p:nvPr>
        </p:nvGraphicFramePr>
        <p:xfrm>
          <a:off x="419100" y="1600200"/>
          <a:ext cx="9372599" cy="41847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902" y="8615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429499" y="938489"/>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316960" y="5815751"/>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a:t>
            </a:r>
            <a:r>
              <a:rPr lang="en-US" sz="800" dirty="0" smtClean="0">
                <a:latin typeface="Arial" panose="020B0604020202020204" pitchFamily="34" charset="0"/>
                <a:cs typeface="Arial" panose="020B0604020202020204" pitchFamily="34" charset="0"/>
              </a:rPr>
              <a:t>since 2013 are </a:t>
            </a:r>
            <a:r>
              <a:rPr lang="en-US" sz="800" dirty="0">
                <a:latin typeface="Arial" panose="020B0604020202020204" pitchFamily="34" charset="0"/>
                <a:cs typeface="Arial" panose="020B0604020202020204" pitchFamily="34" charset="0"/>
              </a:rPr>
              <a:t>produced using the LIRA model until American Housing Survey data become available</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89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Second Quarter </a:t>
            </a:r>
            <a:r>
              <a:rPr lang="en-US" sz="2000" dirty="0" smtClean="0"/>
              <a:t>2016</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July 2016</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0493351"/>
              </p:ext>
            </p:extLst>
          </p:nvPr>
        </p:nvGraphicFramePr>
        <p:xfrm>
          <a:off x="495300" y="1561196"/>
          <a:ext cx="9372599" cy="42001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42900" y="794625"/>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519357" y="982161"/>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190500" y="5779202"/>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a:t>
            </a:r>
            <a:r>
              <a:rPr lang="en-US" sz="800" dirty="0" smtClean="0">
                <a:latin typeface="Arial" panose="020B0604020202020204" pitchFamily="34" charset="0"/>
                <a:cs typeface="Arial" panose="020B0604020202020204" pitchFamily="34" charset="0"/>
              </a:rPr>
              <a:t>since 2013 are </a:t>
            </a:r>
            <a:r>
              <a:rPr lang="en-US" sz="800" dirty="0">
                <a:latin typeface="Arial" panose="020B0604020202020204" pitchFamily="34" charset="0"/>
                <a:cs typeface="Arial" panose="020B0604020202020204" pitchFamily="34" charset="0"/>
              </a:rPr>
              <a:t>produced using the LIRA model until American Housing Survey data become available</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7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Third Quarter 2016 </a:t>
            </a: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October 2016</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2918284"/>
              </p:ext>
            </p:extLst>
          </p:nvPr>
        </p:nvGraphicFramePr>
        <p:xfrm>
          <a:off x="547181" y="1676400"/>
          <a:ext cx="9143999"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4781" y="912298"/>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405181" y="1037226"/>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384243" y="5782555"/>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a:t>
            </a:r>
            <a:r>
              <a:rPr lang="en-US" sz="800" dirty="0" smtClean="0">
                <a:latin typeface="Arial" panose="020B0604020202020204" pitchFamily="34" charset="0"/>
                <a:cs typeface="Arial" panose="020B0604020202020204" pitchFamily="34" charset="0"/>
              </a:rPr>
              <a:t>estimates since 2013 </a:t>
            </a:r>
            <a:r>
              <a:rPr lang="en-US" sz="800" dirty="0">
                <a:latin typeface="Arial" panose="020B0604020202020204" pitchFamily="34" charset="0"/>
                <a:cs typeface="Arial" panose="020B0604020202020204" pitchFamily="34" charset="0"/>
              </a:rPr>
              <a:t>are produced using the LIRA model until American Housing Survey data become available</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34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1071"/>
            <a:ext cx="9296400" cy="664922"/>
          </a:xfrm>
        </p:spPr>
        <p:txBody>
          <a:bodyPr>
            <a:noAutofit/>
          </a:bodyPr>
          <a:lstStyle/>
          <a:p>
            <a:pPr algn="ctr"/>
            <a:r>
              <a:rPr lang="en-US" sz="2000" dirty="0"/>
              <a:t>Leading Indicator of Remodeling Activity – Fourth Quarter </a:t>
            </a:r>
            <a:r>
              <a:rPr lang="en-US" sz="2000" dirty="0" smtClean="0"/>
              <a:t>2016</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January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5981646"/>
              </p:ext>
            </p:extLst>
          </p:nvPr>
        </p:nvGraphicFramePr>
        <p:xfrm>
          <a:off x="419100" y="1557010"/>
          <a:ext cx="9296399"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9100" y="890579"/>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430365" y="99854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48010"/>
            <a:ext cx="8784887"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a:t>
            </a:r>
            <a:r>
              <a:rPr lang="en-US" sz="800" dirty="0" smtClean="0">
                <a:latin typeface="Arial" panose="020B0604020202020204" pitchFamily="34" charset="0"/>
                <a:cs typeface="Arial" panose="020B0604020202020204" pitchFamily="34" charset="0"/>
              </a:rPr>
              <a:t>since 2015 are </a:t>
            </a:r>
            <a:r>
              <a:rPr lang="en-US" sz="800" dirty="0">
                <a:latin typeface="Arial" panose="020B0604020202020204" pitchFamily="34" charset="0"/>
                <a:cs typeface="Arial" panose="020B0604020202020204" pitchFamily="34" charset="0"/>
              </a:rPr>
              <a:t>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p:spPr>
        <p:txBody>
          <a:bodyPr>
            <a:noAutofit/>
          </a:bodyPr>
          <a:lstStyle/>
          <a:p>
            <a:pPr algn="ctr"/>
            <a:r>
              <a:rPr lang="en-US" sz="2000" dirty="0"/>
              <a:t>Leading Indicator of Remodeling Activity – First Quarter </a:t>
            </a:r>
            <a:r>
              <a:rPr lang="en-US" sz="2000" dirty="0" smtClean="0"/>
              <a:t>2017</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April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2784061"/>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384243" y="5715000"/>
            <a:ext cx="8784887"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Note: Historical </a:t>
            </a:r>
            <a:r>
              <a:rPr lang="en-US" sz="800" dirty="0">
                <a:latin typeface="Arial" panose="020B0604020202020204" pitchFamily="34" charset="0"/>
                <a:cs typeface="Arial" panose="020B0604020202020204" pitchFamily="34" charset="0"/>
              </a:rPr>
              <a:t>estimates </a:t>
            </a:r>
            <a:r>
              <a:rPr lang="en-US" sz="800" dirty="0" smtClean="0">
                <a:latin typeface="Arial" panose="020B0604020202020204" pitchFamily="34" charset="0"/>
                <a:cs typeface="Arial" panose="020B0604020202020204" pitchFamily="34" charset="0"/>
              </a:rPr>
              <a:t>since 2015 are </a:t>
            </a:r>
            <a:r>
              <a:rPr lang="en-US" sz="800" dirty="0">
                <a:latin typeface="Arial" panose="020B0604020202020204" pitchFamily="34" charset="0"/>
                <a:cs typeface="Arial" panose="020B0604020202020204" pitchFamily="34" charset="0"/>
              </a:rPr>
              <a:t>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1"/>
            <a:ext cx="8686800" cy="664922"/>
          </a:xfrm>
        </p:spPr>
        <p:txBody>
          <a:bodyPr>
            <a:noAutofit/>
          </a:bodyPr>
          <a:lstStyle/>
          <a:p>
            <a:pPr algn="ctr"/>
            <a:r>
              <a:rPr lang="en-US" sz="2000" dirty="0"/>
              <a:t>Leading Indicator of Remodeling Activity – </a:t>
            </a:r>
            <a:r>
              <a:rPr lang="en-US" sz="2000" dirty="0" smtClean="0"/>
              <a:t>Second Quarter 2017</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July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4560242"/>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15000"/>
            <a:ext cx="8784887"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Note: Historical estimates since 2015 </a:t>
            </a:r>
            <a:r>
              <a:rPr lang="en-US" sz="800" dirty="0">
                <a:latin typeface="Arial" panose="020B0604020202020204" pitchFamily="34" charset="0"/>
                <a:cs typeface="Arial" panose="020B0604020202020204" pitchFamily="34" charset="0"/>
              </a:rPr>
              <a:t>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p:spPr>
        <p:txBody>
          <a:bodyPr>
            <a:noAutofit/>
          </a:bodyPr>
          <a:lstStyle/>
          <a:p>
            <a:pPr algn="ctr"/>
            <a:r>
              <a:rPr lang="en-US" sz="2000" dirty="0"/>
              <a:t>Leading Indicator of Remodeling Activity – </a:t>
            </a:r>
            <a:r>
              <a:rPr lang="en-US" sz="2000" dirty="0" smtClean="0"/>
              <a:t>Third Quarter 2017</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October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383338"/>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15000"/>
            <a:ext cx="8784887"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Note: Historical estimates since 2015 </a:t>
            </a:r>
            <a:r>
              <a:rPr lang="en-US" sz="800" dirty="0">
                <a:latin typeface="Arial" panose="020B0604020202020204" pitchFamily="34" charset="0"/>
                <a:cs typeface="Arial" panose="020B0604020202020204" pitchFamily="34" charset="0"/>
              </a:rPr>
              <a:t>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p:spPr>
        <p:txBody>
          <a:bodyPr>
            <a:noAutofit/>
          </a:bodyPr>
          <a:lstStyle/>
          <a:p>
            <a:pPr algn="ctr"/>
            <a:r>
              <a:rPr lang="en-US" sz="2000" dirty="0"/>
              <a:t>Leading Indicator of Remodeling Activity – </a:t>
            </a:r>
            <a:r>
              <a:rPr lang="en-US" sz="2000" dirty="0" smtClean="0"/>
              <a:t>Fourth Quarter 2017</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January 2018</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5487912"/>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15000"/>
            <a:ext cx="8784887"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Note: Historical estimates since 2015 </a:t>
            </a:r>
            <a:r>
              <a:rPr lang="en-US" sz="800" dirty="0">
                <a:latin typeface="Arial" panose="020B0604020202020204" pitchFamily="34" charset="0"/>
                <a:cs typeface="Arial" panose="020B0604020202020204" pitchFamily="34" charset="0"/>
              </a:rPr>
              <a:t>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p:spPr>
        <p:txBody>
          <a:bodyPr>
            <a:noAutofit/>
          </a:bodyPr>
          <a:lstStyle/>
          <a:p>
            <a:pPr algn="ctr"/>
            <a:r>
              <a:rPr lang="en-US" sz="2000" dirty="0"/>
              <a:t>Leading Indicator of Remodeling Activity – </a:t>
            </a:r>
            <a:r>
              <a:rPr lang="en-US" sz="2000" dirty="0" smtClean="0"/>
              <a:t>First Quarter 2018</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April 2018</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7711860"/>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912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a:t>
            </a:r>
            <a:r>
              <a:rPr lang="en-US" sz="800" dirty="0" smtClean="0">
                <a:latin typeface="Arial" panose="020B0604020202020204" pitchFamily="34" charset="0"/>
                <a:cs typeface="Arial" panose="020B0604020202020204" pitchFamily="34" charset="0"/>
              </a:rPr>
              <a:t>Historical </a:t>
            </a:r>
            <a:r>
              <a:rPr lang="en-US" sz="800" dirty="0">
                <a:latin typeface="Arial" panose="020B0604020202020204" pitchFamily="34" charset="0"/>
                <a:cs typeface="Arial" panose="020B0604020202020204" pitchFamily="34" charset="0"/>
              </a:rPr>
              <a:t>estimates </a:t>
            </a:r>
            <a:r>
              <a:rPr lang="en-US" sz="800" dirty="0" smtClean="0">
                <a:latin typeface="Arial" panose="020B0604020202020204" pitchFamily="34" charset="0"/>
                <a:cs typeface="Arial" panose="020B0604020202020204" pitchFamily="34" charset="0"/>
              </a:rPr>
              <a:t>since 2015 are </a:t>
            </a:r>
            <a:r>
              <a:rPr lang="en-US" sz="800" dirty="0">
                <a:latin typeface="Arial" panose="020B0604020202020204" pitchFamily="34" charset="0"/>
                <a:cs typeface="Arial" panose="020B0604020202020204" pitchFamily="34" charset="0"/>
              </a:rPr>
              <a:t>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5300" y="381000"/>
            <a:ext cx="9258300" cy="714375"/>
          </a:xfrm>
        </p:spPr>
        <p:txBody>
          <a:bodyPr/>
          <a:lstStyle/>
          <a:p>
            <a:pPr algn="ctr"/>
            <a:r>
              <a:rPr lang="en-US" sz="2000" dirty="0">
                <a:latin typeface="Arial" pitchFamily="34" charset="0"/>
                <a:cs typeface="Arial" pitchFamily="34" charset="0"/>
              </a:rPr>
              <a:t>Leading Indicator of Remodeling Activity – Third Quarter 2007</a:t>
            </a:r>
            <a:br>
              <a:rPr lang="en-US" sz="2000" dirty="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October 2007</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a:latin typeface="Arial" pitchFamily="34" charset="0"/>
                <a:cs typeface="Arial" pitchFamily="34" charset="0"/>
              </a:rPr>
              <a:t>Four-Quarter Moving</a:t>
            </a:r>
          </a:p>
          <a:p>
            <a:pPr algn="r" eaLnBrk="0" hangingPunct="0"/>
            <a:r>
              <a:rPr lang="en-US" sz="120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355600" y="2032000"/>
          <a:ext cx="9664700" cy="3835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10655"/>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p:spPr>
        <p:txBody>
          <a:bodyPr>
            <a:noAutofit/>
          </a:bodyPr>
          <a:lstStyle/>
          <a:p>
            <a:pPr algn="ctr"/>
            <a:r>
              <a:rPr lang="en-US" sz="2000" dirty="0"/>
              <a:t>Leading Indicator of Remodeling Activity – </a:t>
            </a:r>
            <a:r>
              <a:rPr lang="en-US" sz="2000" dirty="0" smtClean="0"/>
              <a:t>Second Quarter </a:t>
            </a:r>
            <a:r>
              <a:rPr lang="en-US" sz="2000" dirty="0" smtClean="0"/>
              <a:t>2018</a:t>
            </a:r>
            <a:br>
              <a:rPr lang="en-US" sz="2000" dirty="0" smtClean="0"/>
            </a:br>
            <a:r>
              <a:rPr lang="en-US" sz="1100" i="1" dirty="0">
                <a:latin typeface="Arial" panose="020B0604020202020204" pitchFamily="34" charset="0"/>
                <a:cs typeface="Arial" panose="020B0604020202020204" pitchFamily="34" charset="0"/>
              </a:rPr>
              <a:t>Published: </a:t>
            </a:r>
            <a:r>
              <a:rPr lang="en-US" sz="1100" i="1" dirty="0" smtClean="0">
                <a:latin typeface="Arial" panose="020B0604020202020204" pitchFamily="34" charset="0"/>
                <a:cs typeface="Arial" panose="020B0604020202020204" pitchFamily="34" charset="0"/>
              </a:rPr>
              <a:t>July </a:t>
            </a:r>
            <a:r>
              <a:rPr lang="en-US" sz="1100" i="1" dirty="0" smtClean="0">
                <a:latin typeface="Arial" panose="020B0604020202020204" pitchFamily="34" charset="0"/>
                <a:cs typeface="Arial" panose="020B0604020202020204" pitchFamily="34" charset="0"/>
              </a:rPr>
              <a:t>2018</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3420662"/>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912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a:t>
            </a:r>
            <a:r>
              <a:rPr lang="en-US" sz="800" dirty="0" smtClean="0">
                <a:latin typeface="Arial" panose="020B0604020202020204" pitchFamily="34" charset="0"/>
                <a:cs typeface="Arial" panose="020B0604020202020204" pitchFamily="34" charset="0"/>
              </a:rPr>
              <a:t>Historical </a:t>
            </a:r>
            <a:r>
              <a:rPr lang="en-US" sz="800" dirty="0">
                <a:latin typeface="Arial" panose="020B0604020202020204" pitchFamily="34" charset="0"/>
                <a:cs typeface="Arial" panose="020B0604020202020204" pitchFamily="34" charset="0"/>
              </a:rPr>
              <a:t>estimates </a:t>
            </a:r>
            <a:r>
              <a:rPr lang="en-US" sz="800" dirty="0" smtClean="0">
                <a:latin typeface="Arial" panose="020B0604020202020204" pitchFamily="34" charset="0"/>
                <a:cs typeface="Arial" panose="020B0604020202020204" pitchFamily="34" charset="0"/>
              </a:rPr>
              <a:t>since 2015 are </a:t>
            </a:r>
            <a:r>
              <a:rPr lang="en-US" sz="800" dirty="0">
                <a:latin typeface="Arial" panose="020B0604020202020204" pitchFamily="34" charset="0"/>
                <a:cs typeface="Arial" panose="020B0604020202020204" pitchFamily="34" charset="0"/>
              </a:rPr>
              <a:t>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5300" y="381000"/>
            <a:ext cx="9258300" cy="714375"/>
          </a:xfrm>
        </p:spPr>
        <p:txBody>
          <a:bodyPr/>
          <a:lstStyle/>
          <a:p>
            <a:pPr algn="ctr"/>
            <a:r>
              <a:rPr lang="en-US" sz="2000" dirty="0">
                <a:latin typeface="Arial" pitchFamily="34" charset="0"/>
                <a:cs typeface="Arial" pitchFamily="34" charset="0"/>
              </a:rPr>
              <a:t>Leading Indicator of Remodeling Activity – Fourth Quarter 2007</a:t>
            </a:r>
            <a:br>
              <a:rPr lang="en-US" sz="2000" dirty="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January 2008</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355600" y="2032000"/>
          <a:ext cx="9664700" cy="3835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10655"/>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95300" y="381000"/>
            <a:ext cx="9258300" cy="714375"/>
          </a:xfrm>
        </p:spPr>
        <p:txBody>
          <a:bodyPr/>
          <a:lstStyle/>
          <a:p>
            <a:pPr algn="ctr"/>
            <a:r>
              <a:rPr lang="en-US" sz="2000" dirty="0">
                <a:latin typeface="Arial" pitchFamily="34" charset="0"/>
                <a:cs typeface="Arial" pitchFamily="34" charset="0"/>
              </a:rPr>
              <a:t>Leading Indicator of Remodeling Activity – First Quarter 2008</a:t>
            </a:r>
            <a:br>
              <a:rPr lang="en-US" sz="2000" dirty="0">
                <a:latin typeface="Arial" pitchFamily="34" charset="0"/>
                <a:cs typeface="Arial" pitchFamily="34" charset="0"/>
              </a:rPr>
            </a:br>
            <a:r>
              <a:rPr lang="en-US" sz="1100" i="1" dirty="0">
                <a:latin typeface="Arial" pitchFamily="34" charset="0"/>
                <a:cs typeface="Arial" pitchFamily="34" charset="0"/>
              </a:rPr>
              <a:t>Published: </a:t>
            </a:r>
            <a:r>
              <a:rPr lang="en-US" sz="1100" i="1" dirty="0" smtClean="0">
                <a:latin typeface="Arial" pitchFamily="34" charset="0"/>
                <a:cs typeface="Arial" pitchFamily="34" charset="0"/>
              </a:rPr>
              <a:t>April 2008</a:t>
            </a:r>
            <a:endParaRPr lang="en-US" sz="1100" dirty="0">
              <a:latin typeface="Arial" pitchFamily="34" charset="0"/>
              <a:cs typeface="Arial" pitchFamily="34" charset="0"/>
            </a:endParaRPr>
          </a:p>
        </p:txBody>
      </p:sp>
      <p:sp>
        <p:nvSpPr>
          <p:cNvPr id="28676" name="Text Box 4"/>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a:t>
            </a:r>
            <a:r>
              <a:rPr lang="en-US" sz="1200" dirty="0" smtClean="0">
                <a:latin typeface="Arial" pitchFamily="34" charset="0"/>
                <a:cs typeface="Arial" pitchFamily="34" charset="0"/>
              </a:rPr>
              <a:t>Remodeling Activity</a:t>
            </a:r>
            <a:endParaRPr lang="en-US" sz="1200" dirty="0">
              <a:latin typeface="Arial" pitchFamily="34" charset="0"/>
              <a:cs typeface="Arial" pitchFamily="34" charset="0"/>
            </a:endParaRP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28677" name="Text Box 5"/>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355600" y="2032000"/>
          <a:ext cx="9664700" cy="3683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10482" y="5751953"/>
            <a:ext cx="77724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bg1"/>
                </a:solidFill>
              </a:rPr>
              <a:t>LIRA RE-BENCHMARKED TO </a:t>
            </a:r>
            <a:r>
              <a:rPr lang="en-US" dirty="0" smtClean="0">
                <a:solidFill>
                  <a:schemeClr val="bg1"/>
                </a:solidFill>
              </a:rPr>
              <a:t>Census c-30 </a:t>
            </a:r>
            <a:r>
              <a:rPr lang="en-US" dirty="0">
                <a:solidFill>
                  <a:schemeClr val="bg1"/>
                </a:solidFill>
              </a:rPr>
              <a:t>SPENDING ESTIMATES</a:t>
            </a:r>
            <a:br>
              <a:rPr lang="en-US" dirty="0">
                <a:solidFill>
                  <a:schemeClr val="bg1"/>
                </a:solidFill>
              </a:rPr>
            </a:br>
            <a:r>
              <a:rPr lang="en-US" sz="2200" b="0" cap="none" dirty="0" smtClean="0">
                <a:solidFill>
                  <a:schemeClr val="bg1"/>
                </a:solidFill>
                <a:hlinkClick r:id="rId2"/>
              </a:rPr>
              <a:t>http://www.jchs.harvard.edu/sites/default/files/n08-1_will_0.pdf</a:t>
            </a:r>
            <a:r>
              <a:rPr lang="en-US" sz="2200" b="0" cap="none" dirty="0" smtClean="0">
                <a:solidFill>
                  <a:schemeClr val="bg1"/>
                </a:solidFill>
              </a:rPr>
              <a:t> </a:t>
            </a:r>
            <a:r>
              <a:rPr lang="en-US" dirty="0">
                <a:solidFill>
                  <a:schemeClr val="bg1"/>
                </a:solidFill>
              </a:rPr>
              <a:t/>
            </a:r>
            <a:br>
              <a:rPr lang="en-US" dirty="0">
                <a:solidFill>
                  <a:schemeClr val="bg1"/>
                </a:solidFill>
              </a:rPr>
            </a:br>
            <a:endParaRPr lang="en-US" dirty="0"/>
          </a:p>
        </p:txBody>
      </p:sp>
      <p:sp>
        <p:nvSpPr>
          <p:cNvPr id="7" name="Text Placeholder 6"/>
          <p:cNvSpPr>
            <a:spLocks noGrp="1"/>
          </p:cNvSpPr>
          <p:nvPr>
            <p:ph type="body" idx="1"/>
          </p:nvPr>
        </p:nvSpPr>
        <p:spPr/>
        <p:txBody>
          <a:bodyPr/>
          <a:lstStyle/>
          <a:p>
            <a:r>
              <a:rPr lang="en-US" dirty="0" smtClean="0"/>
              <a:t>JULY 2008</a:t>
            </a:r>
            <a:endParaRPr lang="en-US" dirty="0"/>
          </a:p>
        </p:txBody>
      </p:sp>
    </p:spTree>
    <p:extLst>
      <p:ext uri="{BB962C8B-B14F-4D97-AF65-F5344CB8AC3E}">
        <p14:creationId xmlns:p14="http://schemas.microsoft.com/office/powerpoint/2010/main" val="21153402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95300" y="428625"/>
            <a:ext cx="9258300" cy="714375"/>
          </a:xfrm>
        </p:spPr>
        <p:txBody>
          <a:bodyPr anchor="ctr">
            <a:normAutofit fontScale="90000"/>
          </a:bodyPr>
          <a:lstStyle/>
          <a:p>
            <a:pPr algn="ctr"/>
            <a:r>
              <a:rPr lang="en-US" sz="2200" dirty="0">
                <a:latin typeface="Arial" pitchFamily="34" charset="0"/>
                <a:cs typeface="Arial" pitchFamily="34" charset="0"/>
              </a:rPr>
              <a:t>Leading Indicator of Remodeling Activity – Second Quarter </a:t>
            </a:r>
            <a:r>
              <a:rPr lang="en-US" sz="2200" dirty="0" smtClean="0">
                <a:latin typeface="Arial" pitchFamily="34" charset="0"/>
                <a:cs typeface="Arial" pitchFamily="34" charset="0"/>
              </a:rPr>
              <a:t>2008</a:t>
            </a:r>
            <a:br>
              <a:rPr lang="en-US" sz="2200" dirty="0" smtClean="0">
                <a:latin typeface="Arial" pitchFamily="34" charset="0"/>
                <a:cs typeface="Arial" pitchFamily="34" charset="0"/>
              </a:rPr>
            </a:br>
            <a:r>
              <a:rPr lang="en-US" sz="2000" i="1" dirty="0" smtClean="0">
                <a:latin typeface="Arial" pitchFamily="34" charset="0"/>
                <a:cs typeface="Arial" pitchFamily="34" charset="0"/>
              </a:rPr>
              <a:t>REBENCHMARKED TO </a:t>
            </a:r>
            <a:r>
              <a:rPr lang="en-US" sz="2000" i="1" dirty="0">
                <a:latin typeface="Arial" pitchFamily="34" charset="0"/>
                <a:cs typeface="Arial" pitchFamily="34" charset="0"/>
              </a:rPr>
              <a:t>C-30</a:t>
            </a:r>
            <a:br>
              <a:rPr lang="en-US" sz="2000" i="1" dirty="0">
                <a:latin typeface="Arial" pitchFamily="34" charset="0"/>
                <a:cs typeface="Arial" pitchFamily="34" charset="0"/>
              </a:rPr>
            </a:br>
            <a:r>
              <a:rPr lang="en-US" sz="1100" i="1" dirty="0">
                <a:latin typeface="Arial" pitchFamily="34" charset="0"/>
                <a:cs typeface="Arial" pitchFamily="34" charset="0"/>
              </a:rPr>
              <a:t>Published: July 2008</a:t>
            </a:r>
          </a:p>
        </p:txBody>
      </p:sp>
      <p:sp>
        <p:nvSpPr>
          <p:cNvPr id="45060" name="Text Box 4"/>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45061" name="Text Box 5"/>
          <p:cNvSpPr txBox="1">
            <a:spLocks noChangeArrowheads="1"/>
          </p:cNvSpPr>
          <p:nvPr/>
        </p:nvSpPr>
        <p:spPr bwMode="auto">
          <a:xfrm>
            <a:off x="6667500" y="12192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773157106"/>
              </p:ext>
            </p:extLst>
          </p:nvPr>
        </p:nvGraphicFramePr>
        <p:xfrm>
          <a:off x="317500" y="2057400"/>
          <a:ext cx="96647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35878"/>
            <a:ext cx="7772400"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Note: </a:t>
            </a:r>
            <a:r>
              <a:rPr lang="en-US" sz="800" dirty="0">
                <a:latin typeface="Arial" panose="020B0604020202020204" pitchFamily="34" charset="0"/>
                <a:cs typeface="Arial" panose="020B0604020202020204" pitchFamily="34" charset="0"/>
              </a:rPr>
              <a:t>The former LIRA modeled homeowner improvement </a:t>
            </a:r>
            <a:r>
              <a:rPr lang="en-US" sz="800" dirty="0" smtClean="0">
                <a:latin typeface="Arial" panose="020B0604020202020204" pitchFamily="34" charset="0"/>
                <a:cs typeface="Arial" panose="020B0604020202020204" pitchFamily="34" charset="0"/>
              </a:rPr>
              <a:t>and maintenance/repair activity, </a:t>
            </a:r>
            <a:r>
              <a:rPr lang="en-US" sz="800" dirty="0">
                <a:latin typeface="Arial" panose="020B0604020202020204" pitchFamily="34" charset="0"/>
                <a:cs typeface="Arial" panose="020B0604020202020204" pitchFamily="34" charset="0"/>
              </a:rPr>
              <a:t>while the re-benchmarked LIRA models </a:t>
            </a:r>
            <a:r>
              <a:rPr lang="en-US" sz="800" dirty="0" smtClean="0">
                <a:latin typeface="Arial" panose="020B0604020202020204" pitchFamily="34" charset="0"/>
                <a:cs typeface="Arial" panose="020B0604020202020204" pitchFamily="34" charset="0"/>
              </a:rPr>
              <a:t>only home </a:t>
            </a:r>
            <a:r>
              <a:rPr lang="en-US" sz="800" dirty="0">
                <a:latin typeface="Arial" panose="020B0604020202020204" pitchFamily="34" charset="0"/>
                <a:cs typeface="Arial" panose="020B0604020202020204" pitchFamily="34" charset="0"/>
              </a:rPr>
              <a:t>improvement </a:t>
            </a:r>
            <a:r>
              <a:rPr lang="en-US" sz="800" dirty="0" smtClean="0">
                <a:latin typeface="Arial" panose="020B0604020202020204" pitchFamily="34" charset="0"/>
                <a:cs typeface="Arial" panose="020B0604020202020204" pitchFamily="34" charset="0"/>
              </a:rPr>
              <a:t>activity</a:t>
            </a:r>
            <a:r>
              <a:rPr lang="en-US" sz="800" dirty="0">
                <a:latin typeface="Arial" panose="020B0604020202020204" pitchFamily="34" charset="0"/>
                <a:cs typeface="Arial" panose="020B0604020202020204" pitchFamily="34" charset="0"/>
              </a:rPr>
              <a:t>. </a:t>
            </a:r>
            <a:endParaRPr lang="en-US" sz="800" dirty="0" smtClean="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Source</a:t>
            </a:r>
            <a:r>
              <a:rPr lang="en-US" sz="800" dirty="0">
                <a:latin typeface="Arial" panose="020B0604020202020204" pitchFamily="34" charset="0"/>
                <a:cs typeface="Arial" panose="020B0604020202020204" pitchFamily="34" charset="0"/>
              </a:rPr>
              <a:t>: Joint Center for Housing Studies.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2.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3.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4.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5.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6.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7.xml><?xml version="1.0" encoding="utf-8"?>
<ds:datastoreItem xmlns:ds="http://schemas.openxmlformats.org/officeDocument/2006/customXml" ds:itemID="{D8312666-01AC-40B1-AD43-0BDD262A546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Default Theme</Template>
  <TotalTime>7542</TotalTime>
  <Words>2637</Words>
  <Application>Microsoft Office PowerPoint</Application>
  <PresentationFormat>35mm Slides</PresentationFormat>
  <Paragraphs>605</Paragraphs>
  <Slides>50</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Arial Narrow</vt:lpstr>
      <vt:lpstr>Calibri</vt:lpstr>
      <vt:lpstr>Times New Roman</vt:lpstr>
      <vt:lpstr>Verdana</vt:lpstr>
      <vt:lpstr>JCHS</vt:lpstr>
      <vt:lpstr>Custom Design</vt:lpstr>
      <vt:lpstr>A Historical Record of Charts from the Quarterly Press Releases of the Leading Indicator of Remodeling Activity</vt:lpstr>
      <vt:lpstr>A Brief History of the LIRA and User Notes</vt:lpstr>
      <vt:lpstr>Leading Remodeling Activity Indicator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vector>
  </TitlesOfParts>
  <Company>Kennedy School of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408</cp:revision>
  <cp:lastPrinted>2001-07-13T19:47:49Z</cp:lastPrinted>
  <dcterms:created xsi:type="dcterms:W3CDTF">2000-03-09T22:17:52Z</dcterms:created>
  <dcterms:modified xsi:type="dcterms:W3CDTF">2018-07-10T17:42:41Z</dcterms:modified>
</cp:coreProperties>
</file>